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929" r:id="rId2"/>
    <p:sldId id="932" r:id="rId3"/>
    <p:sldId id="933" r:id="rId4"/>
    <p:sldId id="959" r:id="rId5"/>
    <p:sldId id="960" r:id="rId6"/>
    <p:sldId id="961" r:id="rId7"/>
    <p:sldId id="962" r:id="rId8"/>
    <p:sldId id="963" r:id="rId9"/>
    <p:sldId id="934" r:id="rId10"/>
    <p:sldId id="935" r:id="rId11"/>
    <p:sldId id="936" r:id="rId12"/>
    <p:sldId id="937" r:id="rId13"/>
    <p:sldId id="938" r:id="rId14"/>
    <p:sldId id="939" r:id="rId15"/>
    <p:sldId id="940" r:id="rId16"/>
    <p:sldId id="941" r:id="rId17"/>
    <p:sldId id="942" r:id="rId18"/>
    <p:sldId id="943" r:id="rId19"/>
    <p:sldId id="944" r:id="rId20"/>
    <p:sldId id="945" r:id="rId21"/>
    <p:sldId id="946" r:id="rId22"/>
    <p:sldId id="947" r:id="rId23"/>
    <p:sldId id="948" r:id="rId24"/>
    <p:sldId id="949" r:id="rId25"/>
    <p:sldId id="950" r:id="rId26"/>
    <p:sldId id="951" r:id="rId27"/>
    <p:sldId id="953" r:id="rId28"/>
    <p:sldId id="954" r:id="rId29"/>
    <p:sldId id="955" r:id="rId30"/>
    <p:sldId id="956" r:id="rId31"/>
    <p:sldId id="957" r:id="rId32"/>
    <p:sldId id="958" r:id="rId33"/>
    <p:sldId id="965" r:id="rId34"/>
    <p:sldId id="966" r:id="rId35"/>
    <p:sldId id="964" r:id="rId36"/>
  </p:sldIdLst>
  <p:sldSz cx="12195175"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C66"/>
    <a:srgbClr val="99CC00"/>
    <a:srgbClr val="88E70F"/>
    <a:srgbClr val="FF9933"/>
    <a:srgbClr val="FF5050"/>
    <a:srgbClr val="CCFF33"/>
    <a:srgbClr val="66FF33"/>
    <a:srgbClr val="FFCCFF"/>
    <a:srgbClr val="00CC99"/>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43" autoAdjust="0"/>
    <p:restoredTop sz="79676" autoAdjust="0"/>
  </p:normalViewPr>
  <p:slideViewPr>
    <p:cSldViewPr>
      <p:cViewPr varScale="1">
        <p:scale>
          <a:sx n="74" d="100"/>
          <a:sy n="74" d="100"/>
        </p:scale>
        <p:origin x="210" y="27"/>
      </p:cViewPr>
      <p:guideLst>
        <p:guide orient="horz" pos="2160"/>
        <p:guide pos="384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4DF01F-5933-4488-A368-D5BDFD35ED94}" type="doc">
      <dgm:prSet loTypeId="urn:microsoft.com/office/officeart/2005/8/layout/arrow2" loCatId="process" qsTypeId="urn:microsoft.com/office/officeart/2005/8/quickstyle/simple1" qsCatId="simple" csTypeId="urn:microsoft.com/office/officeart/2005/8/colors/accent1_2" csCatId="accent1" phldr="1"/>
      <dgm:spPr/>
    </dgm:pt>
    <dgm:pt modelId="{D1A27594-44F8-40B4-BC95-D22313992AAB}">
      <dgm:prSet phldrT="[文本]" custT="1"/>
      <dgm:spPr/>
      <dgm:t>
        <a:bodyPr/>
        <a:lstStyle/>
        <a:p>
          <a:endParaRPr lang="zh-CN" altLang="en-US" sz="1600" dirty="0"/>
        </a:p>
      </dgm:t>
    </dgm:pt>
    <dgm:pt modelId="{76892AB4-24A5-422E-86EA-C82182AE5155}" type="parTrans" cxnId="{51229EC2-6ABF-4D6B-A5A2-E590517C2FB1}">
      <dgm:prSet/>
      <dgm:spPr/>
      <dgm:t>
        <a:bodyPr/>
        <a:lstStyle/>
        <a:p>
          <a:endParaRPr lang="zh-CN" altLang="en-US"/>
        </a:p>
      </dgm:t>
    </dgm:pt>
    <dgm:pt modelId="{7CD7BCFF-54D3-441A-920B-9E4DEABB16EA}" type="sibTrans" cxnId="{51229EC2-6ABF-4D6B-A5A2-E590517C2FB1}">
      <dgm:prSet/>
      <dgm:spPr/>
      <dgm:t>
        <a:bodyPr/>
        <a:lstStyle/>
        <a:p>
          <a:endParaRPr lang="zh-CN" altLang="en-US"/>
        </a:p>
      </dgm:t>
    </dgm:pt>
    <dgm:pt modelId="{16E65283-182D-47AE-BE6A-3B2F6DAF62E8}">
      <dgm:prSet phldrT="[文本]" custT="1"/>
      <dgm:spPr/>
      <dgm:t>
        <a:bodyPr/>
        <a:lstStyle/>
        <a:p>
          <a:endParaRPr lang="zh-CN" altLang="en-US" sz="1600" dirty="0"/>
        </a:p>
      </dgm:t>
    </dgm:pt>
    <dgm:pt modelId="{5E57BC21-244B-4B6B-B009-FCBEA5A8B16B}" type="parTrans" cxnId="{7A0D42DD-B6C3-49EB-9B74-A07FB0F76A03}">
      <dgm:prSet/>
      <dgm:spPr/>
      <dgm:t>
        <a:bodyPr/>
        <a:lstStyle/>
        <a:p>
          <a:endParaRPr lang="zh-CN" altLang="en-US"/>
        </a:p>
      </dgm:t>
    </dgm:pt>
    <dgm:pt modelId="{584FD1F7-CB22-4B38-8E9F-5F5A4DFE8C94}" type="sibTrans" cxnId="{7A0D42DD-B6C3-49EB-9B74-A07FB0F76A03}">
      <dgm:prSet/>
      <dgm:spPr/>
      <dgm:t>
        <a:bodyPr/>
        <a:lstStyle/>
        <a:p>
          <a:endParaRPr lang="zh-CN" altLang="en-US"/>
        </a:p>
      </dgm:t>
    </dgm:pt>
    <dgm:pt modelId="{705F06E9-AECF-4314-89C5-E1040CAD5397}">
      <dgm:prSet phldrT="[文本]" custT="1"/>
      <dgm:spPr/>
      <dgm:t>
        <a:bodyPr/>
        <a:lstStyle/>
        <a:p>
          <a:endParaRPr lang="zh-CN" altLang="en-US" sz="1600" dirty="0"/>
        </a:p>
      </dgm:t>
    </dgm:pt>
    <dgm:pt modelId="{18BB9C6E-A6CF-46A8-8C21-2D86AC6507B2}" type="parTrans" cxnId="{52899DD0-2125-4BA1-B967-A5AFC07C3E81}">
      <dgm:prSet/>
      <dgm:spPr/>
      <dgm:t>
        <a:bodyPr/>
        <a:lstStyle/>
        <a:p>
          <a:endParaRPr lang="zh-CN" altLang="en-US"/>
        </a:p>
      </dgm:t>
    </dgm:pt>
    <dgm:pt modelId="{64C82394-419D-4674-944A-C28AC3CC81CE}" type="sibTrans" cxnId="{52899DD0-2125-4BA1-B967-A5AFC07C3E81}">
      <dgm:prSet/>
      <dgm:spPr/>
      <dgm:t>
        <a:bodyPr/>
        <a:lstStyle/>
        <a:p>
          <a:endParaRPr lang="zh-CN" altLang="en-US"/>
        </a:p>
      </dgm:t>
    </dgm:pt>
    <dgm:pt modelId="{30CE56AB-9F4B-44E7-A5DD-B9FEEB7E31F8}" type="pres">
      <dgm:prSet presAssocID="{9E4DF01F-5933-4488-A368-D5BDFD35ED94}" presName="arrowDiagram" presStyleCnt="0">
        <dgm:presLayoutVars>
          <dgm:chMax val="5"/>
          <dgm:dir/>
          <dgm:resizeHandles val="exact"/>
        </dgm:presLayoutVars>
      </dgm:prSet>
      <dgm:spPr/>
    </dgm:pt>
    <dgm:pt modelId="{3A988D95-C470-4E3F-90E7-EE2B74A3A72D}" type="pres">
      <dgm:prSet presAssocID="{9E4DF01F-5933-4488-A368-D5BDFD35ED94}" presName="arrow" presStyleLbl="bgShp" presStyleIdx="0" presStyleCnt="1" custScaleX="117857" custScaleY="100000" custLinFactNeighborX="0"/>
      <dgm:spPr/>
    </dgm:pt>
    <dgm:pt modelId="{7097257B-B41A-43B8-859C-AE9BF62E7FC2}" type="pres">
      <dgm:prSet presAssocID="{9E4DF01F-5933-4488-A368-D5BDFD35ED94}" presName="arrowDiagram3" presStyleCnt="0"/>
      <dgm:spPr/>
    </dgm:pt>
    <dgm:pt modelId="{10DD8331-6303-42EF-A29D-6158AFB593A7}" type="pres">
      <dgm:prSet presAssocID="{D1A27594-44F8-40B4-BC95-D22313992AAB}" presName="bullet3a" presStyleLbl="node1" presStyleIdx="0" presStyleCnt="3"/>
      <dgm:spPr/>
    </dgm:pt>
    <dgm:pt modelId="{B446D7EC-E581-4203-B6F6-4832A67055EB}" type="pres">
      <dgm:prSet presAssocID="{D1A27594-44F8-40B4-BC95-D22313992AAB}" presName="textBox3a" presStyleLbl="revTx" presStyleIdx="0" presStyleCnt="3">
        <dgm:presLayoutVars>
          <dgm:bulletEnabled val="1"/>
        </dgm:presLayoutVars>
      </dgm:prSet>
      <dgm:spPr/>
    </dgm:pt>
    <dgm:pt modelId="{2ABA3E04-009A-4A23-A538-10626EC54C3C}" type="pres">
      <dgm:prSet presAssocID="{16E65283-182D-47AE-BE6A-3B2F6DAF62E8}" presName="bullet3b" presStyleLbl="node1" presStyleIdx="1" presStyleCnt="3" custLinFactNeighborX="98870" custLinFactNeighborY="-41916"/>
      <dgm:spPr/>
    </dgm:pt>
    <dgm:pt modelId="{152FE434-1E54-42B7-B418-CEDEC6C27273}" type="pres">
      <dgm:prSet presAssocID="{16E65283-182D-47AE-BE6A-3B2F6DAF62E8}" presName="textBox3b" presStyleLbl="revTx" presStyleIdx="1" presStyleCnt="3">
        <dgm:presLayoutVars>
          <dgm:bulletEnabled val="1"/>
        </dgm:presLayoutVars>
      </dgm:prSet>
      <dgm:spPr/>
    </dgm:pt>
    <dgm:pt modelId="{7A5F821B-321E-4F21-A340-2FDF0D430902}" type="pres">
      <dgm:prSet presAssocID="{705F06E9-AECF-4314-89C5-E1040CAD5397}" presName="bullet3c" presStyleLbl="node1" presStyleIdx="2" presStyleCnt="3" custLinFactNeighborX="75166" custLinFactNeighborY="-6383"/>
      <dgm:spPr/>
    </dgm:pt>
    <dgm:pt modelId="{E07DEE7A-130E-4AB6-A50E-A569C5FA76F0}" type="pres">
      <dgm:prSet presAssocID="{705F06E9-AECF-4314-89C5-E1040CAD5397}" presName="textBox3c" presStyleLbl="revTx" presStyleIdx="2" presStyleCnt="3">
        <dgm:presLayoutVars>
          <dgm:bulletEnabled val="1"/>
        </dgm:presLayoutVars>
      </dgm:prSet>
      <dgm:spPr/>
    </dgm:pt>
  </dgm:ptLst>
  <dgm:cxnLst>
    <dgm:cxn modelId="{91A03737-DC1A-4E0A-AD92-89F3504BBC06}" type="presOf" srcId="{D1A27594-44F8-40B4-BC95-D22313992AAB}" destId="{B446D7EC-E581-4203-B6F6-4832A67055EB}" srcOrd="0" destOrd="0" presId="urn:microsoft.com/office/officeart/2005/8/layout/arrow2"/>
    <dgm:cxn modelId="{0348DC4F-40AF-4389-8871-3483CF3EAB4D}" type="presOf" srcId="{705F06E9-AECF-4314-89C5-E1040CAD5397}" destId="{E07DEE7A-130E-4AB6-A50E-A569C5FA76F0}" srcOrd="0" destOrd="0" presId="urn:microsoft.com/office/officeart/2005/8/layout/arrow2"/>
    <dgm:cxn modelId="{C472CD77-A0A5-4D28-9868-A5A4F2CA55E9}" type="presOf" srcId="{9E4DF01F-5933-4488-A368-D5BDFD35ED94}" destId="{30CE56AB-9F4B-44E7-A5DD-B9FEEB7E31F8}" srcOrd="0" destOrd="0" presId="urn:microsoft.com/office/officeart/2005/8/layout/arrow2"/>
    <dgm:cxn modelId="{E5A2F7AA-4AFA-44AF-813A-7413C36DB5F6}" type="presOf" srcId="{16E65283-182D-47AE-BE6A-3B2F6DAF62E8}" destId="{152FE434-1E54-42B7-B418-CEDEC6C27273}" srcOrd="0" destOrd="0" presId="urn:microsoft.com/office/officeart/2005/8/layout/arrow2"/>
    <dgm:cxn modelId="{51229EC2-6ABF-4D6B-A5A2-E590517C2FB1}" srcId="{9E4DF01F-5933-4488-A368-D5BDFD35ED94}" destId="{D1A27594-44F8-40B4-BC95-D22313992AAB}" srcOrd="0" destOrd="0" parTransId="{76892AB4-24A5-422E-86EA-C82182AE5155}" sibTransId="{7CD7BCFF-54D3-441A-920B-9E4DEABB16EA}"/>
    <dgm:cxn modelId="{52899DD0-2125-4BA1-B967-A5AFC07C3E81}" srcId="{9E4DF01F-5933-4488-A368-D5BDFD35ED94}" destId="{705F06E9-AECF-4314-89C5-E1040CAD5397}" srcOrd="2" destOrd="0" parTransId="{18BB9C6E-A6CF-46A8-8C21-2D86AC6507B2}" sibTransId="{64C82394-419D-4674-944A-C28AC3CC81CE}"/>
    <dgm:cxn modelId="{7A0D42DD-B6C3-49EB-9B74-A07FB0F76A03}" srcId="{9E4DF01F-5933-4488-A368-D5BDFD35ED94}" destId="{16E65283-182D-47AE-BE6A-3B2F6DAF62E8}" srcOrd="1" destOrd="0" parTransId="{5E57BC21-244B-4B6B-B009-FCBEA5A8B16B}" sibTransId="{584FD1F7-CB22-4B38-8E9F-5F5A4DFE8C94}"/>
    <dgm:cxn modelId="{A0590B33-1F9B-474C-9896-E95CFE29BA7B}" type="presParOf" srcId="{30CE56AB-9F4B-44E7-A5DD-B9FEEB7E31F8}" destId="{3A988D95-C470-4E3F-90E7-EE2B74A3A72D}" srcOrd="0" destOrd="0" presId="urn:microsoft.com/office/officeart/2005/8/layout/arrow2"/>
    <dgm:cxn modelId="{D3EEB8EE-7C52-4CFC-8993-1B6C92CAFA10}" type="presParOf" srcId="{30CE56AB-9F4B-44E7-A5DD-B9FEEB7E31F8}" destId="{7097257B-B41A-43B8-859C-AE9BF62E7FC2}" srcOrd="1" destOrd="0" presId="urn:microsoft.com/office/officeart/2005/8/layout/arrow2"/>
    <dgm:cxn modelId="{43CBC61D-78BE-430F-91BD-977ED2A23061}" type="presParOf" srcId="{7097257B-B41A-43B8-859C-AE9BF62E7FC2}" destId="{10DD8331-6303-42EF-A29D-6158AFB593A7}" srcOrd="0" destOrd="0" presId="urn:microsoft.com/office/officeart/2005/8/layout/arrow2"/>
    <dgm:cxn modelId="{34E997FB-C7BB-48C8-80F5-7F96046E8432}" type="presParOf" srcId="{7097257B-B41A-43B8-859C-AE9BF62E7FC2}" destId="{B446D7EC-E581-4203-B6F6-4832A67055EB}" srcOrd="1" destOrd="0" presId="urn:microsoft.com/office/officeart/2005/8/layout/arrow2"/>
    <dgm:cxn modelId="{7FCA9500-F0B8-4731-9A94-D04ED0AFAEA7}" type="presParOf" srcId="{7097257B-B41A-43B8-859C-AE9BF62E7FC2}" destId="{2ABA3E04-009A-4A23-A538-10626EC54C3C}" srcOrd="2" destOrd="0" presId="urn:microsoft.com/office/officeart/2005/8/layout/arrow2"/>
    <dgm:cxn modelId="{D09930E0-FCCC-4504-ABF5-8B3402F473F8}" type="presParOf" srcId="{7097257B-B41A-43B8-859C-AE9BF62E7FC2}" destId="{152FE434-1E54-42B7-B418-CEDEC6C27273}" srcOrd="3" destOrd="0" presId="urn:microsoft.com/office/officeart/2005/8/layout/arrow2"/>
    <dgm:cxn modelId="{D31339D9-33E7-43E0-AE67-383D33667559}" type="presParOf" srcId="{7097257B-B41A-43B8-859C-AE9BF62E7FC2}" destId="{7A5F821B-321E-4F21-A340-2FDF0D430902}" srcOrd="4" destOrd="0" presId="urn:microsoft.com/office/officeart/2005/8/layout/arrow2"/>
    <dgm:cxn modelId="{F540F97D-ED54-4EBC-AE75-340A5A407BAC}" type="presParOf" srcId="{7097257B-B41A-43B8-859C-AE9BF62E7FC2}" destId="{E07DEE7A-130E-4AB6-A50E-A569C5FA76F0}"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C8C5D8-E6BA-47ED-8B98-19A5CB377066}"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zh-CN" altLang="en-US"/>
        </a:p>
      </dgm:t>
    </dgm:pt>
    <dgm:pt modelId="{5F32ACA8-6D0D-48A5-B3BB-1E53DEE50605}">
      <dgm:prSet phldrT="[文本]" custT="1">
        <dgm:style>
          <a:lnRef idx="1">
            <a:schemeClr val="accent2"/>
          </a:lnRef>
          <a:fillRef idx="3">
            <a:schemeClr val="accent2"/>
          </a:fillRef>
          <a:effectRef idx="2">
            <a:schemeClr val="accent2"/>
          </a:effectRef>
          <a:fontRef idx="minor">
            <a:schemeClr val="lt1"/>
          </a:fontRef>
        </dgm:style>
      </dgm:prSet>
      <dgm:spPr>
        <a:solidFill>
          <a:srgbClr val="FF9933"/>
        </a:solidFill>
      </dgm:spPr>
      <dgm:t>
        <a:bodyPr/>
        <a:lstStyle/>
        <a:p>
          <a:r>
            <a:rPr lang="zh-CN" altLang="en-US" sz="2000" b="1" dirty="0">
              <a:solidFill>
                <a:schemeClr val="bg1"/>
              </a:solidFill>
              <a:latin typeface="微软雅黑" panose="020B0503020204020204" pitchFamily="34" charset="-122"/>
              <a:ea typeface="微软雅黑" panose="020B0503020204020204" pitchFamily="34" charset="-122"/>
            </a:rPr>
            <a:t>体系结构</a:t>
          </a:r>
        </a:p>
      </dgm:t>
    </dgm:pt>
    <dgm:pt modelId="{ED575635-62AD-43BF-9EC4-038518F77A12}" type="parTrans" cxnId="{1B7087E1-852F-4841-8F26-C8523D8C10A0}">
      <dgm:prSet/>
      <dgm:spPr/>
      <dgm:t>
        <a:bodyPr/>
        <a:lstStyle/>
        <a:p>
          <a:endParaRPr lang="zh-CN" altLang="en-US"/>
        </a:p>
      </dgm:t>
    </dgm:pt>
    <dgm:pt modelId="{3ABA5585-E790-4AB0-8E9A-47859E292EC8}" type="sibTrans" cxnId="{1B7087E1-852F-4841-8F26-C8523D8C10A0}">
      <dgm:prSet/>
      <dgm:spPr/>
      <dgm:t>
        <a:bodyPr/>
        <a:lstStyle/>
        <a:p>
          <a:endParaRPr lang="zh-CN" altLang="en-US"/>
        </a:p>
      </dgm:t>
    </dgm:pt>
    <dgm:pt modelId="{C30E8105-3630-423B-A5A3-5CE05903C3D3}">
      <dgm:prSet phldrT="[文本]" custT="1">
        <dgm:style>
          <a:lnRef idx="1">
            <a:schemeClr val="accent3"/>
          </a:lnRef>
          <a:fillRef idx="3">
            <a:schemeClr val="accent3"/>
          </a:fillRef>
          <a:effectRef idx="2">
            <a:schemeClr val="accent3"/>
          </a:effectRef>
          <a:fontRef idx="minor">
            <a:schemeClr val="lt1"/>
          </a:fontRef>
        </dgm:style>
      </dgm:prSet>
      <dgm:spPr>
        <a:solidFill>
          <a:schemeClr val="bg2">
            <a:lumMod val="90000"/>
          </a:schemeClr>
        </a:solidFill>
        <a:ln>
          <a:solidFill>
            <a:srgbClr val="FFFF00"/>
          </a:solidFill>
        </a:ln>
      </dgm:spPr>
      <dgm:t>
        <a:bodyPr/>
        <a:lstStyle/>
        <a:p>
          <a:pPr algn="l">
            <a:spcAft>
              <a:spcPts val="0"/>
            </a:spcAft>
          </a:pPr>
          <a:r>
            <a:rPr lang="zh-CN" altLang="en-US" sz="1200" b="1" dirty="0">
              <a:solidFill>
                <a:schemeClr val="tx1"/>
              </a:solidFill>
              <a:latin typeface="微软雅黑" panose="020B0503020204020204" pitchFamily="34" charset="-122"/>
              <a:ea typeface="微软雅黑" panose="020B0503020204020204" pitchFamily="34" charset="-122"/>
            </a:rPr>
            <a:t>软硬件联合设计结构</a:t>
          </a:r>
          <a:endParaRPr lang="en-US" altLang="zh-CN" sz="1200" b="1" dirty="0">
            <a:solidFill>
              <a:schemeClr val="tx1"/>
            </a:solidFill>
            <a:latin typeface="微软雅黑" panose="020B0503020204020204" pitchFamily="34" charset="-122"/>
            <a:ea typeface="微软雅黑" panose="020B0503020204020204" pitchFamily="34" charset="-122"/>
          </a:endParaRPr>
        </a:p>
        <a:p>
          <a:pPr algn="l">
            <a:spcAft>
              <a:spcPts val="0"/>
            </a:spcAft>
          </a:pPr>
          <a:r>
            <a:rPr lang="zh-CN" altLang="en-US" sz="1200" b="1" dirty="0">
              <a:solidFill>
                <a:schemeClr val="tx1"/>
              </a:solidFill>
              <a:latin typeface="微软雅黑" panose="020B0503020204020204" pitchFamily="34" charset="-122"/>
              <a:ea typeface="微软雅黑" panose="020B0503020204020204" pitchFamily="34" charset="-122"/>
              <a:cs typeface="+mn-cs"/>
            </a:rPr>
            <a:t>面向领域可定制系统</a:t>
          </a:r>
          <a:endParaRPr lang="en-US" altLang="zh-CN" sz="1200" b="1" dirty="0">
            <a:solidFill>
              <a:schemeClr val="tx1"/>
            </a:solidFill>
            <a:latin typeface="微软雅黑" panose="020B0503020204020204" pitchFamily="34" charset="-122"/>
            <a:ea typeface="微软雅黑" panose="020B0503020204020204" pitchFamily="34" charset="-122"/>
            <a:cs typeface="+mn-cs"/>
          </a:endParaRPr>
        </a:p>
        <a:p>
          <a:pPr algn="l">
            <a:spcAft>
              <a:spcPts val="0"/>
            </a:spcAft>
          </a:pPr>
          <a:r>
            <a:rPr lang="zh-CN" altLang="en-US" sz="1200" b="1" dirty="0">
              <a:solidFill>
                <a:schemeClr val="tx1"/>
              </a:solidFill>
              <a:latin typeface="微软雅黑" panose="020B0503020204020204" pitchFamily="34" charset="-122"/>
              <a:ea typeface="微软雅黑" panose="020B0503020204020204" pitchFamily="34" charset="-122"/>
            </a:rPr>
            <a:t>混合架构计算系统</a:t>
          </a:r>
          <a:endParaRPr lang="en-US" altLang="zh-CN" sz="1200" b="1" dirty="0">
            <a:solidFill>
              <a:schemeClr val="tx1"/>
            </a:solidFill>
            <a:latin typeface="微软雅黑" panose="020B0503020204020204" pitchFamily="34" charset="-122"/>
            <a:ea typeface="微软雅黑" panose="020B0503020204020204" pitchFamily="34" charset="-122"/>
          </a:endParaRPr>
        </a:p>
        <a:p>
          <a:pPr algn="l">
            <a:spcAft>
              <a:spcPts val="0"/>
            </a:spcAft>
          </a:pPr>
          <a:r>
            <a:rPr lang="zh-CN" altLang="en-US" sz="1200" b="1" dirty="0">
              <a:solidFill>
                <a:schemeClr val="tx1"/>
              </a:solidFill>
              <a:latin typeface="微软雅黑" panose="020B0503020204020204" pitchFamily="34" charset="-122"/>
              <a:ea typeface="微软雅黑" panose="020B0503020204020204" pitchFamily="34" charset="-122"/>
            </a:rPr>
            <a:t>基于认知的主动重构计算体系</a:t>
          </a:r>
        </a:p>
      </dgm:t>
    </dgm:pt>
    <dgm:pt modelId="{2EA761CC-5D15-4CA5-BA6E-E216AD959AD8}" type="parTrans" cxnId="{B724E21D-2068-46DA-A83C-04AE605C3B24}">
      <dgm:prSet/>
      <dgm:spPr/>
      <dgm:t>
        <a:bodyPr/>
        <a:lstStyle/>
        <a:p>
          <a:endParaRPr lang="zh-CN" altLang="en-US"/>
        </a:p>
      </dgm:t>
    </dgm:pt>
    <dgm:pt modelId="{A8BC1FBB-47B4-43E9-85AC-D78F80C0488E}" type="sibTrans" cxnId="{B724E21D-2068-46DA-A83C-04AE605C3B24}">
      <dgm:prSet/>
      <dgm:spPr/>
      <dgm:t>
        <a:bodyPr/>
        <a:lstStyle/>
        <a:p>
          <a:endParaRPr lang="zh-CN" altLang="en-US"/>
        </a:p>
      </dgm:t>
    </dgm:pt>
    <dgm:pt modelId="{EF076EA2-9CAB-41C4-902C-641CB5EF929D}">
      <dgm:prSet phldrT="[文本]" custT="1">
        <dgm:style>
          <a:lnRef idx="1">
            <a:schemeClr val="accent2"/>
          </a:lnRef>
          <a:fillRef idx="3">
            <a:schemeClr val="accent2"/>
          </a:fillRef>
          <a:effectRef idx="2">
            <a:schemeClr val="accent2"/>
          </a:effectRef>
          <a:fontRef idx="minor">
            <a:schemeClr val="lt1"/>
          </a:fontRef>
        </dgm:style>
      </dgm:prSet>
      <dgm:spPr>
        <a:solidFill>
          <a:srgbClr val="FF9933"/>
        </a:solidFill>
      </dgm:spPr>
      <dgm:t>
        <a:bodyPr/>
        <a:lstStyle/>
        <a:p>
          <a:r>
            <a:rPr lang="zh-CN" altLang="en-US" sz="1800" b="1" dirty="0">
              <a:solidFill>
                <a:schemeClr val="bg1"/>
              </a:solidFill>
              <a:latin typeface="微软雅黑" panose="020B0503020204020204" pitchFamily="34" charset="-122"/>
              <a:ea typeface="微软雅黑" panose="020B0503020204020204" pitchFamily="34" charset="-122"/>
            </a:rPr>
            <a:t>关键技术</a:t>
          </a:r>
        </a:p>
      </dgm:t>
    </dgm:pt>
    <dgm:pt modelId="{CAD36AF9-DAC4-416F-93ED-6DA8D4A73AAA}" type="parTrans" cxnId="{A8F6803B-E8C7-4158-9CCD-BC4A6706A7F7}">
      <dgm:prSet/>
      <dgm:spPr/>
      <dgm:t>
        <a:bodyPr/>
        <a:lstStyle/>
        <a:p>
          <a:endParaRPr lang="zh-CN" altLang="en-US"/>
        </a:p>
      </dgm:t>
    </dgm:pt>
    <dgm:pt modelId="{2875EBDC-0E8D-459E-AE4E-638F0C00A90E}" type="sibTrans" cxnId="{A8F6803B-E8C7-4158-9CCD-BC4A6706A7F7}">
      <dgm:prSet/>
      <dgm:spPr/>
      <dgm:t>
        <a:bodyPr/>
        <a:lstStyle/>
        <a:p>
          <a:endParaRPr lang="zh-CN" altLang="en-US"/>
        </a:p>
      </dgm:t>
    </dgm:pt>
    <dgm:pt modelId="{B452B192-6EBA-4B9A-AE80-AEC53E66D984}">
      <dgm:prSet custT="1">
        <dgm:style>
          <a:lnRef idx="1">
            <a:schemeClr val="accent3"/>
          </a:lnRef>
          <a:fillRef idx="3">
            <a:schemeClr val="accent3"/>
          </a:fillRef>
          <a:effectRef idx="2">
            <a:schemeClr val="accent3"/>
          </a:effectRef>
          <a:fontRef idx="minor">
            <a:schemeClr val="lt1"/>
          </a:fontRef>
        </dgm:style>
      </dgm:prSet>
      <dgm:spPr>
        <a:solidFill>
          <a:schemeClr val="bg2"/>
        </a:solidFill>
        <a:ln>
          <a:solidFill>
            <a:schemeClr val="accent4">
              <a:lumMod val="50000"/>
              <a:lumOff val="50000"/>
            </a:schemeClr>
          </a:solidFill>
        </a:ln>
      </dgm:spPr>
      <dgm:t>
        <a:bodyPr/>
        <a:lstStyle/>
        <a:p>
          <a:r>
            <a:rPr lang="zh-CN" altLang="en-US" sz="1200" b="1" dirty="0">
              <a:solidFill>
                <a:schemeClr val="tx1"/>
              </a:solidFill>
              <a:latin typeface="微软雅黑" panose="020B0503020204020204" pitchFamily="34" charset="-122"/>
              <a:ea typeface="微软雅黑" panose="020B0503020204020204" pitchFamily="34" charset="-122"/>
              <a:cs typeface="+mn-cs"/>
            </a:rPr>
            <a:t>新型三维封装技术</a:t>
          </a:r>
          <a:endParaRPr lang="en-US" altLang="zh-CN" sz="1200" b="1" dirty="0">
            <a:solidFill>
              <a:schemeClr val="tx1"/>
            </a:solidFill>
            <a:latin typeface="微软雅黑" panose="020B0503020204020204" pitchFamily="34" charset="-122"/>
            <a:ea typeface="微软雅黑" panose="020B0503020204020204" pitchFamily="34" charset="-122"/>
            <a:cs typeface="+mn-cs"/>
          </a:endParaRPr>
        </a:p>
      </dgm:t>
    </dgm:pt>
    <dgm:pt modelId="{340E69C8-9A67-4120-9CE6-E15217CE0353}" type="parTrans" cxnId="{A2FCD215-7CCD-4F02-A599-9E92B9C635A6}">
      <dgm:prSet/>
      <dgm:spPr/>
      <dgm:t>
        <a:bodyPr/>
        <a:lstStyle/>
        <a:p>
          <a:endParaRPr lang="zh-CN" altLang="en-US"/>
        </a:p>
      </dgm:t>
    </dgm:pt>
    <dgm:pt modelId="{143B1CAA-B3CD-4038-9FD3-F32F2A40B8E7}" type="sibTrans" cxnId="{A2FCD215-7CCD-4F02-A599-9E92B9C635A6}">
      <dgm:prSet/>
      <dgm:spPr/>
      <dgm:t>
        <a:bodyPr/>
        <a:lstStyle/>
        <a:p>
          <a:endParaRPr lang="zh-CN" altLang="en-US"/>
        </a:p>
      </dgm:t>
    </dgm:pt>
    <dgm:pt modelId="{B2638EB9-BA64-4E24-8885-E1002FF8AC4C}">
      <dgm:prSet custT="1">
        <dgm:style>
          <a:lnRef idx="1">
            <a:schemeClr val="accent3"/>
          </a:lnRef>
          <a:fillRef idx="3">
            <a:schemeClr val="accent3"/>
          </a:fillRef>
          <a:effectRef idx="2">
            <a:schemeClr val="accent3"/>
          </a:effectRef>
          <a:fontRef idx="minor">
            <a:schemeClr val="lt1"/>
          </a:fontRef>
        </dgm:style>
      </dgm:prSet>
      <dgm:spPr>
        <a:solidFill>
          <a:schemeClr val="bg2"/>
        </a:solidFill>
        <a:ln>
          <a:solidFill>
            <a:schemeClr val="accent4">
              <a:lumMod val="50000"/>
              <a:lumOff val="50000"/>
            </a:schemeClr>
          </a:solidFill>
        </a:ln>
      </dgm:spPr>
      <dgm:t>
        <a:bodyPr/>
        <a:lstStyle/>
        <a:p>
          <a:r>
            <a:rPr lang="zh-CN" altLang="en-US" sz="1200" b="1" dirty="0">
              <a:solidFill>
                <a:schemeClr val="tx1"/>
              </a:solidFill>
              <a:latin typeface="微软雅黑" panose="020B0503020204020204" pitchFamily="34" charset="-122"/>
              <a:ea typeface="微软雅黑" panose="020B0503020204020204" pitchFamily="34" charset="-122"/>
              <a:cs typeface="+mn-cs"/>
            </a:rPr>
            <a:t>光电互联技术</a:t>
          </a:r>
          <a:endParaRPr lang="en-US" altLang="zh-CN" sz="1200" b="1" dirty="0">
            <a:solidFill>
              <a:schemeClr val="tx1"/>
            </a:solidFill>
            <a:latin typeface="微软雅黑" panose="020B0503020204020204" pitchFamily="34" charset="-122"/>
            <a:ea typeface="微软雅黑" panose="020B0503020204020204" pitchFamily="34" charset="-122"/>
            <a:cs typeface="+mn-cs"/>
          </a:endParaRPr>
        </a:p>
      </dgm:t>
    </dgm:pt>
    <dgm:pt modelId="{67FB314A-4A43-4E70-B4AE-CD365DD6FB7D}" type="parTrans" cxnId="{4A949B6F-F4E9-45C9-900E-690B2B7C5CFE}">
      <dgm:prSet/>
      <dgm:spPr/>
      <dgm:t>
        <a:bodyPr/>
        <a:lstStyle/>
        <a:p>
          <a:endParaRPr lang="zh-CN" altLang="en-US"/>
        </a:p>
      </dgm:t>
    </dgm:pt>
    <dgm:pt modelId="{9DF1A974-353F-4E5A-92EB-53AB49D5D3F6}" type="sibTrans" cxnId="{4A949B6F-F4E9-45C9-900E-690B2B7C5CFE}">
      <dgm:prSet/>
      <dgm:spPr/>
      <dgm:t>
        <a:bodyPr/>
        <a:lstStyle/>
        <a:p>
          <a:endParaRPr lang="zh-CN" altLang="en-US"/>
        </a:p>
      </dgm:t>
    </dgm:pt>
    <dgm:pt modelId="{9DE039DD-35F5-4FB0-A5E1-347ACDD7E876}">
      <dgm:prSet custT="1">
        <dgm:style>
          <a:lnRef idx="1">
            <a:schemeClr val="accent3"/>
          </a:lnRef>
          <a:fillRef idx="3">
            <a:schemeClr val="accent3"/>
          </a:fillRef>
          <a:effectRef idx="2">
            <a:schemeClr val="accent3"/>
          </a:effectRef>
          <a:fontRef idx="minor">
            <a:schemeClr val="lt1"/>
          </a:fontRef>
        </dgm:style>
      </dgm:prSet>
      <dgm:spPr>
        <a:solidFill>
          <a:schemeClr val="bg2"/>
        </a:solidFill>
        <a:ln>
          <a:solidFill>
            <a:schemeClr val="accent4">
              <a:lumMod val="50000"/>
              <a:lumOff val="50000"/>
            </a:schemeClr>
          </a:solidFill>
        </a:ln>
      </dgm:spPr>
      <dgm:t>
        <a:bodyPr/>
        <a:lstStyle/>
        <a:p>
          <a:pPr>
            <a:spcAft>
              <a:spcPts val="0"/>
            </a:spcAft>
          </a:pPr>
          <a:r>
            <a:rPr lang="zh-CN" altLang="en-US" sz="1200" b="1" dirty="0">
              <a:solidFill>
                <a:schemeClr val="tx1"/>
              </a:solidFill>
              <a:latin typeface="微软雅黑" panose="020B0503020204020204" pitchFamily="34" charset="-122"/>
              <a:ea typeface="微软雅黑" panose="020B0503020204020204" pitchFamily="34" charset="-122"/>
              <a:cs typeface="+mn-cs"/>
            </a:rPr>
            <a:t>新型存储材技术：相变存储、</a:t>
          </a:r>
          <a:r>
            <a:rPr lang="en-US" sz="1200" b="1" dirty="0">
              <a:solidFill>
                <a:schemeClr val="tx1"/>
              </a:solidFill>
              <a:latin typeface="微软雅黑" panose="020B0503020204020204" pitchFamily="34" charset="-122"/>
              <a:ea typeface="微软雅黑" panose="020B0503020204020204" pitchFamily="34" charset="-122"/>
              <a:cs typeface="+mn-cs"/>
            </a:rPr>
            <a:t>"</a:t>
          </a:r>
          <a:r>
            <a:rPr lang="zh-CN" altLang="en-US" sz="1200" b="1" dirty="0">
              <a:solidFill>
                <a:schemeClr val="tx1"/>
              </a:solidFill>
              <a:latin typeface="微软雅黑" panose="020B0503020204020204" pitchFamily="34" charset="-122"/>
              <a:ea typeface="微软雅黑" panose="020B0503020204020204" pitchFamily="34" charset="-122"/>
              <a:cs typeface="+mn-cs"/>
            </a:rPr>
            <a:t>铁电</a:t>
          </a:r>
          <a:r>
            <a:rPr lang="en-US" sz="1200" b="1" dirty="0">
              <a:solidFill>
                <a:schemeClr val="tx1"/>
              </a:solidFill>
              <a:latin typeface="微软雅黑" panose="020B0503020204020204" pitchFamily="34" charset="-122"/>
              <a:ea typeface="微软雅黑" panose="020B0503020204020204" pitchFamily="34" charset="-122"/>
              <a:cs typeface="+mn-cs"/>
            </a:rPr>
            <a:t>"</a:t>
          </a:r>
          <a:r>
            <a:rPr lang="zh-CN" altLang="en-US" sz="1200" b="1" dirty="0">
              <a:solidFill>
                <a:schemeClr val="tx1"/>
              </a:solidFill>
              <a:latin typeface="微软雅黑" panose="020B0503020204020204" pitchFamily="34" charset="-122"/>
              <a:ea typeface="微软雅黑" panose="020B0503020204020204" pitchFamily="34" charset="-122"/>
              <a:cs typeface="+mn-cs"/>
            </a:rPr>
            <a:t>存储、磁性随机存储器</a:t>
          </a:r>
          <a:endParaRPr lang="zh-CN" altLang="en-US" sz="1200" b="1" dirty="0">
            <a:solidFill>
              <a:schemeClr val="tx1"/>
            </a:solidFill>
            <a:latin typeface="微软雅黑" panose="020B0503020204020204" pitchFamily="34" charset="-122"/>
            <a:ea typeface="微软雅黑" panose="020B0503020204020204" pitchFamily="34" charset="-122"/>
          </a:endParaRPr>
        </a:p>
      </dgm:t>
    </dgm:pt>
    <dgm:pt modelId="{51C1F8C6-D88D-40B9-B117-2522F93BBFE2}" type="parTrans" cxnId="{462144E7-A761-4556-A195-67E3B08160FC}">
      <dgm:prSet/>
      <dgm:spPr/>
      <dgm:t>
        <a:bodyPr/>
        <a:lstStyle/>
        <a:p>
          <a:endParaRPr lang="zh-CN" altLang="en-US"/>
        </a:p>
      </dgm:t>
    </dgm:pt>
    <dgm:pt modelId="{5FB3F34D-DA27-4088-AEF5-8B9864D56FD0}" type="sibTrans" cxnId="{462144E7-A761-4556-A195-67E3B08160FC}">
      <dgm:prSet/>
      <dgm:spPr/>
      <dgm:t>
        <a:bodyPr/>
        <a:lstStyle/>
        <a:p>
          <a:endParaRPr lang="zh-CN" altLang="en-US"/>
        </a:p>
      </dgm:t>
    </dgm:pt>
    <dgm:pt modelId="{A856240F-3DAE-42AA-9D06-03A66425C8CA}" type="pres">
      <dgm:prSet presAssocID="{8DC8C5D8-E6BA-47ED-8B98-19A5CB377066}" presName="theList" presStyleCnt="0">
        <dgm:presLayoutVars>
          <dgm:dir/>
          <dgm:animLvl val="lvl"/>
          <dgm:resizeHandles val="exact"/>
        </dgm:presLayoutVars>
      </dgm:prSet>
      <dgm:spPr/>
    </dgm:pt>
    <dgm:pt modelId="{56BE9B24-574C-4DA3-902F-E22238F0FDAC}" type="pres">
      <dgm:prSet presAssocID="{5F32ACA8-6D0D-48A5-B3BB-1E53DEE50605}" presName="compNode" presStyleCnt="0"/>
      <dgm:spPr/>
    </dgm:pt>
    <dgm:pt modelId="{5DD4EA82-D279-44E2-8FD7-093653F78CBA}" type="pres">
      <dgm:prSet presAssocID="{5F32ACA8-6D0D-48A5-B3BB-1E53DEE50605}" presName="aNode" presStyleLbl="bgShp" presStyleIdx="0" presStyleCnt="2"/>
      <dgm:spPr/>
    </dgm:pt>
    <dgm:pt modelId="{27F53FF3-360C-4B84-83D1-DE5620FEF856}" type="pres">
      <dgm:prSet presAssocID="{5F32ACA8-6D0D-48A5-B3BB-1E53DEE50605}" presName="textNode" presStyleLbl="bgShp" presStyleIdx="0" presStyleCnt="2"/>
      <dgm:spPr/>
    </dgm:pt>
    <dgm:pt modelId="{9F00FEB6-BB0F-4CA8-99C1-F364C62F1926}" type="pres">
      <dgm:prSet presAssocID="{5F32ACA8-6D0D-48A5-B3BB-1E53DEE50605}" presName="compChildNode" presStyleCnt="0"/>
      <dgm:spPr/>
    </dgm:pt>
    <dgm:pt modelId="{7696786D-9D62-4D71-BDF2-9E8E94A35C9F}" type="pres">
      <dgm:prSet presAssocID="{5F32ACA8-6D0D-48A5-B3BB-1E53DEE50605}" presName="theInnerList" presStyleCnt="0"/>
      <dgm:spPr/>
    </dgm:pt>
    <dgm:pt modelId="{5ED41B0F-915C-42CB-A8BA-15D5FF2990EE}" type="pres">
      <dgm:prSet presAssocID="{C30E8105-3630-423B-A5A3-5CE05903C3D3}" presName="childNode" presStyleLbl="node1" presStyleIdx="0" presStyleCnt="4" custScaleX="116226" custScaleY="122517" custLinFactNeighborX="-460" custLinFactNeighborY="-2461">
        <dgm:presLayoutVars>
          <dgm:bulletEnabled val="1"/>
        </dgm:presLayoutVars>
      </dgm:prSet>
      <dgm:spPr/>
    </dgm:pt>
    <dgm:pt modelId="{C3075290-2001-4BE6-A110-9047647B195E}" type="pres">
      <dgm:prSet presAssocID="{5F32ACA8-6D0D-48A5-B3BB-1E53DEE50605}" presName="aSpace" presStyleCnt="0"/>
      <dgm:spPr/>
    </dgm:pt>
    <dgm:pt modelId="{7881F719-6D4C-43BE-8464-8BF739FDDECD}" type="pres">
      <dgm:prSet presAssocID="{EF076EA2-9CAB-41C4-902C-641CB5EF929D}" presName="compNode" presStyleCnt="0"/>
      <dgm:spPr/>
    </dgm:pt>
    <dgm:pt modelId="{9789659C-C1A7-4324-AB89-4984CBCB7C08}" type="pres">
      <dgm:prSet presAssocID="{EF076EA2-9CAB-41C4-902C-641CB5EF929D}" presName="aNode" presStyleLbl="bgShp" presStyleIdx="1" presStyleCnt="2"/>
      <dgm:spPr/>
    </dgm:pt>
    <dgm:pt modelId="{9254FD8B-1684-4F50-BBF4-0EF2DF18B428}" type="pres">
      <dgm:prSet presAssocID="{EF076EA2-9CAB-41C4-902C-641CB5EF929D}" presName="textNode" presStyleLbl="bgShp" presStyleIdx="1" presStyleCnt="2"/>
      <dgm:spPr/>
    </dgm:pt>
    <dgm:pt modelId="{8A37F17E-6908-4932-8AD7-121DD1D642EA}" type="pres">
      <dgm:prSet presAssocID="{EF076EA2-9CAB-41C4-902C-641CB5EF929D}" presName="compChildNode" presStyleCnt="0"/>
      <dgm:spPr/>
    </dgm:pt>
    <dgm:pt modelId="{C027E876-3FF2-497B-A8FF-BB8230DF3BE8}" type="pres">
      <dgm:prSet presAssocID="{EF076EA2-9CAB-41C4-902C-641CB5EF929D}" presName="theInnerList" presStyleCnt="0"/>
      <dgm:spPr/>
    </dgm:pt>
    <dgm:pt modelId="{7B9594B5-55EB-4341-BD51-9BDFA1142C77}" type="pres">
      <dgm:prSet presAssocID="{B452B192-6EBA-4B9A-AE80-AEC53E66D984}" presName="childNode" presStyleLbl="node1" presStyleIdx="1" presStyleCnt="4" custScaleX="113059" custScaleY="86490">
        <dgm:presLayoutVars>
          <dgm:bulletEnabled val="1"/>
        </dgm:presLayoutVars>
      </dgm:prSet>
      <dgm:spPr/>
    </dgm:pt>
    <dgm:pt modelId="{915867B9-A87F-49EF-B413-D20379EE47DE}" type="pres">
      <dgm:prSet presAssocID="{B452B192-6EBA-4B9A-AE80-AEC53E66D984}" presName="aSpace2" presStyleCnt="0"/>
      <dgm:spPr/>
    </dgm:pt>
    <dgm:pt modelId="{3CBA7FCA-6335-4F9C-9932-9AA3D6EF31E5}" type="pres">
      <dgm:prSet presAssocID="{B2638EB9-BA64-4E24-8885-E1002FF8AC4C}" presName="childNode" presStyleLbl="node1" presStyleIdx="2" presStyleCnt="4" custScaleX="113059" custScaleY="83538">
        <dgm:presLayoutVars>
          <dgm:bulletEnabled val="1"/>
        </dgm:presLayoutVars>
      </dgm:prSet>
      <dgm:spPr/>
    </dgm:pt>
    <dgm:pt modelId="{9CDE6FEE-A3C3-436C-81DB-423EB26D1081}" type="pres">
      <dgm:prSet presAssocID="{B2638EB9-BA64-4E24-8885-E1002FF8AC4C}" presName="aSpace2" presStyleCnt="0"/>
      <dgm:spPr/>
    </dgm:pt>
    <dgm:pt modelId="{FC0B9606-A7BF-4219-94DE-A363044E479F}" type="pres">
      <dgm:prSet presAssocID="{9DE039DD-35F5-4FB0-A5E1-347ACDD7E876}" presName="childNode" presStyleLbl="node1" presStyleIdx="3" presStyleCnt="4" custScaleX="113059" custScaleY="370684">
        <dgm:presLayoutVars>
          <dgm:bulletEnabled val="1"/>
        </dgm:presLayoutVars>
      </dgm:prSet>
      <dgm:spPr/>
    </dgm:pt>
  </dgm:ptLst>
  <dgm:cxnLst>
    <dgm:cxn modelId="{FD636205-5186-490E-9E8F-ED746AFF2E3B}" type="presOf" srcId="{5F32ACA8-6D0D-48A5-B3BB-1E53DEE50605}" destId="{5DD4EA82-D279-44E2-8FD7-093653F78CBA}" srcOrd="0" destOrd="0" presId="urn:microsoft.com/office/officeart/2005/8/layout/lProcess2"/>
    <dgm:cxn modelId="{A2FCD215-7CCD-4F02-A599-9E92B9C635A6}" srcId="{EF076EA2-9CAB-41C4-902C-641CB5EF929D}" destId="{B452B192-6EBA-4B9A-AE80-AEC53E66D984}" srcOrd="0" destOrd="0" parTransId="{340E69C8-9A67-4120-9CE6-E15217CE0353}" sibTransId="{143B1CAA-B3CD-4038-9FD3-F32F2A40B8E7}"/>
    <dgm:cxn modelId="{B724E21D-2068-46DA-A83C-04AE605C3B24}" srcId="{5F32ACA8-6D0D-48A5-B3BB-1E53DEE50605}" destId="{C30E8105-3630-423B-A5A3-5CE05903C3D3}" srcOrd="0" destOrd="0" parTransId="{2EA761CC-5D15-4CA5-BA6E-E216AD959AD8}" sibTransId="{A8BC1FBB-47B4-43E9-85AC-D78F80C0488E}"/>
    <dgm:cxn modelId="{DCCC1C1F-7563-4FAB-97B2-26C3231A0DE1}" type="presOf" srcId="{B452B192-6EBA-4B9A-AE80-AEC53E66D984}" destId="{7B9594B5-55EB-4341-BD51-9BDFA1142C77}" srcOrd="0" destOrd="0" presId="urn:microsoft.com/office/officeart/2005/8/layout/lProcess2"/>
    <dgm:cxn modelId="{A8F6803B-E8C7-4158-9CCD-BC4A6706A7F7}" srcId="{8DC8C5D8-E6BA-47ED-8B98-19A5CB377066}" destId="{EF076EA2-9CAB-41C4-902C-641CB5EF929D}" srcOrd="1" destOrd="0" parTransId="{CAD36AF9-DAC4-416F-93ED-6DA8D4A73AAA}" sibTransId="{2875EBDC-0E8D-459E-AE4E-638F0C00A90E}"/>
    <dgm:cxn modelId="{6BAA686A-72EF-46D4-B6EE-ABBC1E49960B}" type="presOf" srcId="{9DE039DD-35F5-4FB0-A5E1-347ACDD7E876}" destId="{FC0B9606-A7BF-4219-94DE-A363044E479F}" srcOrd="0" destOrd="0" presId="urn:microsoft.com/office/officeart/2005/8/layout/lProcess2"/>
    <dgm:cxn modelId="{4A949B6F-F4E9-45C9-900E-690B2B7C5CFE}" srcId="{EF076EA2-9CAB-41C4-902C-641CB5EF929D}" destId="{B2638EB9-BA64-4E24-8885-E1002FF8AC4C}" srcOrd="1" destOrd="0" parTransId="{67FB314A-4A43-4E70-B4AE-CD365DD6FB7D}" sibTransId="{9DF1A974-353F-4E5A-92EB-53AB49D5D3F6}"/>
    <dgm:cxn modelId="{9BD1AD70-51D6-4472-B14B-E3290FA20E68}" type="presOf" srcId="{C30E8105-3630-423B-A5A3-5CE05903C3D3}" destId="{5ED41B0F-915C-42CB-A8BA-15D5FF2990EE}" srcOrd="0" destOrd="0" presId="urn:microsoft.com/office/officeart/2005/8/layout/lProcess2"/>
    <dgm:cxn modelId="{0D58E457-8FCC-4514-8330-633FFB900B87}" type="presOf" srcId="{B2638EB9-BA64-4E24-8885-E1002FF8AC4C}" destId="{3CBA7FCA-6335-4F9C-9932-9AA3D6EF31E5}" srcOrd="0" destOrd="0" presId="urn:microsoft.com/office/officeart/2005/8/layout/lProcess2"/>
    <dgm:cxn modelId="{D0E2A19C-6755-4938-B070-E276302B02D9}" type="presOf" srcId="{8DC8C5D8-E6BA-47ED-8B98-19A5CB377066}" destId="{A856240F-3DAE-42AA-9D06-03A66425C8CA}" srcOrd="0" destOrd="0" presId="urn:microsoft.com/office/officeart/2005/8/layout/lProcess2"/>
    <dgm:cxn modelId="{C8DB73D8-534C-4529-A660-E395366110BE}" type="presOf" srcId="{5F32ACA8-6D0D-48A5-B3BB-1E53DEE50605}" destId="{27F53FF3-360C-4B84-83D1-DE5620FEF856}" srcOrd="1" destOrd="0" presId="urn:microsoft.com/office/officeart/2005/8/layout/lProcess2"/>
    <dgm:cxn modelId="{1B7087E1-852F-4841-8F26-C8523D8C10A0}" srcId="{8DC8C5D8-E6BA-47ED-8B98-19A5CB377066}" destId="{5F32ACA8-6D0D-48A5-B3BB-1E53DEE50605}" srcOrd="0" destOrd="0" parTransId="{ED575635-62AD-43BF-9EC4-038518F77A12}" sibTransId="{3ABA5585-E790-4AB0-8E9A-47859E292EC8}"/>
    <dgm:cxn modelId="{A9D83CE5-F469-424A-A6C4-E25CBF328945}" type="presOf" srcId="{EF076EA2-9CAB-41C4-902C-641CB5EF929D}" destId="{9254FD8B-1684-4F50-BBF4-0EF2DF18B428}" srcOrd="1" destOrd="0" presId="urn:microsoft.com/office/officeart/2005/8/layout/lProcess2"/>
    <dgm:cxn modelId="{462144E7-A761-4556-A195-67E3B08160FC}" srcId="{EF076EA2-9CAB-41C4-902C-641CB5EF929D}" destId="{9DE039DD-35F5-4FB0-A5E1-347ACDD7E876}" srcOrd="2" destOrd="0" parTransId="{51C1F8C6-D88D-40B9-B117-2522F93BBFE2}" sibTransId="{5FB3F34D-DA27-4088-AEF5-8B9864D56FD0}"/>
    <dgm:cxn modelId="{E313F8FB-2CBD-4FA9-BEE4-D561D25093CD}" type="presOf" srcId="{EF076EA2-9CAB-41C4-902C-641CB5EF929D}" destId="{9789659C-C1A7-4324-AB89-4984CBCB7C08}" srcOrd="0" destOrd="0" presId="urn:microsoft.com/office/officeart/2005/8/layout/lProcess2"/>
    <dgm:cxn modelId="{BAF67B8F-E4FF-48D2-A3CE-7DF2084CD037}" type="presParOf" srcId="{A856240F-3DAE-42AA-9D06-03A66425C8CA}" destId="{56BE9B24-574C-4DA3-902F-E22238F0FDAC}" srcOrd="0" destOrd="0" presId="urn:microsoft.com/office/officeart/2005/8/layout/lProcess2"/>
    <dgm:cxn modelId="{C198E1F3-5742-4C47-8C9D-35E1BD02C468}" type="presParOf" srcId="{56BE9B24-574C-4DA3-902F-E22238F0FDAC}" destId="{5DD4EA82-D279-44E2-8FD7-093653F78CBA}" srcOrd="0" destOrd="0" presId="urn:microsoft.com/office/officeart/2005/8/layout/lProcess2"/>
    <dgm:cxn modelId="{183FC85C-B07D-48D4-9A34-61245049E747}" type="presParOf" srcId="{56BE9B24-574C-4DA3-902F-E22238F0FDAC}" destId="{27F53FF3-360C-4B84-83D1-DE5620FEF856}" srcOrd="1" destOrd="0" presId="urn:microsoft.com/office/officeart/2005/8/layout/lProcess2"/>
    <dgm:cxn modelId="{EBE724FF-43CC-45C6-8CBB-E294B55F17B8}" type="presParOf" srcId="{56BE9B24-574C-4DA3-902F-E22238F0FDAC}" destId="{9F00FEB6-BB0F-4CA8-99C1-F364C62F1926}" srcOrd="2" destOrd="0" presId="urn:microsoft.com/office/officeart/2005/8/layout/lProcess2"/>
    <dgm:cxn modelId="{B0249159-C6E3-4669-AC87-C97AB128DEC1}" type="presParOf" srcId="{9F00FEB6-BB0F-4CA8-99C1-F364C62F1926}" destId="{7696786D-9D62-4D71-BDF2-9E8E94A35C9F}" srcOrd="0" destOrd="0" presId="urn:microsoft.com/office/officeart/2005/8/layout/lProcess2"/>
    <dgm:cxn modelId="{B498355E-975B-41EA-A05F-493D16289CB0}" type="presParOf" srcId="{7696786D-9D62-4D71-BDF2-9E8E94A35C9F}" destId="{5ED41B0F-915C-42CB-A8BA-15D5FF2990EE}" srcOrd="0" destOrd="0" presId="urn:microsoft.com/office/officeart/2005/8/layout/lProcess2"/>
    <dgm:cxn modelId="{26225042-0980-4623-BECC-386E0BA357FF}" type="presParOf" srcId="{A856240F-3DAE-42AA-9D06-03A66425C8CA}" destId="{C3075290-2001-4BE6-A110-9047647B195E}" srcOrd="1" destOrd="0" presId="urn:microsoft.com/office/officeart/2005/8/layout/lProcess2"/>
    <dgm:cxn modelId="{5C4C5620-1537-440D-949B-3D5DDCA60138}" type="presParOf" srcId="{A856240F-3DAE-42AA-9D06-03A66425C8CA}" destId="{7881F719-6D4C-43BE-8464-8BF739FDDECD}" srcOrd="2" destOrd="0" presId="urn:microsoft.com/office/officeart/2005/8/layout/lProcess2"/>
    <dgm:cxn modelId="{10385054-DF5D-4202-9178-8ABE7B79C058}" type="presParOf" srcId="{7881F719-6D4C-43BE-8464-8BF739FDDECD}" destId="{9789659C-C1A7-4324-AB89-4984CBCB7C08}" srcOrd="0" destOrd="0" presId="urn:microsoft.com/office/officeart/2005/8/layout/lProcess2"/>
    <dgm:cxn modelId="{C9FD9A4A-93B7-4843-9D0D-79311CF10DBA}" type="presParOf" srcId="{7881F719-6D4C-43BE-8464-8BF739FDDECD}" destId="{9254FD8B-1684-4F50-BBF4-0EF2DF18B428}" srcOrd="1" destOrd="0" presId="urn:microsoft.com/office/officeart/2005/8/layout/lProcess2"/>
    <dgm:cxn modelId="{BA6D292C-7A29-4D59-88F7-41AC72F22DE5}" type="presParOf" srcId="{7881F719-6D4C-43BE-8464-8BF739FDDECD}" destId="{8A37F17E-6908-4932-8AD7-121DD1D642EA}" srcOrd="2" destOrd="0" presId="urn:microsoft.com/office/officeart/2005/8/layout/lProcess2"/>
    <dgm:cxn modelId="{61B7B347-6FA1-43D3-BD7B-8F1DCCE139BE}" type="presParOf" srcId="{8A37F17E-6908-4932-8AD7-121DD1D642EA}" destId="{C027E876-3FF2-497B-A8FF-BB8230DF3BE8}" srcOrd="0" destOrd="0" presId="urn:microsoft.com/office/officeart/2005/8/layout/lProcess2"/>
    <dgm:cxn modelId="{EF49C50B-8E5A-40CB-AD73-249ED2D608A4}" type="presParOf" srcId="{C027E876-3FF2-497B-A8FF-BB8230DF3BE8}" destId="{7B9594B5-55EB-4341-BD51-9BDFA1142C77}" srcOrd="0" destOrd="0" presId="urn:microsoft.com/office/officeart/2005/8/layout/lProcess2"/>
    <dgm:cxn modelId="{5CDD90CB-527D-454B-B840-283F6CE0E533}" type="presParOf" srcId="{C027E876-3FF2-497B-A8FF-BB8230DF3BE8}" destId="{915867B9-A87F-49EF-B413-D20379EE47DE}" srcOrd="1" destOrd="0" presId="urn:microsoft.com/office/officeart/2005/8/layout/lProcess2"/>
    <dgm:cxn modelId="{DCE29856-6341-48FC-9FFB-974994F80DC2}" type="presParOf" srcId="{C027E876-3FF2-497B-A8FF-BB8230DF3BE8}" destId="{3CBA7FCA-6335-4F9C-9932-9AA3D6EF31E5}" srcOrd="2" destOrd="0" presId="urn:microsoft.com/office/officeart/2005/8/layout/lProcess2"/>
    <dgm:cxn modelId="{E8EC7016-E9FF-4ABD-8F86-1F1EE210D36E}" type="presParOf" srcId="{C027E876-3FF2-497B-A8FF-BB8230DF3BE8}" destId="{9CDE6FEE-A3C3-436C-81DB-423EB26D1081}" srcOrd="3" destOrd="0" presId="urn:microsoft.com/office/officeart/2005/8/layout/lProcess2"/>
    <dgm:cxn modelId="{AC312393-CDD2-4FFE-89F0-B71D5401EBC4}" type="presParOf" srcId="{C027E876-3FF2-497B-A8FF-BB8230DF3BE8}" destId="{FC0B9606-A7BF-4219-94DE-A363044E479F}"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54E27D-759F-4A8C-A4D7-E4CCB508845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7C58BF68-DB23-4070-A1A7-59B9B7570840}">
      <dgm:prSet phldrT="[文本]" custT="1">
        <dgm:style>
          <a:lnRef idx="2">
            <a:schemeClr val="accent5"/>
          </a:lnRef>
          <a:fillRef idx="1">
            <a:schemeClr val="lt1"/>
          </a:fillRef>
          <a:effectRef idx="0">
            <a:schemeClr val="accent5"/>
          </a:effectRef>
          <a:fontRef idx="minor">
            <a:schemeClr val="dk1"/>
          </a:fontRef>
        </dgm:style>
      </dgm:prSet>
      <dgm:spPr>
        <a:solidFill>
          <a:srgbClr val="CCFF99"/>
        </a:solidFill>
        <a:ln>
          <a:solidFill>
            <a:schemeClr val="accent4">
              <a:lumMod val="50000"/>
              <a:lumOff val="50000"/>
            </a:schemeClr>
          </a:solidFill>
        </a:ln>
      </dgm:spPr>
      <dgm:t>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纳米计算</a:t>
          </a:r>
        </a:p>
      </dgm:t>
    </dgm:pt>
    <dgm:pt modelId="{5F28A62F-D6D4-46CF-959C-E62723A92374}" type="parTrans" cxnId="{FEB07AEF-74DE-4A40-8259-116393661D70}">
      <dgm:prSet/>
      <dgm:spPr/>
      <dgm:t>
        <a:bodyPr/>
        <a:lstStyle/>
        <a:p>
          <a:endParaRPr lang="zh-CN" altLang="en-US"/>
        </a:p>
      </dgm:t>
    </dgm:pt>
    <dgm:pt modelId="{89BFBFBB-87EE-4D44-BF0B-6F9A6A6BEA2F}" type="sibTrans" cxnId="{FEB07AEF-74DE-4A40-8259-116393661D70}">
      <dgm:prSet/>
      <dgm:spPr/>
      <dgm:t>
        <a:bodyPr/>
        <a:lstStyle/>
        <a:p>
          <a:endParaRPr lang="zh-CN" altLang="en-US"/>
        </a:p>
      </dgm:t>
    </dgm:pt>
    <dgm:pt modelId="{0D774858-012E-4C0C-A842-27EBD0A7B2F5}">
      <dgm:prSet phldrT="[文本]" phldr="1"/>
      <dgm:spPr/>
      <dgm:t>
        <a:bodyPr/>
        <a:lstStyle/>
        <a:p>
          <a:endParaRPr lang="zh-CN" altLang="en-US"/>
        </a:p>
      </dgm:t>
    </dgm:pt>
    <dgm:pt modelId="{DF40A2A3-242D-4F71-B49E-1EDE24A3A5C0}" type="parTrans" cxnId="{F0388EF6-7633-4AAC-8DF0-5B0145BD1634}">
      <dgm:prSet/>
      <dgm:spPr/>
      <dgm:t>
        <a:bodyPr/>
        <a:lstStyle/>
        <a:p>
          <a:endParaRPr lang="zh-CN" altLang="en-US"/>
        </a:p>
      </dgm:t>
    </dgm:pt>
    <dgm:pt modelId="{FDB67346-2AAE-4B77-9E1D-232293DD0B98}" type="sibTrans" cxnId="{F0388EF6-7633-4AAC-8DF0-5B0145BD1634}">
      <dgm:prSet/>
      <dgm:spPr/>
      <dgm:t>
        <a:bodyPr/>
        <a:lstStyle/>
        <a:p>
          <a:endParaRPr lang="zh-CN" altLang="en-US"/>
        </a:p>
      </dgm:t>
    </dgm:pt>
    <dgm:pt modelId="{565CDA86-6AC1-4EF8-BFEC-23A33A8D8500}">
      <dgm:prSet phldrT="[文本]" custT="1">
        <dgm:style>
          <a:lnRef idx="2">
            <a:schemeClr val="accent5"/>
          </a:lnRef>
          <a:fillRef idx="1">
            <a:schemeClr val="lt1"/>
          </a:fillRef>
          <a:effectRef idx="0">
            <a:schemeClr val="accent5"/>
          </a:effectRef>
          <a:fontRef idx="minor">
            <a:schemeClr val="dk1"/>
          </a:fontRef>
        </dgm:style>
      </dgm:prSet>
      <dgm:spPr>
        <a:solidFill>
          <a:srgbClr val="CCFF99"/>
        </a:solidFill>
        <a:ln>
          <a:solidFill>
            <a:schemeClr val="accent4">
              <a:lumMod val="50000"/>
              <a:lumOff val="50000"/>
            </a:schemeClr>
          </a:solidFill>
        </a:ln>
      </dgm:spPr>
      <dgm:t>
        <a:bodyPr/>
        <a:lstStyle/>
        <a:p>
          <a:pPr algn="ctr"/>
          <a:r>
            <a:rPr lang="zh-CN" altLang="en-US" sz="1800">
              <a:solidFill>
                <a:schemeClr val="tx1"/>
              </a:solidFill>
              <a:latin typeface="微软雅黑" panose="020B0503020204020204" pitchFamily="34" charset="-122"/>
              <a:ea typeface="微软雅黑" panose="020B0503020204020204" pitchFamily="34" charset="-122"/>
            </a:rPr>
            <a:t>量子计算</a:t>
          </a:r>
        </a:p>
      </dgm:t>
    </dgm:pt>
    <dgm:pt modelId="{00EF2ECF-ACE3-47A9-8A9C-2AAAB449B4D9}" type="parTrans" cxnId="{3CE7A1FE-4C63-47E1-B251-C688A4ED77A8}">
      <dgm:prSet/>
      <dgm:spPr/>
      <dgm:t>
        <a:bodyPr/>
        <a:lstStyle/>
        <a:p>
          <a:endParaRPr lang="zh-CN" altLang="en-US"/>
        </a:p>
      </dgm:t>
    </dgm:pt>
    <dgm:pt modelId="{431A785F-0366-4589-AF49-B93373D3954C}" type="sibTrans" cxnId="{3CE7A1FE-4C63-47E1-B251-C688A4ED77A8}">
      <dgm:prSet/>
      <dgm:spPr/>
      <dgm:t>
        <a:bodyPr/>
        <a:lstStyle/>
        <a:p>
          <a:endParaRPr lang="zh-CN" altLang="en-US"/>
        </a:p>
      </dgm:t>
    </dgm:pt>
    <dgm:pt modelId="{EECEA90C-28D3-4A0D-B6B3-6D1E69845170}">
      <dgm:prSet phldrT="[文本]" phldr="1"/>
      <dgm:spPr/>
      <dgm:t>
        <a:bodyPr/>
        <a:lstStyle/>
        <a:p>
          <a:endParaRPr lang="zh-CN" altLang="en-US"/>
        </a:p>
      </dgm:t>
    </dgm:pt>
    <dgm:pt modelId="{25A1D6A1-4841-4038-809B-95211737C9F4}" type="parTrans" cxnId="{AC887DB0-77A7-4ED9-B19B-2A69FE948F1A}">
      <dgm:prSet/>
      <dgm:spPr/>
      <dgm:t>
        <a:bodyPr/>
        <a:lstStyle/>
        <a:p>
          <a:endParaRPr lang="zh-CN" altLang="en-US"/>
        </a:p>
      </dgm:t>
    </dgm:pt>
    <dgm:pt modelId="{55775A20-9A3D-4FC6-9F92-1CE02A44A208}" type="sibTrans" cxnId="{AC887DB0-77A7-4ED9-B19B-2A69FE948F1A}">
      <dgm:prSet/>
      <dgm:spPr/>
      <dgm:t>
        <a:bodyPr/>
        <a:lstStyle/>
        <a:p>
          <a:endParaRPr lang="zh-CN" altLang="en-US"/>
        </a:p>
      </dgm:t>
    </dgm:pt>
    <dgm:pt modelId="{FEC8F9CC-42A8-4714-849F-E931FA72CF01}">
      <dgm:prSet custT="1">
        <dgm:style>
          <a:lnRef idx="2">
            <a:schemeClr val="accent5"/>
          </a:lnRef>
          <a:fillRef idx="1">
            <a:schemeClr val="lt1"/>
          </a:fillRef>
          <a:effectRef idx="0">
            <a:schemeClr val="accent5"/>
          </a:effectRef>
          <a:fontRef idx="minor">
            <a:schemeClr val="dk1"/>
          </a:fontRef>
        </dgm:style>
      </dgm:prSet>
      <dgm:spPr>
        <a:solidFill>
          <a:srgbClr val="CCFF99"/>
        </a:solidFill>
        <a:ln>
          <a:solidFill>
            <a:schemeClr val="accent4">
              <a:lumMod val="50000"/>
              <a:lumOff val="50000"/>
            </a:schemeClr>
          </a:solidFill>
        </a:ln>
      </dgm:spPr>
      <dgm:t>
        <a:bodyPr/>
        <a:lstStyle/>
        <a:p>
          <a:pPr algn="ctr"/>
          <a:r>
            <a:rPr lang="zh-CN" altLang="en-US" sz="1800">
              <a:solidFill>
                <a:schemeClr val="tx1"/>
              </a:solidFill>
              <a:latin typeface="微软雅黑" panose="020B0503020204020204" pitchFamily="34" charset="-122"/>
              <a:ea typeface="微软雅黑" panose="020B0503020204020204" pitchFamily="34" charset="-122"/>
            </a:rPr>
            <a:t>生物计算</a:t>
          </a:r>
        </a:p>
      </dgm:t>
    </dgm:pt>
    <dgm:pt modelId="{BA2A270A-9025-463A-87DA-B5A1DB153498}" type="parTrans" cxnId="{D8950968-1643-4A5C-8F55-F21CB99FAFA2}">
      <dgm:prSet/>
      <dgm:spPr/>
      <dgm:t>
        <a:bodyPr/>
        <a:lstStyle/>
        <a:p>
          <a:endParaRPr lang="zh-CN" altLang="en-US"/>
        </a:p>
      </dgm:t>
    </dgm:pt>
    <dgm:pt modelId="{226C0012-8FE9-4A6D-998B-4DB3CEFF4658}" type="sibTrans" cxnId="{D8950968-1643-4A5C-8F55-F21CB99FAFA2}">
      <dgm:prSet/>
      <dgm:spPr/>
      <dgm:t>
        <a:bodyPr/>
        <a:lstStyle/>
        <a:p>
          <a:endParaRPr lang="zh-CN" altLang="en-US"/>
        </a:p>
      </dgm:t>
    </dgm:pt>
    <dgm:pt modelId="{0EEBC1F3-C591-4B5D-BAFA-51D962C02299}">
      <dgm:prSet custT="1">
        <dgm:style>
          <a:lnRef idx="2">
            <a:schemeClr val="accent5"/>
          </a:lnRef>
          <a:fillRef idx="1">
            <a:schemeClr val="lt1"/>
          </a:fillRef>
          <a:effectRef idx="0">
            <a:schemeClr val="accent5"/>
          </a:effectRef>
          <a:fontRef idx="minor">
            <a:schemeClr val="dk1"/>
          </a:fontRef>
        </dgm:style>
      </dgm:prSet>
      <dgm:spPr>
        <a:solidFill>
          <a:srgbClr val="CCFF99"/>
        </a:solidFill>
        <a:ln>
          <a:solidFill>
            <a:schemeClr val="accent4">
              <a:lumMod val="50000"/>
              <a:lumOff val="50000"/>
            </a:schemeClr>
          </a:solidFill>
        </a:ln>
      </dgm:spPr>
      <dgm:t>
        <a:bodyPr/>
        <a:lstStyle/>
        <a:p>
          <a:pPr algn="ctr"/>
          <a:r>
            <a:rPr lang="zh-CN" altLang="en-US" sz="1800">
              <a:solidFill>
                <a:schemeClr val="tx1"/>
              </a:solidFill>
              <a:latin typeface="微软雅黑" panose="020B0503020204020204" pitchFamily="34" charset="-122"/>
              <a:ea typeface="微软雅黑" panose="020B0503020204020204" pitchFamily="34" charset="-122"/>
            </a:rPr>
            <a:t>全光、光电混合计算</a:t>
          </a:r>
        </a:p>
      </dgm:t>
    </dgm:pt>
    <dgm:pt modelId="{CF7579AF-6AAE-4DD9-B6DA-E45D1568DDF0}" type="parTrans" cxnId="{29BDF48D-0BB6-4E74-A7AD-0A70F3738EF5}">
      <dgm:prSet/>
      <dgm:spPr/>
      <dgm:t>
        <a:bodyPr/>
        <a:lstStyle/>
        <a:p>
          <a:endParaRPr lang="zh-CN" altLang="en-US"/>
        </a:p>
      </dgm:t>
    </dgm:pt>
    <dgm:pt modelId="{3446D07A-CD79-4C4F-9B94-E77514A9134B}" type="sibTrans" cxnId="{29BDF48D-0BB6-4E74-A7AD-0A70F3738EF5}">
      <dgm:prSet/>
      <dgm:spPr/>
      <dgm:t>
        <a:bodyPr/>
        <a:lstStyle/>
        <a:p>
          <a:endParaRPr lang="zh-CN" altLang="en-US"/>
        </a:p>
      </dgm:t>
    </dgm:pt>
    <dgm:pt modelId="{BFE579AF-524C-4BB1-8F08-F43E633A0B73}" type="pres">
      <dgm:prSet presAssocID="{0C54E27D-759F-4A8C-A4D7-E4CCB5088451}" presName="linear" presStyleCnt="0">
        <dgm:presLayoutVars>
          <dgm:animLvl val="lvl"/>
          <dgm:resizeHandles val="exact"/>
        </dgm:presLayoutVars>
      </dgm:prSet>
      <dgm:spPr/>
    </dgm:pt>
    <dgm:pt modelId="{5DCB1252-20C7-4DAC-8F7A-3B0BF493D8AE}" type="pres">
      <dgm:prSet presAssocID="{7C58BF68-DB23-4070-A1A7-59B9B7570840}" presName="parentText" presStyleLbl="node1" presStyleIdx="0" presStyleCnt="4" custLinFactNeighborX="1639" custLinFactNeighborY="15300">
        <dgm:presLayoutVars>
          <dgm:chMax val="0"/>
          <dgm:bulletEnabled val="1"/>
        </dgm:presLayoutVars>
      </dgm:prSet>
      <dgm:spPr/>
    </dgm:pt>
    <dgm:pt modelId="{E599BD63-69C6-433E-88C5-03FA2F4230DE}" type="pres">
      <dgm:prSet presAssocID="{7C58BF68-DB23-4070-A1A7-59B9B7570840}" presName="childText" presStyleLbl="revTx" presStyleIdx="0" presStyleCnt="2">
        <dgm:presLayoutVars>
          <dgm:bulletEnabled val="1"/>
        </dgm:presLayoutVars>
      </dgm:prSet>
      <dgm:spPr/>
    </dgm:pt>
    <dgm:pt modelId="{139CF632-9B3E-4807-BF28-14997CA96C9D}" type="pres">
      <dgm:prSet presAssocID="{565CDA86-6AC1-4EF8-BFEC-23A33A8D8500}" presName="parentText" presStyleLbl="node1" presStyleIdx="1" presStyleCnt="4" custLinFactY="-2677" custLinFactNeighborY="-100000">
        <dgm:presLayoutVars>
          <dgm:chMax val="0"/>
          <dgm:bulletEnabled val="1"/>
        </dgm:presLayoutVars>
      </dgm:prSet>
      <dgm:spPr/>
    </dgm:pt>
    <dgm:pt modelId="{FCD473E5-F16B-4413-BA4B-CF6E3119B88F}" type="pres">
      <dgm:prSet presAssocID="{565CDA86-6AC1-4EF8-BFEC-23A33A8D8500}" presName="childText" presStyleLbl="revTx" presStyleIdx="1" presStyleCnt="2">
        <dgm:presLayoutVars>
          <dgm:bulletEnabled val="1"/>
        </dgm:presLayoutVars>
      </dgm:prSet>
      <dgm:spPr/>
    </dgm:pt>
    <dgm:pt modelId="{0CA2D599-75E5-4D45-9E2D-31ED327A7922}" type="pres">
      <dgm:prSet presAssocID="{0EEBC1F3-C591-4B5D-BAFA-51D962C02299}" presName="parentText" presStyleLbl="node1" presStyleIdx="2" presStyleCnt="4" custLinFactY="59658" custLinFactNeighborY="100000">
        <dgm:presLayoutVars>
          <dgm:chMax val="0"/>
          <dgm:bulletEnabled val="1"/>
        </dgm:presLayoutVars>
      </dgm:prSet>
      <dgm:spPr/>
    </dgm:pt>
    <dgm:pt modelId="{D0C29520-27A8-4108-8D18-2D0C20C0FD46}" type="pres">
      <dgm:prSet presAssocID="{3446D07A-CD79-4C4F-9B94-E77514A9134B}" presName="spacer" presStyleCnt="0"/>
      <dgm:spPr/>
    </dgm:pt>
    <dgm:pt modelId="{B326F30E-1EFA-4C0B-B4DF-FA35339DF45F}" type="pres">
      <dgm:prSet presAssocID="{FEC8F9CC-42A8-4714-849F-E931FA72CF01}" presName="parentText" presStyleLbl="node1" presStyleIdx="3" presStyleCnt="4" custLinFactY="-132389" custLinFactNeighborY="-200000">
        <dgm:presLayoutVars>
          <dgm:chMax val="0"/>
          <dgm:bulletEnabled val="1"/>
        </dgm:presLayoutVars>
      </dgm:prSet>
      <dgm:spPr/>
    </dgm:pt>
  </dgm:ptLst>
  <dgm:cxnLst>
    <dgm:cxn modelId="{D5BA481C-652B-4C9C-843D-336F1FEE2637}" type="presOf" srcId="{0C54E27D-759F-4A8C-A4D7-E4CCB5088451}" destId="{BFE579AF-524C-4BB1-8F08-F43E633A0B73}" srcOrd="0" destOrd="0" presId="urn:microsoft.com/office/officeart/2005/8/layout/vList2"/>
    <dgm:cxn modelId="{03D08026-1673-486F-8946-7ABFC92EE13D}" type="presOf" srcId="{565CDA86-6AC1-4EF8-BFEC-23A33A8D8500}" destId="{139CF632-9B3E-4807-BF28-14997CA96C9D}" srcOrd="0" destOrd="0" presId="urn:microsoft.com/office/officeart/2005/8/layout/vList2"/>
    <dgm:cxn modelId="{D8950968-1643-4A5C-8F55-F21CB99FAFA2}" srcId="{0C54E27D-759F-4A8C-A4D7-E4CCB5088451}" destId="{FEC8F9CC-42A8-4714-849F-E931FA72CF01}" srcOrd="3" destOrd="0" parTransId="{BA2A270A-9025-463A-87DA-B5A1DB153498}" sibTransId="{226C0012-8FE9-4A6D-998B-4DB3CEFF4658}"/>
    <dgm:cxn modelId="{78BAB57D-E7A9-460F-939D-5589585C1426}" type="presOf" srcId="{0EEBC1F3-C591-4B5D-BAFA-51D962C02299}" destId="{0CA2D599-75E5-4D45-9E2D-31ED327A7922}" srcOrd="0" destOrd="0" presId="urn:microsoft.com/office/officeart/2005/8/layout/vList2"/>
    <dgm:cxn modelId="{29BDF48D-0BB6-4E74-A7AD-0A70F3738EF5}" srcId="{0C54E27D-759F-4A8C-A4D7-E4CCB5088451}" destId="{0EEBC1F3-C591-4B5D-BAFA-51D962C02299}" srcOrd="2" destOrd="0" parTransId="{CF7579AF-6AAE-4DD9-B6DA-E45D1568DDF0}" sibTransId="{3446D07A-CD79-4C4F-9B94-E77514A9134B}"/>
    <dgm:cxn modelId="{442F8A9A-3037-4624-BB76-66DBFE34DF80}" type="presOf" srcId="{0D774858-012E-4C0C-A842-27EBD0A7B2F5}" destId="{E599BD63-69C6-433E-88C5-03FA2F4230DE}" srcOrd="0" destOrd="0" presId="urn:microsoft.com/office/officeart/2005/8/layout/vList2"/>
    <dgm:cxn modelId="{AC887DB0-77A7-4ED9-B19B-2A69FE948F1A}" srcId="{565CDA86-6AC1-4EF8-BFEC-23A33A8D8500}" destId="{EECEA90C-28D3-4A0D-B6B3-6D1E69845170}" srcOrd="0" destOrd="0" parTransId="{25A1D6A1-4841-4038-809B-95211737C9F4}" sibTransId="{55775A20-9A3D-4FC6-9F92-1CE02A44A208}"/>
    <dgm:cxn modelId="{FEB07AEF-74DE-4A40-8259-116393661D70}" srcId="{0C54E27D-759F-4A8C-A4D7-E4CCB5088451}" destId="{7C58BF68-DB23-4070-A1A7-59B9B7570840}" srcOrd="0" destOrd="0" parTransId="{5F28A62F-D6D4-46CF-959C-E62723A92374}" sibTransId="{89BFBFBB-87EE-4D44-BF0B-6F9A6A6BEA2F}"/>
    <dgm:cxn modelId="{620742F0-E878-481D-B8DF-3627D7E1240D}" type="presOf" srcId="{EECEA90C-28D3-4A0D-B6B3-6D1E69845170}" destId="{FCD473E5-F16B-4413-BA4B-CF6E3119B88F}" srcOrd="0" destOrd="0" presId="urn:microsoft.com/office/officeart/2005/8/layout/vList2"/>
    <dgm:cxn modelId="{B4F979F5-3D62-4EA4-B72E-F45C1D484A95}" type="presOf" srcId="{FEC8F9CC-42A8-4714-849F-E931FA72CF01}" destId="{B326F30E-1EFA-4C0B-B4DF-FA35339DF45F}" srcOrd="0" destOrd="0" presId="urn:microsoft.com/office/officeart/2005/8/layout/vList2"/>
    <dgm:cxn modelId="{F0388EF6-7633-4AAC-8DF0-5B0145BD1634}" srcId="{7C58BF68-DB23-4070-A1A7-59B9B7570840}" destId="{0D774858-012E-4C0C-A842-27EBD0A7B2F5}" srcOrd="0" destOrd="0" parTransId="{DF40A2A3-242D-4F71-B49E-1EDE24A3A5C0}" sibTransId="{FDB67346-2AAE-4B77-9E1D-232293DD0B98}"/>
    <dgm:cxn modelId="{28EE6DF8-2A41-4F62-98F5-8A3F70465692}" type="presOf" srcId="{7C58BF68-DB23-4070-A1A7-59B9B7570840}" destId="{5DCB1252-20C7-4DAC-8F7A-3B0BF493D8AE}" srcOrd="0" destOrd="0" presId="urn:microsoft.com/office/officeart/2005/8/layout/vList2"/>
    <dgm:cxn modelId="{3CE7A1FE-4C63-47E1-B251-C688A4ED77A8}" srcId="{0C54E27D-759F-4A8C-A4D7-E4CCB5088451}" destId="{565CDA86-6AC1-4EF8-BFEC-23A33A8D8500}" srcOrd="1" destOrd="0" parTransId="{00EF2ECF-ACE3-47A9-8A9C-2AAAB449B4D9}" sibTransId="{431A785F-0366-4589-AF49-B93373D3954C}"/>
    <dgm:cxn modelId="{EAA50AD9-906E-4B69-B928-9D199C4E94F8}" type="presParOf" srcId="{BFE579AF-524C-4BB1-8F08-F43E633A0B73}" destId="{5DCB1252-20C7-4DAC-8F7A-3B0BF493D8AE}" srcOrd="0" destOrd="0" presId="urn:microsoft.com/office/officeart/2005/8/layout/vList2"/>
    <dgm:cxn modelId="{90B89C8B-6268-4299-BE38-B6CF2A4BE418}" type="presParOf" srcId="{BFE579AF-524C-4BB1-8F08-F43E633A0B73}" destId="{E599BD63-69C6-433E-88C5-03FA2F4230DE}" srcOrd="1" destOrd="0" presId="urn:microsoft.com/office/officeart/2005/8/layout/vList2"/>
    <dgm:cxn modelId="{FA81EAB8-3A41-4594-864F-E03F7AB5E6DC}" type="presParOf" srcId="{BFE579AF-524C-4BB1-8F08-F43E633A0B73}" destId="{139CF632-9B3E-4807-BF28-14997CA96C9D}" srcOrd="2" destOrd="0" presId="urn:microsoft.com/office/officeart/2005/8/layout/vList2"/>
    <dgm:cxn modelId="{F6B35C30-9D21-4F94-B998-3999EA018865}" type="presParOf" srcId="{BFE579AF-524C-4BB1-8F08-F43E633A0B73}" destId="{FCD473E5-F16B-4413-BA4B-CF6E3119B88F}" srcOrd="3" destOrd="0" presId="urn:microsoft.com/office/officeart/2005/8/layout/vList2"/>
    <dgm:cxn modelId="{4928870A-C29E-48DC-B07C-D9C333650224}" type="presParOf" srcId="{BFE579AF-524C-4BB1-8F08-F43E633A0B73}" destId="{0CA2D599-75E5-4D45-9E2D-31ED327A7922}" srcOrd="4" destOrd="0" presId="urn:microsoft.com/office/officeart/2005/8/layout/vList2"/>
    <dgm:cxn modelId="{D72B4A23-6C0B-4BF3-B226-36D281B9EFE1}" type="presParOf" srcId="{BFE579AF-524C-4BB1-8F08-F43E633A0B73}" destId="{D0C29520-27A8-4108-8D18-2D0C20C0FD46}" srcOrd="5" destOrd="0" presId="urn:microsoft.com/office/officeart/2005/8/layout/vList2"/>
    <dgm:cxn modelId="{87A49C8C-9B89-49E8-8814-E7B8A9FCC35C}" type="presParOf" srcId="{BFE579AF-524C-4BB1-8F08-F43E633A0B73}" destId="{B326F30E-1EFA-4C0B-B4DF-FA35339DF45F}" srcOrd="6" destOrd="0" presId="urn:microsoft.com/office/officeart/2005/8/layout/vList2"/>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988D95-C470-4E3F-90E7-EE2B74A3A72D}">
      <dsp:nvSpPr>
        <dsp:cNvPr id="0" name=""/>
        <dsp:cNvSpPr/>
      </dsp:nvSpPr>
      <dsp:spPr>
        <a:xfrm>
          <a:off x="215900" y="0"/>
          <a:ext cx="5734946" cy="3041263"/>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DD8331-6303-42EF-A29D-6158AFB593A7}">
      <dsp:nvSpPr>
        <dsp:cNvPr id="0" name=""/>
        <dsp:cNvSpPr/>
      </dsp:nvSpPr>
      <dsp:spPr>
        <a:xfrm>
          <a:off x="1268347" y="2099079"/>
          <a:ext cx="126516" cy="1265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46D7EC-E581-4203-B6F6-4832A67055EB}">
      <dsp:nvSpPr>
        <dsp:cNvPr id="0" name=""/>
        <dsp:cNvSpPr/>
      </dsp:nvSpPr>
      <dsp:spPr>
        <a:xfrm>
          <a:off x="1331606" y="2162337"/>
          <a:ext cx="1133782" cy="878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038" tIns="0" rIns="0" bIns="0" numCol="1" spcCol="1270" anchor="t" anchorCtr="0">
          <a:noAutofit/>
        </a:bodyPr>
        <a:lstStyle/>
        <a:p>
          <a:pPr marL="0" lvl="0" indent="0" algn="l" defTabSz="711200">
            <a:lnSpc>
              <a:spcPct val="90000"/>
            </a:lnSpc>
            <a:spcBef>
              <a:spcPct val="0"/>
            </a:spcBef>
            <a:spcAft>
              <a:spcPct val="35000"/>
            </a:spcAft>
            <a:buNone/>
          </a:pPr>
          <a:endParaRPr lang="zh-CN" altLang="en-US" sz="1600" kern="1200" dirty="0"/>
        </a:p>
      </dsp:txBody>
      <dsp:txXfrm>
        <a:off x="1331606" y="2162337"/>
        <a:ext cx="1133782" cy="878925"/>
      </dsp:txXfrm>
    </dsp:sp>
    <dsp:sp modelId="{2ABA3E04-009A-4A23-A538-10626EC54C3C}">
      <dsp:nvSpPr>
        <dsp:cNvPr id="0" name=""/>
        <dsp:cNvSpPr/>
      </dsp:nvSpPr>
      <dsp:spPr>
        <a:xfrm>
          <a:off x="2611218" y="1176601"/>
          <a:ext cx="228702" cy="22870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2FE434-1E54-42B7-B418-CEDEC6C27273}">
      <dsp:nvSpPr>
        <dsp:cNvPr id="0" name=""/>
        <dsp:cNvSpPr/>
      </dsp:nvSpPr>
      <dsp:spPr>
        <a:xfrm>
          <a:off x="2499451" y="1386815"/>
          <a:ext cx="1167844" cy="1654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85" tIns="0" rIns="0" bIns="0" numCol="1" spcCol="1270" anchor="t" anchorCtr="0">
          <a:noAutofit/>
        </a:bodyPr>
        <a:lstStyle/>
        <a:p>
          <a:pPr marL="0" lvl="0" indent="0" algn="l" defTabSz="711200">
            <a:lnSpc>
              <a:spcPct val="90000"/>
            </a:lnSpc>
            <a:spcBef>
              <a:spcPct val="0"/>
            </a:spcBef>
            <a:spcAft>
              <a:spcPct val="35000"/>
            </a:spcAft>
            <a:buNone/>
          </a:pPr>
          <a:endParaRPr lang="zh-CN" altLang="en-US" sz="1600" kern="1200" dirty="0"/>
        </a:p>
      </dsp:txBody>
      <dsp:txXfrm>
        <a:off x="2499451" y="1386815"/>
        <a:ext cx="1167844" cy="1654447"/>
      </dsp:txXfrm>
    </dsp:sp>
    <dsp:sp modelId="{7A5F821B-321E-4F21-A340-2FDF0D430902}">
      <dsp:nvSpPr>
        <dsp:cNvPr id="0" name=""/>
        <dsp:cNvSpPr/>
      </dsp:nvSpPr>
      <dsp:spPr>
        <a:xfrm>
          <a:off x="3965864" y="749250"/>
          <a:ext cx="316291" cy="3162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7DEE7A-130E-4AB6-A50E-A569C5FA76F0}">
      <dsp:nvSpPr>
        <dsp:cNvPr id="0" name=""/>
        <dsp:cNvSpPr/>
      </dsp:nvSpPr>
      <dsp:spPr>
        <a:xfrm>
          <a:off x="3886266" y="927585"/>
          <a:ext cx="1167844" cy="2113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596" tIns="0" rIns="0" bIns="0" numCol="1" spcCol="1270" anchor="t" anchorCtr="0">
          <a:noAutofit/>
        </a:bodyPr>
        <a:lstStyle/>
        <a:p>
          <a:pPr marL="0" lvl="0" indent="0" algn="l" defTabSz="711200">
            <a:lnSpc>
              <a:spcPct val="90000"/>
            </a:lnSpc>
            <a:spcBef>
              <a:spcPct val="0"/>
            </a:spcBef>
            <a:spcAft>
              <a:spcPct val="35000"/>
            </a:spcAft>
            <a:buNone/>
          </a:pPr>
          <a:endParaRPr lang="zh-CN" altLang="en-US" sz="1600" kern="1200" dirty="0"/>
        </a:p>
      </dsp:txBody>
      <dsp:txXfrm>
        <a:off x="3886266" y="927585"/>
        <a:ext cx="1167844" cy="21136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D4EA82-D279-44E2-8FD7-093653F78CBA}">
      <dsp:nvSpPr>
        <dsp:cNvPr id="0" name=""/>
        <dsp:cNvSpPr/>
      </dsp:nvSpPr>
      <dsp:spPr>
        <a:xfrm>
          <a:off x="1823" y="0"/>
          <a:ext cx="1754210" cy="1936599"/>
        </a:xfrm>
        <a:prstGeom prst="roundRect">
          <a:avLst>
            <a:gd name="adj" fmla="val 10000"/>
          </a:avLst>
        </a:prstGeom>
        <a:solidFill>
          <a:srgbClr val="FF9933"/>
        </a:soli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chemeClr val="bg1"/>
              </a:solidFill>
              <a:latin typeface="微软雅黑" panose="020B0503020204020204" pitchFamily="34" charset="-122"/>
              <a:ea typeface="微软雅黑" panose="020B0503020204020204" pitchFamily="34" charset="-122"/>
            </a:rPr>
            <a:t>体系结构</a:t>
          </a:r>
        </a:p>
      </dsp:txBody>
      <dsp:txXfrm>
        <a:off x="1823" y="0"/>
        <a:ext cx="1754210" cy="580979"/>
      </dsp:txXfrm>
    </dsp:sp>
    <dsp:sp modelId="{5ED41B0F-915C-42CB-A8BA-15D5FF2990EE}">
      <dsp:nvSpPr>
        <dsp:cNvPr id="0" name=""/>
        <dsp:cNvSpPr/>
      </dsp:nvSpPr>
      <dsp:spPr>
        <a:xfrm>
          <a:off x="56933" y="556322"/>
          <a:ext cx="1631078" cy="1257580"/>
        </a:xfrm>
        <a:prstGeom prst="roundRect">
          <a:avLst>
            <a:gd name="adj" fmla="val 10000"/>
          </a:avLst>
        </a:prstGeom>
        <a:solidFill>
          <a:schemeClr val="bg2">
            <a:lumMod val="90000"/>
          </a:schemeClr>
        </a:solidFill>
        <a:ln w="6350" cap="flat" cmpd="sng" algn="ctr">
          <a:solidFill>
            <a:srgbClr val="FFFF00"/>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30480" tIns="22860" rIns="30480" bIns="22860" numCol="1" spcCol="1270" anchor="ctr" anchorCtr="0">
          <a:noAutofit/>
        </a:bodyPr>
        <a:lstStyle/>
        <a:p>
          <a:pPr marL="0" lvl="0" indent="0" algn="l" defTabSz="533400">
            <a:lnSpc>
              <a:spcPct val="90000"/>
            </a:lnSpc>
            <a:spcBef>
              <a:spcPct val="0"/>
            </a:spcBef>
            <a:spcAft>
              <a:spcPts val="0"/>
            </a:spcAft>
            <a:buNone/>
          </a:pPr>
          <a:r>
            <a:rPr lang="zh-CN" altLang="en-US" sz="1200" b="1" kern="1200" dirty="0">
              <a:solidFill>
                <a:schemeClr val="tx1"/>
              </a:solidFill>
              <a:latin typeface="微软雅黑" panose="020B0503020204020204" pitchFamily="34" charset="-122"/>
              <a:ea typeface="微软雅黑" panose="020B0503020204020204" pitchFamily="34" charset="-122"/>
            </a:rPr>
            <a:t>软硬件联合设计结构</a:t>
          </a:r>
          <a:endParaRPr lang="en-US" altLang="zh-CN" sz="1200" b="1" kern="1200" dirty="0">
            <a:solidFill>
              <a:schemeClr val="tx1"/>
            </a:solidFill>
            <a:latin typeface="微软雅黑" panose="020B0503020204020204" pitchFamily="34" charset="-122"/>
            <a:ea typeface="微软雅黑" panose="020B0503020204020204" pitchFamily="34" charset="-122"/>
          </a:endParaRPr>
        </a:p>
        <a:p>
          <a:pPr marL="0" lvl="0" indent="0" algn="l" defTabSz="533400">
            <a:lnSpc>
              <a:spcPct val="90000"/>
            </a:lnSpc>
            <a:spcBef>
              <a:spcPct val="0"/>
            </a:spcBef>
            <a:spcAft>
              <a:spcPts val="0"/>
            </a:spcAft>
            <a:buNone/>
          </a:pPr>
          <a:r>
            <a:rPr lang="zh-CN" altLang="en-US" sz="1200" b="1" kern="1200" dirty="0">
              <a:solidFill>
                <a:schemeClr val="tx1"/>
              </a:solidFill>
              <a:latin typeface="微软雅黑" panose="020B0503020204020204" pitchFamily="34" charset="-122"/>
              <a:ea typeface="微软雅黑" panose="020B0503020204020204" pitchFamily="34" charset="-122"/>
              <a:cs typeface="+mn-cs"/>
            </a:rPr>
            <a:t>面向领域可定制系统</a:t>
          </a:r>
          <a:endParaRPr lang="en-US" altLang="zh-CN" sz="1200" b="1" kern="1200" dirty="0">
            <a:solidFill>
              <a:schemeClr val="tx1"/>
            </a:solidFill>
            <a:latin typeface="微软雅黑" panose="020B0503020204020204" pitchFamily="34" charset="-122"/>
            <a:ea typeface="微软雅黑" panose="020B0503020204020204" pitchFamily="34" charset="-122"/>
            <a:cs typeface="+mn-cs"/>
          </a:endParaRPr>
        </a:p>
        <a:p>
          <a:pPr marL="0" lvl="0" indent="0" algn="l" defTabSz="533400">
            <a:lnSpc>
              <a:spcPct val="90000"/>
            </a:lnSpc>
            <a:spcBef>
              <a:spcPct val="0"/>
            </a:spcBef>
            <a:spcAft>
              <a:spcPts val="0"/>
            </a:spcAft>
            <a:buNone/>
          </a:pPr>
          <a:r>
            <a:rPr lang="zh-CN" altLang="en-US" sz="1200" b="1" kern="1200" dirty="0">
              <a:solidFill>
                <a:schemeClr val="tx1"/>
              </a:solidFill>
              <a:latin typeface="微软雅黑" panose="020B0503020204020204" pitchFamily="34" charset="-122"/>
              <a:ea typeface="微软雅黑" panose="020B0503020204020204" pitchFamily="34" charset="-122"/>
            </a:rPr>
            <a:t>混合架构计算系统</a:t>
          </a:r>
          <a:endParaRPr lang="en-US" altLang="zh-CN" sz="1200" b="1" kern="1200" dirty="0">
            <a:solidFill>
              <a:schemeClr val="tx1"/>
            </a:solidFill>
            <a:latin typeface="微软雅黑" panose="020B0503020204020204" pitchFamily="34" charset="-122"/>
            <a:ea typeface="微软雅黑" panose="020B0503020204020204" pitchFamily="34" charset="-122"/>
          </a:endParaRPr>
        </a:p>
        <a:p>
          <a:pPr marL="0" lvl="0" indent="0" algn="l" defTabSz="533400">
            <a:lnSpc>
              <a:spcPct val="90000"/>
            </a:lnSpc>
            <a:spcBef>
              <a:spcPct val="0"/>
            </a:spcBef>
            <a:spcAft>
              <a:spcPts val="0"/>
            </a:spcAft>
            <a:buNone/>
          </a:pPr>
          <a:r>
            <a:rPr lang="zh-CN" altLang="en-US" sz="1200" b="1" kern="1200" dirty="0">
              <a:solidFill>
                <a:schemeClr val="tx1"/>
              </a:solidFill>
              <a:latin typeface="微软雅黑" panose="020B0503020204020204" pitchFamily="34" charset="-122"/>
              <a:ea typeface="微软雅黑" panose="020B0503020204020204" pitchFamily="34" charset="-122"/>
            </a:rPr>
            <a:t>基于认知的主动重构计算体系</a:t>
          </a:r>
        </a:p>
      </dsp:txBody>
      <dsp:txXfrm>
        <a:off x="93766" y="593155"/>
        <a:ext cx="1557412" cy="1183914"/>
      </dsp:txXfrm>
    </dsp:sp>
    <dsp:sp modelId="{9789659C-C1A7-4324-AB89-4984CBCB7C08}">
      <dsp:nvSpPr>
        <dsp:cNvPr id="0" name=""/>
        <dsp:cNvSpPr/>
      </dsp:nvSpPr>
      <dsp:spPr>
        <a:xfrm>
          <a:off x="1887599" y="0"/>
          <a:ext cx="1754210" cy="1936599"/>
        </a:xfrm>
        <a:prstGeom prst="roundRect">
          <a:avLst>
            <a:gd name="adj" fmla="val 10000"/>
          </a:avLst>
        </a:prstGeom>
        <a:solidFill>
          <a:srgbClr val="FF9933"/>
        </a:soli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chemeClr val="bg1"/>
              </a:solidFill>
              <a:latin typeface="微软雅黑" panose="020B0503020204020204" pitchFamily="34" charset="-122"/>
              <a:ea typeface="微软雅黑" panose="020B0503020204020204" pitchFamily="34" charset="-122"/>
            </a:rPr>
            <a:t>关键技术</a:t>
          </a:r>
        </a:p>
      </dsp:txBody>
      <dsp:txXfrm>
        <a:off x="1887599" y="0"/>
        <a:ext cx="1754210" cy="580979"/>
      </dsp:txXfrm>
    </dsp:sp>
    <dsp:sp modelId="{7B9594B5-55EB-4341-BD51-9BDFA1142C77}">
      <dsp:nvSpPr>
        <dsp:cNvPr id="0" name=""/>
        <dsp:cNvSpPr/>
      </dsp:nvSpPr>
      <dsp:spPr>
        <a:xfrm>
          <a:off x="1971387" y="581624"/>
          <a:ext cx="1586633" cy="190314"/>
        </a:xfrm>
        <a:prstGeom prst="roundRect">
          <a:avLst>
            <a:gd name="adj" fmla="val 10000"/>
          </a:avLst>
        </a:prstGeom>
        <a:solidFill>
          <a:schemeClr val="bg2"/>
        </a:solidFill>
        <a:ln w="6350" cap="flat" cmpd="sng" algn="ctr">
          <a:solidFill>
            <a:schemeClr val="accent4">
              <a:lumMod val="50000"/>
              <a:lumOff val="50000"/>
            </a:schemeClr>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solidFill>
                <a:schemeClr val="tx1"/>
              </a:solidFill>
              <a:latin typeface="微软雅黑" panose="020B0503020204020204" pitchFamily="34" charset="-122"/>
              <a:ea typeface="微软雅黑" panose="020B0503020204020204" pitchFamily="34" charset="-122"/>
              <a:cs typeface="+mn-cs"/>
            </a:rPr>
            <a:t>新型三维封装技术</a:t>
          </a:r>
          <a:endParaRPr lang="en-US" altLang="zh-CN" sz="1200" b="1" kern="1200" dirty="0">
            <a:solidFill>
              <a:schemeClr val="tx1"/>
            </a:solidFill>
            <a:latin typeface="微软雅黑" panose="020B0503020204020204" pitchFamily="34" charset="-122"/>
            <a:ea typeface="微软雅黑" panose="020B0503020204020204" pitchFamily="34" charset="-122"/>
            <a:cs typeface="+mn-cs"/>
          </a:endParaRPr>
        </a:p>
      </dsp:txBody>
      <dsp:txXfrm>
        <a:off x="1976961" y="587198"/>
        <a:ext cx="1575485" cy="179166"/>
      </dsp:txXfrm>
    </dsp:sp>
    <dsp:sp modelId="{3CBA7FCA-6335-4F9C-9932-9AA3D6EF31E5}">
      <dsp:nvSpPr>
        <dsp:cNvPr id="0" name=""/>
        <dsp:cNvSpPr/>
      </dsp:nvSpPr>
      <dsp:spPr>
        <a:xfrm>
          <a:off x="1971387" y="805791"/>
          <a:ext cx="1586633" cy="183818"/>
        </a:xfrm>
        <a:prstGeom prst="roundRect">
          <a:avLst>
            <a:gd name="adj" fmla="val 10000"/>
          </a:avLst>
        </a:prstGeom>
        <a:solidFill>
          <a:schemeClr val="bg2"/>
        </a:solidFill>
        <a:ln w="6350" cap="flat" cmpd="sng" algn="ctr">
          <a:solidFill>
            <a:schemeClr val="accent4">
              <a:lumMod val="50000"/>
              <a:lumOff val="50000"/>
            </a:schemeClr>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solidFill>
                <a:schemeClr val="tx1"/>
              </a:solidFill>
              <a:latin typeface="微软雅黑" panose="020B0503020204020204" pitchFamily="34" charset="-122"/>
              <a:ea typeface="微软雅黑" panose="020B0503020204020204" pitchFamily="34" charset="-122"/>
              <a:cs typeface="+mn-cs"/>
            </a:rPr>
            <a:t>光电互联技术</a:t>
          </a:r>
          <a:endParaRPr lang="en-US" altLang="zh-CN" sz="1200" b="1" kern="1200" dirty="0">
            <a:solidFill>
              <a:schemeClr val="tx1"/>
            </a:solidFill>
            <a:latin typeface="微软雅黑" panose="020B0503020204020204" pitchFamily="34" charset="-122"/>
            <a:ea typeface="微软雅黑" panose="020B0503020204020204" pitchFamily="34" charset="-122"/>
            <a:cs typeface="+mn-cs"/>
          </a:endParaRPr>
        </a:p>
      </dsp:txBody>
      <dsp:txXfrm>
        <a:off x="1976771" y="811175"/>
        <a:ext cx="1575865" cy="173050"/>
      </dsp:txXfrm>
    </dsp:sp>
    <dsp:sp modelId="{FC0B9606-A7BF-4219-94DE-A363044E479F}">
      <dsp:nvSpPr>
        <dsp:cNvPr id="0" name=""/>
        <dsp:cNvSpPr/>
      </dsp:nvSpPr>
      <dsp:spPr>
        <a:xfrm>
          <a:off x="1971387" y="1023463"/>
          <a:ext cx="1586633" cy="815661"/>
        </a:xfrm>
        <a:prstGeom prst="roundRect">
          <a:avLst>
            <a:gd name="adj" fmla="val 10000"/>
          </a:avLst>
        </a:prstGeom>
        <a:solidFill>
          <a:schemeClr val="bg2"/>
        </a:solidFill>
        <a:ln w="6350" cap="flat" cmpd="sng" algn="ctr">
          <a:solidFill>
            <a:schemeClr val="accent4">
              <a:lumMod val="50000"/>
              <a:lumOff val="50000"/>
            </a:schemeClr>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ts val="0"/>
            </a:spcAft>
            <a:buNone/>
          </a:pPr>
          <a:r>
            <a:rPr lang="zh-CN" altLang="en-US" sz="1200" b="1" kern="1200" dirty="0">
              <a:solidFill>
                <a:schemeClr val="tx1"/>
              </a:solidFill>
              <a:latin typeface="微软雅黑" panose="020B0503020204020204" pitchFamily="34" charset="-122"/>
              <a:ea typeface="微软雅黑" panose="020B0503020204020204" pitchFamily="34" charset="-122"/>
              <a:cs typeface="+mn-cs"/>
            </a:rPr>
            <a:t>新型存储材技术：相变存储、</a:t>
          </a:r>
          <a:r>
            <a:rPr lang="en-US" sz="1200" b="1" kern="1200" dirty="0">
              <a:solidFill>
                <a:schemeClr val="tx1"/>
              </a:solidFill>
              <a:latin typeface="微软雅黑" panose="020B0503020204020204" pitchFamily="34" charset="-122"/>
              <a:ea typeface="微软雅黑" panose="020B0503020204020204" pitchFamily="34" charset="-122"/>
              <a:cs typeface="+mn-cs"/>
            </a:rPr>
            <a:t>"</a:t>
          </a:r>
          <a:r>
            <a:rPr lang="zh-CN" altLang="en-US" sz="1200" b="1" kern="1200" dirty="0">
              <a:solidFill>
                <a:schemeClr val="tx1"/>
              </a:solidFill>
              <a:latin typeface="微软雅黑" panose="020B0503020204020204" pitchFamily="34" charset="-122"/>
              <a:ea typeface="微软雅黑" panose="020B0503020204020204" pitchFamily="34" charset="-122"/>
              <a:cs typeface="+mn-cs"/>
            </a:rPr>
            <a:t>铁电</a:t>
          </a:r>
          <a:r>
            <a:rPr lang="en-US" sz="1200" b="1" kern="1200" dirty="0">
              <a:solidFill>
                <a:schemeClr val="tx1"/>
              </a:solidFill>
              <a:latin typeface="微软雅黑" panose="020B0503020204020204" pitchFamily="34" charset="-122"/>
              <a:ea typeface="微软雅黑" panose="020B0503020204020204" pitchFamily="34" charset="-122"/>
              <a:cs typeface="+mn-cs"/>
            </a:rPr>
            <a:t>"</a:t>
          </a:r>
          <a:r>
            <a:rPr lang="zh-CN" altLang="en-US" sz="1200" b="1" kern="1200" dirty="0">
              <a:solidFill>
                <a:schemeClr val="tx1"/>
              </a:solidFill>
              <a:latin typeface="微软雅黑" panose="020B0503020204020204" pitchFamily="34" charset="-122"/>
              <a:ea typeface="微软雅黑" panose="020B0503020204020204" pitchFamily="34" charset="-122"/>
              <a:cs typeface="+mn-cs"/>
            </a:rPr>
            <a:t>存储、磁性随机存储器</a:t>
          </a:r>
          <a:endParaRPr lang="zh-CN" altLang="en-US" sz="1200" b="1" kern="1200" dirty="0">
            <a:solidFill>
              <a:schemeClr val="tx1"/>
            </a:solidFill>
            <a:latin typeface="微软雅黑" panose="020B0503020204020204" pitchFamily="34" charset="-122"/>
            <a:ea typeface="微软雅黑" panose="020B0503020204020204" pitchFamily="34" charset="-122"/>
          </a:endParaRPr>
        </a:p>
      </dsp:txBody>
      <dsp:txXfrm>
        <a:off x="1995277" y="1047353"/>
        <a:ext cx="1538853" cy="7678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B1252-20C7-4DAC-8F7A-3B0BF493D8AE}">
      <dsp:nvSpPr>
        <dsp:cNvPr id="0" name=""/>
        <dsp:cNvSpPr/>
      </dsp:nvSpPr>
      <dsp:spPr>
        <a:xfrm>
          <a:off x="0" y="11961"/>
          <a:ext cx="3472838" cy="456950"/>
        </a:xfrm>
        <a:prstGeom prst="roundRect">
          <a:avLst/>
        </a:prstGeom>
        <a:solidFill>
          <a:srgbClr val="CCFF99"/>
        </a:solidFill>
        <a:ln w="12700" cap="flat" cmpd="sng" algn="ctr">
          <a:solidFill>
            <a:schemeClr val="accent4">
              <a:lumMod val="50000"/>
              <a:lumOff val="50000"/>
            </a:schemeClr>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微软雅黑" panose="020B0503020204020204" pitchFamily="34" charset="-122"/>
              <a:ea typeface="微软雅黑" panose="020B0503020204020204" pitchFamily="34" charset="-122"/>
            </a:rPr>
            <a:t>纳米计算</a:t>
          </a:r>
        </a:p>
      </dsp:txBody>
      <dsp:txXfrm>
        <a:off x="22306" y="34267"/>
        <a:ext cx="3428226" cy="412338"/>
      </dsp:txXfrm>
    </dsp:sp>
    <dsp:sp modelId="{E599BD63-69C6-433E-88C5-03FA2F4230DE}">
      <dsp:nvSpPr>
        <dsp:cNvPr id="0" name=""/>
        <dsp:cNvSpPr/>
      </dsp:nvSpPr>
      <dsp:spPr>
        <a:xfrm>
          <a:off x="0" y="458604"/>
          <a:ext cx="3472838" cy="67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263" tIns="6350" rIns="35560" bIns="6350" numCol="1" spcCol="1270" anchor="t" anchorCtr="0">
          <a:noAutofit/>
        </a:bodyPr>
        <a:lstStyle/>
        <a:p>
          <a:pPr marL="57150" lvl="1" indent="-57150" algn="l" defTabSz="177800">
            <a:lnSpc>
              <a:spcPct val="90000"/>
            </a:lnSpc>
            <a:spcBef>
              <a:spcPct val="0"/>
            </a:spcBef>
            <a:spcAft>
              <a:spcPct val="20000"/>
            </a:spcAft>
            <a:buChar char="•"/>
          </a:pPr>
          <a:endParaRPr lang="zh-CN" altLang="en-US" sz="400" kern="1200"/>
        </a:p>
      </dsp:txBody>
      <dsp:txXfrm>
        <a:off x="0" y="458604"/>
        <a:ext cx="3472838" cy="67370"/>
      </dsp:txXfrm>
    </dsp:sp>
    <dsp:sp modelId="{139CF632-9B3E-4807-BF28-14997CA96C9D}">
      <dsp:nvSpPr>
        <dsp:cNvPr id="0" name=""/>
        <dsp:cNvSpPr/>
      </dsp:nvSpPr>
      <dsp:spPr>
        <a:xfrm>
          <a:off x="0" y="446371"/>
          <a:ext cx="3472838" cy="456950"/>
        </a:xfrm>
        <a:prstGeom prst="roundRect">
          <a:avLst/>
        </a:prstGeom>
        <a:solidFill>
          <a:srgbClr val="CCFF99"/>
        </a:solidFill>
        <a:ln w="12700" cap="flat" cmpd="sng" algn="ctr">
          <a:solidFill>
            <a:schemeClr val="accent4">
              <a:lumMod val="50000"/>
              <a:lumOff val="50000"/>
            </a:schemeClr>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a:solidFill>
                <a:schemeClr val="tx1"/>
              </a:solidFill>
              <a:latin typeface="微软雅黑" panose="020B0503020204020204" pitchFamily="34" charset="-122"/>
              <a:ea typeface="微软雅黑" panose="020B0503020204020204" pitchFamily="34" charset="-122"/>
            </a:rPr>
            <a:t>量子计算</a:t>
          </a:r>
        </a:p>
      </dsp:txBody>
      <dsp:txXfrm>
        <a:off x="22306" y="468677"/>
        <a:ext cx="3428226" cy="412338"/>
      </dsp:txXfrm>
    </dsp:sp>
    <dsp:sp modelId="{FCD473E5-F16B-4413-BA4B-CF6E3119B88F}">
      <dsp:nvSpPr>
        <dsp:cNvPr id="0" name=""/>
        <dsp:cNvSpPr/>
      </dsp:nvSpPr>
      <dsp:spPr>
        <a:xfrm>
          <a:off x="0" y="982925"/>
          <a:ext cx="3472838" cy="67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263" tIns="6350" rIns="35560" bIns="6350" numCol="1" spcCol="1270" anchor="t" anchorCtr="0">
          <a:noAutofit/>
        </a:bodyPr>
        <a:lstStyle/>
        <a:p>
          <a:pPr marL="57150" lvl="1" indent="-57150" algn="l" defTabSz="177800">
            <a:lnSpc>
              <a:spcPct val="90000"/>
            </a:lnSpc>
            <a:spcBef>
              <a:spcPct val="0"/>
            </a:spcBef>
            <a:spcAft>
              <a:spcPct val="20000"/>
            </a:spcAft>
            <a:buChar char="•"/>
          </a:pPr>
          <a:endParaRPr lang="zh-CN" altLang="en-US" sz="400" kern="1200"/>
        </a:p>
      </dsp:txBody>
      <dsp:txXfrm>
        <a:off x="0" y="982925"/>
        <a:ext cx="3472838" cy="67370"/>
      </dsp:txXfrm>
    </dsp:sp>
    <dsp:sp modelId="{0CA2D599-75E5-4D45-9E2D-31ED327A7922}">
      <dsp:nvSpPr>
        <dsp:cNvPr id="0" name=""/>
        <dsp:cNvSpPr/>
      </dsp:nvSpPr>
      <dsp:spPr>
        <a:xfrm>
          <a:off x="0" y="1334620"/>
          <a:ext cx="3472838" cy="456950"/>
        </a:xfrm>
        <a:prstGeom prst="roundRect">
          <a:avLst/>
        </a:prstGeom>
        <a:solidFill>
          <a:srgbClr val="CCFF99"/>
        </a:solidFill>
        <a:ln w="12700" cap="flat" cmpd="sng" algn="ctr">
          <a:solidFill>
            <a:schemeClr val="accent4">
              <a:lumMod val="50000"/>
              <a:lumOff val="50000"/>
            </a:schemeClr>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a:solidFill>
                <a:schemeClr val="tx1"/>
              </a:solidFill>
              <a:latin typeface="微软雅黑" panose="020B0503020204020204" pitchFamily="34" charset="-122"/>
              <a:ea typeface="微软雅黑" panose="020B0503020204020204" pitchFamily="34" charset="-122"/>
            </a:rPr>
            <a:t>全光、光电混合计算</a:t>
          </a:r>
        </a:p>
      </dsp:txBody>
      <dsp:txXfrm>
        <a:off x="22306" y="1356926"/>
        <a:ext cx="3428226" cy="412338"/>
      </dsp:txXfrm>
    </dsp:sp>
    <dsp:sp modelId="{B326F30E-1EFA-4C0B-B4DF-FA35339DF45F}">
      <dsp:nvSpPr>
        <dsp:cNvPr id="0" name=""/>
        <dsp:cNvSpPr/>
      </dsp:nvSpPr>
      <dsp:spPr>
        <a:xfrm>
          <a:off x="0" y="890577"/>
          <a:ext cx="3472838" cy="456950"/>
        </a:xfrm>
        <a:prstGeom prst="roundRect">
          <a:avLst/>
        </a:prstGeom>
        <a:solidFill>
          <a:srgbClr val="CCFF99"/>
        </a:solidFill>
        <a:ln w="12700" cap="flat" cmpd="sng" algn="ctr">
          <a:solidFill>
            <a:schemeClr val="accent4">
              <a:lumMod val="50000"/>
              <a:lumOff val="50000"/>
            </a:schemeClr>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a:solidFill>
                <a:schemeClr val="tx1"/>
              </a:solidFill>
              <a:latin typeface="微软雅黑" panose="020B0503020204020204" pitchFamily="34" charset="-122"/>
              <a:ea typeface="微软雅黑" panose="020B0503020204020204" pitchFamily="34" charset="-122"/>
            </a:rPr>
            <a:t>生物计算</a:t>
          </a:r>
        </a:p>
      </dsp:txBody>
      <dsp:txXfrm>
        <a:off x="22306" y="912883"/>
        <a:ext cx="3428226" cy="412338"/>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3A5BAE-C131-4001-946A-3B3F803BBD2C}" type="datetime1">
              <a:rPr lang="en-US" altLang="zh-CN" smtClean="0"/>
              <a:t>11/20/2018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DEBD2C-4579-4E77-B6AA-494F39006C7B}" type="slidenum">
              <a:rPr lang="zh-CN" altLang="en-US" smtClean="0"/>
              <a:t>‹#›</a:t>
            </a:fld>
            <a:endParaRPr lang="zh-CN" altLang="en-US"/>
          </a:p>
        </p:txBody>
      </p:sp>
    </p:spTree>
    <p:extLst>
      <p:ext uri="{BB962C8B-B14F-4D97-AF65-F5344CB8AC3E}">
        <p14:creationId xmlns:p14="http://schemas.microsoft.com/office/powerpoint/2010/main" val="16778300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200" smtClean="0"/>
            </a:lvl1pPr>
          </a:lstStyle>
          <a:p>
            <a:pPr>
              <a:defRPr/>
            </a:pPr>
            <a:endParaRPr lang="zh-CN" altLang="zh-CN"/>
          </a:p>
        </p:txBody>
      </p:sp>
      <p:sp>
        <p:nvSpPr>
          <p:cNvPr id="2051"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mtClean="0"/>
            </a:lvl1pPr>
          </a:lstStyle>
          <a:p>
            <a:pPr>
              <a:defRPr/>
            </a:pPr>
            <a:fld id="{2E2B5358-EDFB-4CE6-8D3B-2347597D0466}" type="datetime1">
              <a:rPr lang="en-US" altLang="zh-CN" smtClean="0"/>
              <a:t>11/20/2018</a:t>
            </a:fld>
            <a:endParaRPr lang="en-US" altLang="zh-CN" sz="1200"/>
          </a:p>
        </p:txBody>
      </p:sp>
      <p:sp>
        <p:nvSpPr>
          <p:cNvPr id="2052" name="幻灯片图像占位符 3"/>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defRPr/>
            </a:pPr>
            <a:r>
              <a:rPr lang="zh-CN" altLang="en-US"/>
              <a:t>单击此处编辑母版文本样式</a:t>
            </a:r>
          </a:p>
          <a:p>
            <a:pPr>
              <a:defRPr/>
            </a:pPr>
            <a:r>
              <a:rPr lang="zh-CN" altLang="en-US"/>
              <a:t>第二级</a:t>
            </a:r>
          </a:p>
          <a:p>
            <a:pPr>
              <a:defRPr/>
            </a:pPr>
            <a:r>
              <a:rPr lang="zh-CN" altLang="en-US"/>
              <a:t>第三级</a:t>
            </a:r>
          </a:p>
          <a:p>
            <a:pPr>
              <a:defRPr/>
            </a:pPr>
            <a:r>
              <a:rPr lang="zh-CN" altLang="en-US"/>
              <a:t>第四级</a:t>
            </a:r>
          </a:p>
          <a:p>
            <a:pPr>
              <a:defRPr/>
            </a:pPr>
            <a:r>
              <a:rPr lang="zh-CN" altLang="en-US"/>
              <a:t>第五级</a:t>
            </a:r>
            <a:endParaRPr lang="en-US" altLang="zh-CN"/>
          </a:p>
        </p:txBody>
      </p:sp>
      <p:sp>
        <p:nvSpPr>
          <p:cNvPr id="2054"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buFont typeface="Arial" panose="020B0604020202020204" pitchFamily="34" charset="0"/>
              <a:buNone/>
              <a:defRPr sz="1200" smtClean="0"/>
            </a:lvl1pPr>
          </a:lstStyle>
          <a:p>
            <a:pPr>
              <a:defRPr/>
            </a:pPr>
            <a:endParaRPr lang="zh-CN" altLang="zh-CN"/>
          </a:p>
        </p:txBody>
      </p:sp>
      <p:sp>
        <p:nvSpPr>
          <p:cNvPr id="2055"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mtClean="0"/>
            </a:lvl1pPr>
          </a:lstStyle>
          <a:p>
            <a:pPr>
              <a:defRPr/>
            </a:pPr>
            <a:fld id="{5D8B027A-C9E3-4761-AFE7-091349C72A32}" type="slidenum">
              <a:rPr lang="en-US" altLang="zh-CN"/>
              <a:pPr>
                <a:defRPr/>
              </a:pPr>
              <a:t>‹#›</a:t>
            </a:fld>
            <a:endParaRPr lang="en-US" altLang="zh-CN" sz="1200"/>
          </a:p>
        </p:txBody>
      </p:sp>
    </p:spTree>
    <p:extLst>
      <p:ext uri="{BB962C8B-B14F-4D97-AF65-F5344CB8AC3E}">
        <p14:creationId xmlns:p14="http://schemas.microsoft.com/office/powerpoint/2010/main" val="3386212134"/>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00" name="日期占位符 3"/>
          <p:cNvSpPr>
            <a:spLocks noGrp="1"/>
          </p:cNvSpPr>
          <p:nvPr>
            <p:ph type="dt" sz="quarter" idx="1"/>
          </p:nvPr>
        </p:nvSpPr>
        <p:spPr>
          <a:noFill/>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EB2540C5-EF21-4B6E-A871-F3AAD20B5CF3}" type="datetime1">
              <a:rPr lang="en-US" altLang="zh-CN" smtClean="0"/>
              <a:t>11/20/2018</a:t>
            </a:fld>
            <a:endParaRPr lang="en-US" altLang="zh-CN" sz="1200"/>
          </a:p>
        </p:txBody>
      </p:sp>
      <p:sp>
        <p:nvSpPr>
          <p:cNvPr id="4101" name="灯片编号占位符 4"/>
          <p:cNvSpPr>
            <a:spLocks noGrp="1"/>
          </p:cNvSpPr>
          <p:nvPr>
            <p:ph type="sldNum" sz="quarter" idx="5"/>
          </p:nvPr>
        </p:nvSpPr>
        <p:spPr>
          <a:noFill/>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1E865660-1C88-41D7-B695-0DB75A876EB0}" type="slidenum">
              <a:rPr lang="en-US" altLang="zh-CN"/>
              <a:pPr/>
              <a:t>1</a:t>
            </a:fld>
            <a:endParaRPr lang="en-US" altLang="zh-CN" sz="1200"/>
          </a:p>
        </p:txBody>
      </p:sp>
    </p:spTree>
    <p:extLst>
      <p:ext uri="{BB962C8B-B14F-4D97-AF65-F5344CB8AC3E}">
        <p14:creationId xmlns:p14="http://schemas.microsoft.com/office/powerpoint/2010/main" val="3281144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55044C78-E171-4D0E-86EA-4451C13D0D39}" type="datetime1">
              <a:rPr lang="en-US" altLang="zh-CN" smtClean="0"/>
              <a:t>11/20/2018</a:t>
            </a:fld>
            <a:endParaRPr lang="en-US" altLang="zh-CN" sz="1200"/>
          </a:p>
        </p:txBody>
      </p:sp>
      <p:sp>
        <p:nvSpPr>
          <p:cNvPr id="5" name="灯片编号占位符 4"/>
          <p:cNvSpPr>
            <a:spLocks noGrp="1"/>
          </p:cNvSpPr>
          <p:nvPr>
            <p:ph type="sldNum" sz="quarter" idx="11"/>
          </p:nvPr>
        </p:nvSpPr>
        <p:spPr/>
        <p:txBody>
          <a:bodyPr/>
          <a:lstStyle/>
          <a:p>
            <a:pPr>
              <a:defRPr/>
            </a:pPr>
            <a:fld id="{5D8B027A-C9E3-4761-AFE7-091349C72A32}" type="slidenum">
              <a:rPr lang="en-US" altLang="zh-CN" smtClean="0"/>
              <a:pPr>
                <a:defRPr/>
              </a:pPr>
              <a:t>16</a:t>
            </a:fld>
            <a:endParaRPr lang="en-US" altLang="zh-CN" sz="1200"/>
          </a:p>
        </p:txBody>
      </p:sp>
    </p:spTree>
    <p:extLst>
      <p:ext uri="{BB962C8B-B14F-4D97-AF65-F5344CB8AC3E}">
        <p14:creationId xmlns:p14="http://schemas.microsoft.com/office/powerpoint/2010/main" val="1323367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8EE14F15-059E-4713-8AF2-9C95A65B72B7}" type="datetime1">
              <a:rPr lang="en-US" altLang="zh-CN" smtClean="0"/>
              <a:t>11/20/2018</a:t>
            </a:fld>
            <a:endParaRPr lang="en-US" altLang="zh-CN" sz="1200"/>
          </a:p>
        </p:txBody>
      </p:sp>
      <p:sp>
        <p:nvSpPr>
          <p:cNvPr id="5" name="灯片编号占位符 4"/>
          <p:cNvSpPr>
            <a:spLocks noGrp="1"/>
          </p:cNvSpPr>
          <p:nvPr>
            <p:ph type="sldNum" sz="quarter" idx="11"/>
          </p:nvPr>
        </p:nvSpPr>
        <p:spPr/>
        <p:txBody>
          <a:bodyPr/>
          <a:lstStyle/>
          <a:p>
            <a:pPr>
              <a:defRPr/>
            </a:pPr>
            <a:fld id="{5D8B027A-C9E3-4761-AFE7-091349C72A32}" type="slidenum">
              <a:rPr lang="en-US" altLang="zh-CN" smtClean="0"/>
              <a:pPr>
                <a:defRPr/>
              </a:pPr>
              <a:t>17</a:t>
            </a:fld>
            <a:endParaRPr lang="en-US" altLang="zh-CN" sz="1200"/>
          </a:p>
        </p:txBody>
      </p:sp>
    </p:spTree>
    <p:extLst>
      <p:ext uri="{BB962C8B-B14F-4D97-AF65-F5344CB8AC3E}">
        <p14:creationId xmlns:p14="http://schemas.microsoft.com/office/powerpoint/2010/main" val="2991404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绿色低能耗，无处不在的网络，最好提一下全覆盖，无所不在最好的办法还是卫星通信</a:t>
            </a:r>
          </a:p>
        </p:txBody>
      </p:sp>
      <p:sp>
        <p:nvSpPr>
          <p:cNvPr id="4" name="日期占位符 3"/>
          <p:cNvSpPr>
            <a:spLocks noGrp="1"/>
          </p:cNvSpPr>
          <p:nvPr>
            <p:ph type="dt" idx="10"/>
          </p:nvPr>
        </p:nvSpPr>
        <p:spPr/>
        <p:txBody>
          <a:bodyPr/>
          <a:lstStyle/>
          <a:p>
            <a:pPr>
              <a:defRPr/>
            </a:pPr>
            <a:fld id="{14868A49-9B69-4365-ABC6-58E9B241FF33}" type="datetime1">
              <a:rPr lang="en-US" altLang="zh-CN" smtClean="0"/>
              <a:t>11/20/2018</a:t>
            </a:fld>
            <a:endParaRPr lang="en-US" altLang="zh-CN" sz="1200"/>
          </a:p>
        </p:txBody>
      </p:sp>
      <p:sp>
        <p:nvSpPr>
          <p:cNvPr id="5" name="灯片编号占位符 4"/>
          <p:cNvSpPr>
            <a:spLocks noGrp="1"/>
          </p:cNvSpPr>
          <p:nvPr>
            <p:ph type="sldNum" sz="quarter" idx="11"/>
          </p:nvPr>
        </p:nvSpPr>
        <p:spPr/>
        <p:txBody>
          <a:bodyPr/>
          <a:lstStyle/>
          <a:p>
            <a:pPr>
              <a:defRPr/>
            </a:pPr>
            <a:fld id="{5D8B027A-C9E3-4761-AFE7-091349C72A32}" type="slidenum">
              <a:rPr lang="en-US" altLang="zh-CN" smtClean="0"/>
              <a:pPr>
                <a:defRPr/>
              </a:pPr>
              <a:t>18</a:t>
            </a:fld>
            <a:endParaRPr lang="en-US" altLang="zh-CN" sz="1200"/>
          </a:p>
        </p:txBody>
      </p:sp>
    </p:spTree>
    <p:extLst>
      <p:ext uri="{BB962C8B-B14F-4D97-AF65-F5344CB8AC3E}">
        <p14:creationId xmlns:p14="http://schemas.microsoft.com/office/powerpoint/2010/main" val="3667074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1BD1CA51-59D3-42CC-B05A-79FE89305A4E}" type="datetime1">
              <a:rPr lang="en-US" altLang="zh-CN" smtClean="0"/>
              <a:t>11/20/2018</a:t>
            </a:fld>
            <a:endParaRPr lang="en-US" altLang="zh-CN" sz="1200"/>
          </a:p>
        </p:txBody>
      </p:sp>
      <p:sp>
        <p:nvSpPr>
          <p:cNvPr id="5" name="灯片编号占位符 4"/>
          <p:cNvSpPr>
            <a:spLocks noGrp="1"/>
          </p:cNvSpPr>
          <p:nvPr>
            <p:ph type="sldNum" sz="quarter" idx="11"/>
          </p:nvPr>
        </p:nvSpPr>
        <p:spPr/>
        <p:txBody>
          <a:bodyPr/>
          <a:lstStyle/>
          <a:p>
            <a:pPr>
              <a:defRPr/>
            </a:pPr>
            <a:fld id="{5D8B027A-C9E3-4761-AFE7-091349C72A32}" type="slidenum">
              <a:rPr lang="en-US" altLang="zh-CN" smtClean="0"/>
              <a:pPr>
                <a:defRPr/>
              </a:pPr>
              <a:t>19</a:t>
            </a:fld>
            <a:endParaRPr lang="en-US" altLang="zh-CN" sz="1200"/>
          </a:p>
        </p:txBody>
      </p:sp>
    </p:spTree>
    <p:extLst>
      <p:ext uri="{BB962C8B-B14F-4D97-AF65-F5344CB8AC3E}">
        <p14:creationId xmlns:p14="http://schemas.microsoft.com/office/powerpoint/2010/main" val="2865306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196C2C15-2816-4854-8E87-1A588B9B0066}" type="datetime1">
              <a:rPr lang="en-US" altLang="zh-CN" smtClean="0"/>
              <a:t>11/20/2018</a:t>
            </a:fld>
            <a:endParaRPr lang="en-US" altLang="zh-CN" sz="1200"/>
          </a:p>
        </p:txBody>
      </p:sp>
      <p:sp>
        <p:nvSpPr>
          <p:cNvPr id="5" name="灯片编号占位符 4"/>
          <p:cNvSpPr>
            <a:spLocks noGrp="1"/>
          </p:cNvSpPr>
          <p:nvPr>
            <p:ph type="sldNum" sz="quarter" idx="11"/>
          </p:nvPr>
        </p:nvSpPr>
        <p:spPr/>
        <p:txBody>
          <a:bodyPr/>
          <a:lstStyle/>
          <a:p>
            <a:pPr>
              <a:defRPr/>
            </a:pPr>
            <a:fld id="{5D8B027A-C9E3-4761-AFE7-091349C72A32}" type="slidenum">
              <a:rPr lang="en-US" altLang="zh-CN" smtClean="0"/>
              <a:pPr>
                <a:defRPr/>
              </a:pPr>
              <a:t>20</a:t>
            </a:fld>
            <a:endParaRPr lang="en-US" altLang="zh-CN" sz="1200"/>
          </a:p>
        </p:txBody>
      </p:sp>
    </p:spTree>
    <p:extLst>
      <p:ext uri="{BB962C8B-B14F-4D97-AF65-F5344CB8AC3E}">
        <p14:creationId xmlns:p14="http://schemas.microsoft.com/office/powerpoint/2010/main" val="602532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D3DF665E-495B-4517-BA80-368766EC6E78}" type="datetime1">
              <a:rPr lang="en-US" altLang="zh-CN" smtClean="0"/>
              <a:t>11/20/2018</a:t>
            </a:fld>
            <a:endParaRPr lang="en-US" altLang="zh-CN" sz="1200"/>
          </a:p>
        </p:txBody>
      </p:sp>
      <p:sp>
        <p:nvSpPr>
          <p:cNvPr id="5" name="灯片编号占位符 4"/>
          <p:cNvSpPr>
            <a:spLocks noGrp="1"/>
          </p:cNvSpPr>
          <p:nvPr>
            <p:ph type="sldNum" sz="quarter" idx="11"/>
          </p:nvPr>
        </p:nvSpPr>
        <p:spPr/>
        <p:txBody>
          <a:bodyPr/>
          <a:lstStyle/>
          <a:p>
            <a:pPr>
              <a:defRPr/>
            </a:pPr>
            <a:fld id="{5D8B027A-C9E3-4761-AFE7-091349C72A32}" type="slidenum">
              <a:rPr lang="en-US" altLang="zh-CN" smtClean="0"/>
              <a:pPr>
                <a:defRPr/>
              </a:pPr>
              <a:t>26</a:t>
            </a:fld>
            <a:endParaRPr lang="en-US" altLang="zh-CN" sz="1200"/>
          </a:p>
        </p:txBody>
      </p:sp>
    </p:spTree>
    <p:extLst>
      <p:ext uri="{BB962C8B-B14F-4D97-AF65-F5344CB8AC3E}">
        <p14:creationId xmlns:p14="http://schemas.microsoft.com/office/powerpoint/2010/main" val="1850847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CCEFB78-C18E-4023-9BCC-D0C42A3217E0}" type="datetime1">
              <a:rPr lang="en-US" altLang="zh-CN" smtClean="0"/>
              <a:t>11/20/2018</a:t>
            </a:fld>
            <a:endParaRPr lang="en-US" altLang="zh-CN" sz="1200"/>
          </a:p>
        </p:txBody>
      </p:sp>
      <p:sp>
        <p:nvSpPr>
          <p:cNvPr id="5" name="灯片编号占位符 4"/>
          <p:cNvSpPr>
            <a:spLocks noGrp="1"/>
          </p:cNvSpPr>
          <p:nvPr>
            <p:ph type="sldNum" sz="quarter" idx="11"/>
          </p:nvPr>
        </p:nvSpPr>
        <p:spPr/>
        <p:txBody>
          <a:bodyPr/>
          <a:lstStyle/>
          <a:p>
            <a:pPr>
              <a:defRPr/>
            </a:pPr>
            <a:fld id="{5D8B027A-C9E3-4761-AFE7-091349C72A32}" type="slidenum">
              <a:rPr lang="en-US" altLang="zh-CN" smtClean="0"/>
              <a:pPr>
                <a:defRPr/>
              </a:pPr>
              <a:t>29</a:t>
            </a:fld>
            <a:endParaRPr lang="en-US" altLang="zh-CN" sz="1200"/>
          </a:p>
        </p:txBody>
      </p:sp>
    </p:spTree>
    <p:extLst>
      <p:ext uri="{BB962C8B-B14F-4D97-AF65-F5344CB8AC3E}">
        <p14:creationId xmlns:p14="http://schemas.microsoft.com/office/powerpoint/2010/main" val="3992030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529E61BB-0678-4919-9B31-819EDB4FCC36}" type="datetime1">
              <a:rPr lang="en-US" altLang="zh-CN" smtClean="0"/>
              <a:t>11/20/2018</a:t>
            </a:fld>
            <a:endParaRPr lang="en-US" altLang="zh-CN" sz="1200"/>
          </a:p>
        </p:txBody>
      </p:sp>
      <p:sp>
        <p:nvSpPr>
          <p:cNvPr id="5" name="灯片编号占位符 4"/>
          <p:cNvSpPr>
            <a:spLocks noGrp="1"/>
          </p:cNvSpPr>
          <p:nvPr>
            <p:ph type="sldNum" sz="quarter" idx="11"/>
          </p:nvPr>
        </p:nvSpPr>
        <p:spPr/>
        <p:txBody>
          <a:bodyPr/>
          <a:lstStyle/>
          <a:p>
            <a:pPr>
              <a:defRPr/>
            </a:pPr>
            <a:fld id="{5D8B027A-C9E3-4761-AFE7-091349C72A32}" type="slidenum">
              <a:rPr lang="en-US" altLang="zh-CN" smtClean="0"/>
              <a:pPr>
                <a:defRPr/>
              </a:pPr>
              <a:t>30</a:t>
            </a:fld>
            <a:endParaRPr lang="en-US" altLang="zh-CN" sz="1200"/>
          </a:p>
        </p:txBody>
      </p:sp>
    </p:spTree>
    <p:extLst>
      <p:ext uri="{BB962C8B-B14F-4D97-AF65-F5344CB8AC3E}">
        <p14:creationId xmlns:p14="http://schemas.microsoft.com/office/powerpoint/2010/main" val="4007642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8F04BFDA-57CC-4446-9F53-A5D97B00A537}" type="datetime1">
              <a:rPr lang="en-US" altLang="zh-CN" smtClean="0"/>
              <a:t>11/20/2018</a:t>
            </a:fld>
            <a:endParaRPr lang="en-US" altLang="zh-CN" sz="1200"/>
          </a:p>
        </p:txBody>
      </p:sp>
      <p:sp>
        <p:nvSpPr>
          <p:cNvPr id="5" name="灯片编号占位符 4"/>
          <p:cNvSpPr>
            <a:spLocks noGrp="1"/>
          </p:cNvSpPr>
          <p:nvPr>
            <p:ph type="sldNum" sz="quarter" idx="11"/>
          </p:nvPr>
        </p:nvSpPr>
        <p:spPr/>
        <p:txBody>
          <a:bodyPr/>
          <a:lstStyle/>
          <a:p>
            <a:pPr>
              <a:defRPr/>
            </a:pPr>
            <a:fld id="{5D8B027A-C9E3-4761-AFE7-091349C72A32}" type="slidenum">
              <a:rPr lang="en-US" altLang="zh-CN" smtClean="0"/>
              <a:pPr>
                <a:defRPr/>
              </a:pPr>
              <a:t>31</a:t>
            </a:fld>
            <a:endParaRPr lang="en-US" altLang="zh-CN" sz="1200"/>
          </a:p>
        </p:txBody>
      </p:sp>
    </p:spTree>
    <p:extLst>
      <p:ext uri="{BB962C8B-B14F-4D97-AF65-F5344CB8AC3E}">
        <p14:creationId xmlns:p14="http://schemas.microsoft.com/office/powerpoint/2010/main" val="2471972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1209D713-64CF-425D-BC1B-74C955DE84DC}" type="datetime1">
              <a:rPr lang="en-US" altLang="zh-CN" smtClean="0"/>
              <a:t>11/20/2018</a:t>
            </a:fld>
            <a:endParaRPr lang="en-US" altLang="zh-CN" sz="1200"/>
          </a:p>
        </p:txBody>
      </p:sp>
      <p:sp>
        <p:nvSpPr>
          <p:cNvPr id="5" name="灯片编号占位符 4"/>
          <p:cNvSpPr>
            <a:spLocks noGrp="1"/>
          </p:cNvSpPr>
          <p:nvPr>
            <p:ph type="sldNum" sz="quarter" idx="11"/>
          </p:nvPr>
        </p:nvSpPr>
        <p:spPr/>
        <p:txBody>
          <a:bodyPr/>
          <a:lstStyle/>
          <a:p>
            <a:pPr>
              <a:defRPr/>
            </a:pPr>
            <a:fld id="{5D8B027A-C9E3-4761-AFE7-091349C72A32}" type="slidenum">
              <a:rPr lang="en-US" altLang="zh-CN" smtClean="0"/>
              <a:pPr>
                <a:defRPr/>
              </a:pPr>
              <a:t>32</a:t>
            </a:fld>
            <a:endParaRPr lang="en-US" altLang="zh-CN" sz="1200"/>
          </a:p>
        </p:txBody>
      </p:sp>
    </p:spTree>
    <p:extLst>
      <p:ext uri="{BB962C8B-B14F-4D97-AF65-F5344CB8AC3E}">
        <p14:creationId xmlns:p14="http://schemas.microsoft.com/office/powerpoint/2010/main" val="2803428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346059E4-5EE4-4D75-A261-4421B84AC4CE}" type="slidenum">
              <a:rPr lang="zh-CN" altLang="en-US" smtClean="0"/>
              <a:t>4</a:t>
            </a:fld>
            <a:endParaRPr lang="zh-CN" altLang="en-US"/>
          </a:p>
        </p:txBody>
      </p:sp>
    </p:spTree>
    <p:extLst>
      <p:ext uri="{BB962C8B-B14F-4D97-AF65-F5344CB8AC3E}">
        <p14:creationId xmlns:p14="http://schemas.microsoft.com/office/powerpoint/2010/main" val="1827842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sz="1200" b="0" i="0" kern="1200" dirty="0">
                <a:solidFill>
                  <a:schemeClr val="tx1"/>
                </a:solidFill>
                <a:effectLst/>
                <a:latin typeface="Arial" panose="020B0604020202020204" pitchFamily="34" charset="0"/>
                <a:ea typeface="+mn-ea"/>
                <a:cs typeface="+mn-cs"/>
              </a:rPr>
              <a:t>2017</a:t>
            </a:r>
            <a:r>
              <a:rPr lang="zh-CN" altLang="en-US" sz="1200" b="0" i="0" kern="1200" dirty="0">
                <a:solidFill>
                  <a:schemeClr val="tx1"/>
                </a:solidFill>
                <a:effectLst/>
                <a:latin typeface="Arial" panose="020B0604020202020204" pitchFamily="34" charset="0"/>
                <a:ea typeface="+mn-ea"/>
                <a:cs typeface="+mn-cs"/>
              </a:rPr>
              <a:t>年，进入</a:t>
            </a:r>
            <a:r>
              <a:rPr lang="en-US" altLang="zh-CN" sz="1200" b="0" i="0" kern="1200" dirty="0">
                <a:solidFill>
                  <a:schemeClr val="tx1"/>
                </a:solidFill>
                <a:effectLst/>
                <a:latin typeface="Arial" panose="020B0604020202020204" pitchFamily="34" charset="0"/>
                <a:ea typeface="+mn-ea"/>
                <a:cs typeface="+mn-cs"/>
              </a:rPr>
              <a:t>Hype Cycle</a:t>
            </a:r>
            <a:r>
              <a:rPr lang="zh-CN" altLang="en-US" sz="1200" b="0" i="0" kern="1200" dirty="0">
                <a:solidFill>
                  <a:schemeClr val="tx1"/>
                </a:solidFill>
                <a:effectLst/>
                <a:latin typeface="Arial" panose="020B0604020202020204" pitchFamily="34" charset="0"/>
                <a:ea typeface="+mn-ea"/>
                <a:cs typeface="+mn-cs"/>
              </a:rPr>
              <a:t>中的技术一共有</a:t>
            </a:r>
            <a:r>
              <a:rPr lang="en-US" altLang="zh-CN" sz="1200" b="0" i="0" kern="1200" dirty="0">
                <a:solidFill>
                  <a:schemeClr val="tx1"/>
                </a:solidFill>
                <a:effectLst/>
                <a:latin typeface="Arial" panose="020B0604020202020204" pitchFamily="34" charset="0"/>
                <a:ea typeface="+mn-ea"/>
                <a:cs typeface="+mn-cs"/>
              </a:rPr>
              <a:t>33</a:t>
            </a:r>
            <a:r>
              <a:rPr lang="zh-CN" altLang="en-US" sz="1200" b="0" i="0" kern="1200" dirty="0">
                <a:solidFill>
                  <a:schemeClr val="tx1"/>
                </a:solidFill>
                <a:effectLst/>
                <a:latin typeface="Arial" panose="020B0604020202020204" pitchFamily="34" charset="0"/>
                <a:ea typeface="+mn-ea"/>
                <a:cs typeface="+mn-cs"/>
              </a:rPr>
              <a:t>项。其中，以深度学习、机器学习技术为代表的人工智能众望所归，处于期望膨胀期的顶峰；曾经热炒的</a:t>
            </a:r>
            <a:r>
              <a:rPr lang="en-US" altLang="zh-CN" sz="1200" b="0" i="0" kern="1200" dirty="0">
                <a:solidFill>
                  <a:schemeClr val="tx1"/>
                </a:solidFill>
                <a:effectLst/>
                <a:latin typeface="Arial" panose="020B0604020202020204" pitchFamily="34" charset="0"/>
                <a:ea typeface="+mn-ea"/>
                <a:cs typeface="+mn-cs"/>
              </a:rPr>
              <a:t>VR</a:t>
            </a:r>
            <a:r>
              <a:rPr lang="zh-CN" altLang="en-US" sz="1200" b="0" i="0" kern="1200" dirty="0">
                <a:solidFill>
                  <a:schemeClr val="tx1"/>
                </a:solidFill>
                <a:effectLst/>
                <a:latin typeface="Arial" panose="020B0604020202020204" pitchFamily="34" charset="0"/>
                <a:ea typeface="+mn-ea"/>
                <a:cs typeface="+mn-cs"/>
              </a:rPr>
              <a:t>、</a:t>
            </a:r>
            <a:r>
              <a:rPr lang="en-US" altLang="zh-CN" sz="1200" b="0" i="0" kern="1200" dirty="0">
                <a:solidFill>
                  <a:schemeClr val="tx1"/>
                </a:solidFill>
                <a:effectLst/>
                <a:latin typeface="Arial" panose="020B0604020202020204" pitchFamily="34" charset="0"/>
                <a:ea typeface="+mn-ea"/>
                <a:cs typeface="+mn-cs"/>
              </a:rPr>
              <a:t>AR</a:t>
            </a:r>
            <a:r>
              <a:rPr lang="zh-CN" altLang="en-US" sz="1200" b="0" i="0" kern="1200" dirty="0">
                <a:solidFill>
                  <a:schemeClr val="tx1"/>
                </a:solidFill>
                <a:effectLst/>
                <a:latin typeface="Arial" panose="020B0604020202020204" pitchFamily="34" charset="0"/>
                <a:ea typeface="+mn-ea"/>
                <a:cs typeface="+mn-cs"/>
              </a:rPr>
              <a:t>则处于期望幻灭期或艰难复苏期；商业无人机也正在跌入期望落空的下行周期。</a:t>
            </a:r>
            <a:endParaRPr lang="zh-CN" altLang="en-US" dirty="0"/>
          </a:p>
        </p:txBody>
      </p:sp>
      <p:sp>
        <p:nvSpPr>
          <p:cNvPr id="4" name="日期占位符 3"/>
          <p:cNvSpPr>
            <a:spLocks noGrp="1"/>
          </p:cNvSpPr>
          <p:nvPr>
            <p:ph type="dt" idx="10"/>
          </p:nvPr>
        </p:nvSpPr>
        <p:spPr/>
        <p:txBody>
          <a:bodyPr/>
          <a:lstStyle/>
          <a:p>
            <a:pPr>
              <a:defRPr/>
            </a:pPr>
            <a:fld id="{1209D713-64CF-425D-BC1B-74C955DE84DC}" type="datetime1">
              <a:rPr lang="en-US" altLang="zh-CN" smtClean="0"/>
              <a:t>11/20/2018</a:t>
            </a:fld>
            <a:endParaRPr lang="en-US" altLang="zh-CN" sz="1200"/>
          </a:p>
        </p:txBody>
      </p:sp>
      <p:sp>
        <p:nvSpPr>
          <p:cNvPr id="5" name="灯片编号占位符 4"/>
          <p:cNvSpPr>
            <a:spLocks noGrp="1"/>
          </p:cNvSpPr>
          <p:nvPr>
            <p:ph type="sldNum" sz="quarter" idx="11"/>
          </p:nvPr>
        </p:nvSpPr>
        <p:spPr/>
        <p:txBody>
          <a:bodyPr/>
          <a:lstStyle/>
          <a:p>
            <a:pPr>
              <a:defRPr/>
            </a:pPr>
            <a:fld id="{5D8B027A-C9E3-4761-AFE7-091349C72A32}" type="slidenum">
              <a:rPr lang="en-US" altLang="zh-CN" smtClean="0"/>
              <a:pPr>
                <a:defRPr/>
              </a:pPr>
              <a:t>33</a:t>
            </a:fld>
            <a:endParaRPr lang="en-US" altLang="zh-CN" sz="1200"/>
          </a:p>
        </p:txBody>
      </p:sp>
    </p:spTree>
    <p:extLst>
      <p:ext uri="{BB962C8B-B14F-4D97-AF65-F5344CB8AC3E}">
        <p14:creationId xmlns:p14="http://schemas.microsoft.com/office/powerpoint/2010/main" val="2244229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1209D713-64CF-425D-BC1B-74C955DE84DC}" type="datetime1">
              <a:rPr lang="en-US" altLang="zh-CN" smtClean="0"/>
              <a:t>11/20/2018</a:t>
            </a:fld>
            <a:endParaRPr lang="en-US" altLang="zh-CN" sz="1200"/>
          </a:p>
        </p:txBody>
      </p:sp>
      <p:sp>
        <p:nvSpPr>
          <p:cNvPr id="5" name="灯片编号占位符 4"/>
          <p:cNvSpPr>
            <a:spLocks noGrp="1"/>
          </p:cNvSpPr>
          <p:nvPr>
            <p:ph type="sldNum" sz="quarter" idx="11"/>
          </p:nvPr>
        </p:nvSpPr>
        <p:spPr/>
        <p:txBody>
          <a:bodyPr/>
          <a:lstStyle/>
          <a:p>
            <a:pPr>
              <a:defRPr/>
            </a:pPr>
            <a:fld id="{5D8B027A-C9E3-4761-AFE7-091349C72A32}" type="slidenum">
              <a:rPr lang="en-US" altLang="zh-CN" smtClean="0"/>
              <a:pPr>
                <a:defRPr/>
              </a:pPr>
              <a:t>34</a:t>
            </a:fld>
            <a:endParaRPr lang="en-US" altLang="zh-CN" sz="1200"/>
          </a:p>
        </p:txBody>
      </p:sp>
    </p:spTree>
    <p:extLst>
      <p:ext uri="{BB962C8B-B14F-4D97-AF65-F5344CB8AC3E}">
        <p14:creationId xmlns:p14="http://schemas.microsoft.com/office/powerpoint/2010/main" val="2981859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1209D713-64CF-425D-BC1B-74C955DE84DC}" type="datetime1">
              <a:rPr lang="en-US" altLang="zh-CN" smtClean="0"/>
              <a:t>11/20/2018</a:t>
            </a:fld>
            <a:endParaRPr lang="en-US" altLang="zh-CN" sz="1200"/>
          </a:p>
        </p:txBody>
      </p:sp>
      <p:sp>
        <p:nvSpPr>
          <p:cNvPr id="5" name="灯片编号占位符 4"/>
          <p:cNvSpPr>
            <a:spLocks noGrp="1"/>
          </p:cNvSpPr>
          <p:nvPr>
            <p:ph type="sldNum" sz="quarter" idx="11"/>
          </p:nvPr>
        </p:nvSpPr>
        <p:spPr/>
        <p:txBody>
          <a:bodyPr/>
          <a:lstStyle/>
          <a:p>
            <a:pPr>
              <a:defRPr/>
            </a:pPr>
            <a:fld id="{5D8B027A-C9E3-4761-AFE7-091349C72A32}" type="slidenum">
              <a:rPr lang="en-US" altLang="zh-CN" smtClean="0"/>
              <a:pPr>
                <a:defRPr/>
              </a:pPr>
              <a:t>35</a:t>
            </a:fld>
            <a:endParaRPr lang="en-US" altLang="zh-CN" sz="1200"/>
          </a:p>
        </p:txBody>
      </p:sp>
    </p:spTree>
    <p:extLst>
      <p:ext uri="{BB962C8B-B14F-4D97-AF65-F5344CB8AC3E}">
        <p14:creationId xmlns:p14="http://schemas.microsoft.com/office/powerpoint/2010/main" val="984122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346059E4-5EE4-4D75-A261-4421B84AC4CE}" type="slidenum">
              <a:rPr lang="zh-CN" altLang="en-US" smtClean="0"/>
              <a:t>5</a:t>
            </a:fld>
            <a:endParaRPr lang="zh-CN" altLang="en-US"/>
          </a:p>
        </p:txBody>
      </p:sp>
    </p:spTree>
    <p:extLst>
      <p:ext uri="{BB962C8B-B14F-4D97-AF65-F5344CB8AC3E}">
        <p14:creationId xmlns:p14="http://schemas.microsoft.com/office/powerpoint/2010/main" val="2745969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346059E4-5EE4-4D75-A261-4421B84AC4CE}" type="slidenum">
              <a:rPr lang="zh-CN" altLang="en-US" smtClean="0"/>
              <a:t>6</a:t>
            </a:fld>
            <a:endParaRPr lang="zh-CN" altLang="en-US"/>
          </a:p>
        </p:txBody>
      </p:sp>
    </p:spTree>
    <p:extLst>
      <p:ext uri="{BB962C8B-B14F-4D97-AF65-F5344CB8AC3E}">
        <p14:creationId xmlns:p14="http://schemas.microsoft.com/office/powerpoint/2010/main" val="2805854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346059E4-5EE4-4D75-A261-4421B84AC4CE}" type="slidenum">
              <a:rPr lang="zh-CN" altLang="en-US" smtClean="0"/>
              <a:t>7</a:t>
            </a:fld>
            <a:endParaRPr lang="zh-CN" altLang="en-US"/>
          </a:p>
        </p:txBody>
      </p:sp>
    </p:spTree>
    <p:extLst>
      <p:ext uri="{BB962C8B-B14F-4D97-AF65-F5344CB8AC3E}">
        <p14:creationId xmlns:p14="http://schemas.microsoft.com/office/powerpoint/2010/main" val="1596232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42A94148-6830-4904-9FF0-CBC127B93FFC}" type="datetime1">
              <a:rPr lang="en-US" altLang="zh-CN" smtClean="0"/>
              <a:t>11/20/2018</a:t>
            </a:fld>
            <a:endParaRPr lang="en-US" altLang="zh-CN" sz="1200"/>
          </a:p>
        </p:txBody>
      </p:sp>
      <p:sp>
        <p:nvSpPr>
          <p:cNvPr id="5" name="灯片编号占位符 4"/>
          <p:cNvSpPr>
            <a:spLocks noGrp="1"/>
          </p:cNvSpPr>
          <p:nvPr>
            <p:ph type="sldNum" sz="quarter" idx="11"/>
          </p:nvPr>
        </p:nvSpPr>
        <p:spPr/>
        <p:txBody>
          <a:bodyPr/>
          <a:lstStyle/>
          <a:p>
            <a:pPr>
              <a:defRPr/>
            </a:pPr>
            <a:fld id="{5D8B027A-C9E3-4761-AFE7-091349C72A32}" type="slidenum">
              <a:rPr lang="en-US" altLang="zh-CN" smtClean="0"/>
              <a:pPr>
                <a:defRPr/>
              </a:pPr>
              <a:t>12</a:t>
            </a:fld>
            <a:endParaRPr lang="en-US" altLang="zh-CN" sz="1200"/>
          </a:p>
        </p:txBody>
      </p:sp>
    </p:spTree>
    <p:extLst>
      <p:ext uri="{BB962C8B-B14F-4D97-AF65-F5344CB8AC3E}">
        <p14:creationId xmlns:p14="http://schemas.microsoft.com/office/powerpoint/2010/main" val="2281683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46D46361-975F-4F41-9F43-25ADBAAEFA5C}" type="datetime1">
              <a:rPr lang="en-US" altLang="zh-CN" smtClean="0"/>
              <a:t>11/20/2018</a:t>
            </a:fld>
            <a:endParaRPr lang="en-US" altLang="zh-CN" sz="1200"/>
          </a:p>
        </p:txBody>
      </p:sp>
      <p:sp>
        <p:nvSpPr>
          <p:cNvPr id="5" name="灯片编号占位符 4"/>
          <p:cNvSpPr>
            <a:spLocks noGrp="1"/>
          </p:cNvSpPr>
          <p:nvPr>
            <p:ph type="sldNum" sz="quarter" idx="11"/>
          </p:nvPr>
        </p:nvSpPr>
        <p:spPr/>
        <p:txBody>
          <a:bodyPr/>
          <a:lstStyle/>
          <a:p>
            <a:pPr>
              <a:defRPr/>
            </a:pPr>
            <a:fld id="{5D8B027A-C9E3-4761-AFE7-091349C72A32}" type="slidenum">
              <a:rPr lang="en-US" altLang="zh-CN" smtClean="0"/>
              <a:pPr>
                <a:defRPr/>
              </a:pPr>
              <a:t>13</a:t>
            </a:fld>
            <a:endParaRPr lang="en-US" altLang="zh-CN" sz="1200"/>
          </a:p>
        </p:txBody>
      </p:sp>
    </p:spTree>
    <p:extLst>
      <p:ext uri="{BB962C8B-B14F-4D97-AF65-F5344CB8AC3E}">
        <p14:creationId xmlns:p14="http://schemas.microsoft.com/office/powerpoint/2010/main" val="3431088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1E8B5AF6-CE5C-4C8E-9397-77AF73BB44E5}" type="datetime1">
              <a:rPr lang="en-US" altLang="zh-CN" smtClean="0"/>
              <a:t>11/20/2018</a:t>
            </a:fld>
            <a:endParaRPr lang="en-US" altLang="zh-CN" sz="1200"/>
          </a:p>
        </p:txBody>
      </p:sp>
      <p:sp>
        <p:nvSpPr>
          <p:cNvPr id="5" name="灯片编号占位符 4"/>
          <p:cNvSpPr>
            <a:spLocks noGrp="1"/>
          </p:cNvSpPr>
          <p:nvPr>
            <p:ph type="sldNum" sz="quarter" idx="11"/>
          </p:nvPr>
        </p:nvSpPr>
        <p:spPr/>
        <p:txBody>
          <a:bodyPr/>
          <a:lstStyle/>
          <a:p>
            <a:pPr>
              <a:defRPr/>
            </a:pPr>
            <a:fld id="{5D8B027A-C9E3-4761-AFE7-091349C72A32}" type="slidenum">
              <a:rPr lang="en-US" altLang="zh-CN" smtClean="0"/>
              <a:pPr>
                <a:defRPr/>
              </a:pPr>
              <a:t>14</a:t>
            </a:fld>
            <a:endParaRPr lang="en-US" altLang="zh-CN" sz="1200"/>
          </a:p>
        </p:txBody>
      </p:sp>
    </p:spTree>
    <p:extLst>
      <p:ext uri="{BB962C8B-B14F-4D97-AF65-F5344CB8AC3E}">
        <p14:creationId xmlns:p14="http://schemas.microsoft.com/office/powerpoint/2010/main" val="1054333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AB243395-3C7E-4689-ABDE-436DC9CD8699}" type="datetime1">
              <a:rPr lang="en-US" altLang="zh-CN" smtClean="0"/>
              <a:t>11/20/2018</a:t>
            </a:fld>
            <a:endParaRPr lang="en-US" altLang="zh-CN" sz="1200"/>
          </a:p>
        </p:txBody>
      </p:sp>
      <p:sp>
        <p:nvSpPr>
          <p:cNvPr id="5" name="灯片编号占位符 4"/>
          <p:cNvSpPr>
            <a:spLocks noGrp="1"/>
          </p:cNvSpPr>
          <p:nvPr>
            <p:ph type="sldNum" sz="quarter" idx="11"/>
          </p:nvPr>
        </p:nvSpPr>
        <p:spPr/>
        <p:txBody>
          <a:bodyPr/>
          <a:lstStyle/>
          <a:p>
            <a:pPr>
              <a:defRPr/>
            </a:pPr>
            <a:fld id="{5D8B027A-C9E3-4761-AFE7-091349C72A32}" type="slidenum">
              <a:rPr lang="en-US" altLang="zh-CN" smtClean="0"/>
              <a:pPr>
                <a:defRPr/>
              </a:pPr>
              <a:t>15</a:t>
            </a:fld>
            <a:endParaRPr lang="en-US" altLang="zh-CN" sz="1200"/>
          </a:p>
        </p:txBody>
      </p:sp>
    </p:spTree>
    <p:extLst>
      <p:ext uri="{BB962C8B-B14F-4D97-AF65-F5344CB8AC3E}">
        <p14:creationId xmlns:p14="http://schemas.microsoft.com/office/powerpoint/2010/main" val="1054330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7175"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7175"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矩形 3"/>
          <p:cNvSpPr/>
          <p:nvPr userDrawn="1"/>
        </p:nvSpPr>
        <p:spPr>
          <a:xfrm>
            <a:off x="11098623" y="6165190"/>
            <a:ext cx="1085554" cy="369332"/>
          </a:xfrm>
          <a:prstGeom prst="rect">
            <a:avLst/>
          </a:prstGeom>
        </p:spPr>
        <p:txBody>
          <a:bodyPr wrap="none">
            <a:spAutoFit/>
          </a:bodyPr>
          <a:lstStyle/>
          <a:p>
            <a:pPr eaLnBrk="1" hangingPunct="1"/>
            <a:r>
              <a:rPr lang="zh-CN" altLang="zh-CN" sz="1800" dirty="0">
                <a:solidFill>
                  <a:srgbClr val="BFBFBF"/>
                </a:solidFill>
                <a:latin typeface="Calibri" panose="020F0502020204030204" pitchFamily="34" charset="0"/>
                <a:sym typeface="Calibri" panose="020F0502020204030204" pitchFamily="34" charset="0"/>
              </a:rPr>
              <a:t>—  </a:t>
            </a:r>
            <a:fld id="{4C5C96F4-50F1-4AD2-AB92-CA393760BCAB}" type="slidenum">
              <a:rPr lang="zh-CN" altLang="zh-CN" sz="1800" smtClean="0">
                <a:solidFill>
                  <a:srgbClr val="BFBFBF"/>
                </a:solidFill>
                <a:latin typeface="Calibri" panose="020F0502020204030204" pitchFamily="34" charset="0"/>
                <a:sym typeface="宋体" panose="02010600030101010101" pitchFamily="2" charset="-122"/>
              </a:rPr>
              <a:pPr eaLnBrk="1" hangingPunct="1"/>
              <a:t>‹#›</a:t>
            </a:fld>
            <a:r>
              <a:rPr lang="zh-CN" altLang="zh-CN" sz="1800" dirty="0">
                <a:solidFill>
                  <a:srgbClr val="BFBFBF"/>
                </a:solidFill>
                <a:latin typeface="Calibri" panose="020F0502020204030204" pitchFamily="34" charset="0"/>
                <a:sym typeface="宋体" panose="02010600030101010101" pitchFamily="2" charset="-122"/>
              </a:rPr>
              <a:t> </a:t>
            </a:r>
            <a:r>
              <a:rPr lang="zh-CN" altLang="zh-CN" sz="1800" dirty="0">
                <a:solidFill>
                  <a:srgbClr val="BFBFBF"/>
                </a:solidFill>
                <a:latin typeface="Calibri" panose="020F0502020204030204" pitchFamily="34" charset="0"/>
                <a:sym typeface="Calibri" panose="020F0502020204030204" pitchFamily="34" charset="0"/>
              </a:rPr>
              <a:t>—</a:t>
            </a:r>
            <a:r>
              <a:rPr lang="zh-CN" altLang="zh-CN" sz="1800" dirty="0">
                <a:solidFill>
                  <a:srgbClr val="BFBFBF"/>
                </a:solidFill>
                <a:latin typeface="Calibri" panose="020F0502020204030204" pitchFamily="34" charset="0"/>
                <a:sym typeface="宋体" panose="02010600030101010101" pitchFamily="2" charset="-122"/>
              </a:rPr>
              <a:t> </a:t>
            </a:r>
            <a:endParaRPr lang="zh-CN" altLang="zh-CN" sz="1800" dirty="0">
              <a:solidFill>
                <a:srgbClr val="BFBFB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671850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8775"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8775"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83402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075"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7475"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31807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第一章">
    <p:spTree>
      <p:nvGrpSpPr>
        <p:cNvPr id="1" name=""/>
        <p:cNvGrpSpPr/>
        <p:nvPr/>
      </p:nvGrpSpPr>
      <p:grpSpPr>
        <a:xfrm>
          <a:off x="0" y="0"/>
          <a:ext cx="0" cy="0"/>
          <a:chOff x="0" y="0"/>
          <a:chExt cx="0" cy="0"/>
        </a:xfrm>
      </p:grpSpPr>
      <p:sp>
        <p:nvSpPr>
          <p:cNvPr id="2" name="矩形 2"/>
          <p:cNvSpPr>
            <a:spLocks noChangeArrowheads="1"/>
          </p:cNvSpPr>
          <p:nvPr userDrawn="1"/>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 name="矩形 3"/>
          <p:cNvSpPr>
            <a:spLocks noChangeArrowheads="1"/>
          </p:cNvSpPr>
          <p:nvPr userDrawn="1"/>
        </p:nvSpPr>
        <p:spPr bwMode="auto">
          <a:xfrm>
            <a:off x="1417638" y="0"/>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2673836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8775"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8775"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Box 15"/>
          <p:cNvSpPr>
            <a:spLocks noChangeArrowheads="1"/>
          </p:cNvSpPr>
          <p:nvPr userDrawn="1"/>
        </p:nvSpPr>
        <p:spPr bwMode="auto">
          <a:xfrm>
            <a:off x="11091863" y="6184900"/>
            <a:ext cx="9829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dirty="0">
                <a:solidFill>
                  <a:srgbClr val="BFBFBF"/>
                </a:solidFill>
                <a:latin typeface="Calibri" panose="020F0502020204030204" pitchFamily="34" charset="0"/>
                <a:sym typeface="Calibri" panose="020F0502020204030204" pitchFamily="34" charset="0"/>
              </a:rPr>
              <a:t>—  </a:t>
            </a:r>
            <a:fld id="{4C5C96F4-50F1-4AD2-AB92-CA393760BCAB}" type="slidenum">
              <a:rPr lang="zh-CN" altLang="zh-CN" sz="1600" smtClean="0">
                <a:solidFill>
                  <a:srgbClr val="BFBFBF"/>
                </a:solidFill>
                <a:latin typeface="Calibri" panose="020F0502020204030204" pitchFamily="34" charset="0"/>
                <a:sym typeface="宋体" panose="02010600030101010101" pitchFamily="2" charset="-122"/>
              </a:rPr>
              <a:t>‹#›</a:t>
            </a:fld>
            <a:r>
              <a:rPr lang="zh-CN" altLang="zh-CN" sz="1600" dirty="0">
                <a:solidFill>
                  <a:srgbClr val="BFBFBF"/>
                </a:solidFill>
                <a:latin typeface="Calibri" panose="020F0502020204030204" pitchFamily="34" charset="0"/>
                <a:sym typeface="宋体" panose="02010600030101010101" pitchFamily="2" charset="-122"/>
              </a:rPr>
              <a:t> </a:t>
            </a:r>
            <a:r>
              <a:rPr lang="zh-CN" altLang="zh-CN" sz="1600" dirty="0">
                <a:solidFill>
                  <a:srgbClr val="BFBFBF"/>
                </a:solidFill>
                <a:latin typeface="Calibri" panose="020F0502020204030204" pitchFamily="34" charset="0"/>
                <a:sym typeface="Calibri" panose="020F0502020204030204" pitchFamily="34" charset="0"/>
              </a:rPr>
              <a:t>—</a:t>
            </a:r>
            <a:r>
              <a:rPr lang="zh-CN" altLang="zh-CN" sz="1600" dirty="0">
                <a:solidFill>
                  <a:srgbClr val="BFBFBF"/>
                </a:solidFill>
                <a:latin typeface="Calibri" panose="020F0502020204030204" pitchFamily="34" charset="0"/>
                <a:sym typeface="宋体" panose="02010600030101010101" pitchFamily="2" charset="-122"/>
              </a:rPr>
              <a:t> </a:t>
            </a:r>
            <a:endParaRPr lang="zh-CN" altLang="zh-CN" sz="1600" dirty="0">
              <a:solidFill>
                <a:srgbClr val="BFBFB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5501386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8775"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8775"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763913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8775"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3188"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3788" y="1825625"/>
            <a:ext cx="5183187"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4"/>
          <p:cNvSpPr/>
          <p:nvPr userDrawn="1"/>
        </p:nvSpPr>
        <p:spPr>
          <a:xfrm>
            <a:off x="10966598" y="6127234"/>
            <a:ext cx="1085554" cy="369332"/>
          </a:xfrm>
          <a:prstGeom prst="rect">
            <a:avLst/>
          </a:prstGeom>
        </p:spPr>
        <p:txBody>
          <a:bodyPr wrap="none">
            <a:spAutoFit/>
          </a:bodyPr>
          <a:lstStyle/>
          <a:p>
            <a:pPr eaLnBrk="1" hangingPunct="1"/>
            <a:r>
              <a:rPr lang="zh-CN" altLang="zh-CN" sz="1800" dirty="0">
                <a:solidFill>
                  <a:srgbClr val="BFBFBF"/>
                </a:solidFill>
                <a:latin typeface="Calibri" panose="020F0502020204030204" pitchFamily="34" charset="0"/>
                <a:sym typeface="Calibri" panose="020F0502020204030204" pitchFamily="34" charset="0"/>
              </a:rPr>
              <a:t>—  </a:t>
            </a:r>
            <a:fld id="{4C5C96F4-50F1-4AD2-AB92-CA393760BCAB}" type="slidenum">
              <a:rPr lang="zh-CN" altLang="zh-CN" sz="1800" smtClean="0">
                <a:solidFill>
                  <a:srgbClr val="BFBFBF"/>
                </a:solidFill>
                <a:latin typeface="Calibri" panose="020F0502020204030204" pitchFamily="34" charset="0"/>
                <a:sym typeface="宋体" panose="02010600030101010101" pitchFamily="2" charset="-122"/>
              </a:rPr>
              <a:pPr eaLnBrk="1" hangingPunct="1"/>
              <a:t>‹#›</a:t>
            </a:fld>
            <a:r>
              <a:rPr lang="zh-CN" altLang="zh-CN" sz="1800" dirty="0">
                <a:solidFill>
                  <a:srgbClr val="BFBFBF"/>
                </a:solidFill>
                <a:latin typeface="Calibri" panose="020F0502020204030204" pitchFamily="34" charset="0"/>
                <a:sym typeface="宋体" panose="02010600030101010101" pitchFamily="2" charset="-122"/>
              </a:rPr>
              <a:t> </a:t>
            </a:r>
            <a:r>
              <a:rPr lang="zh-CN" altLang="zh-CN" sz="1800" dirty="0">
                <a:solidFill>
                  <a:srgbClr val="BFBFBF"/>
                </a:solidFill>
                <a:latin typeface="Calibri" panose="020F0502020204030204" pitchFamily="34" charset="0"/>
                <a:sym typeface="Calibri" panose="020F0502020204030204" pitchFamily="34" charset="0"/>
              </a:rPr>
              <a:t>—</a:t>
            </a:r>
            <a:r>
              <a:rPr lang="zh-CN" altLang="zh-CN" sz="1800" dirty="0">
                <a:solidFill>
                  <a:srgbClr val="BFBFBF"/>
                </a:solidFill>
                <a:latin typeface="Calibri" panose="020F0502020204030204" pitchFamily="34" charset="0"/>
                <a:sym typeface="宋体" panose="02010600030101010101" pitchFamily="2" charset="-122"/>
              </a:rPr>
              <a:t> </a:t>
            </a:r>
            <a:endParaRPr lang="zh-CN" altLang="zh-CN" sz="1800" dirty="0">
              <a:solidFill>
                <a:srgbClr val="BFBFB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733683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8775"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9375"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9375"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3788" y="1681163"/>
            <a:ext cx="5184775"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3788" y="2505075"/>
            <a:ext cx="5184775"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6"/>
          <p:cNvSpPr/>
          <p:nvPr userDrawn="1"/>
        </p:nvSpPr>
        <p:spPr>
          <a:xfrm>
            <a:off x="10990411" y="6189663"/>
            <a:ext cx="1085554" cy="369332"/>
          </a:xfrm>
          <a:prstGeom prst="rect">
            <a:avLst/>
          </a:prstGeom>
        </p:spPr>
        <p:txBody>
          <a:bodyPr wrap="none">
            <a:spAutoFit/>
          </a:bodyPr>
          <a:lstStyle/>
          <a:p>
            <a:pPr eaLnBrk="1" hangingPunct="1"/>
            <a:r>
              <a:rPr lang="zh-CN" altLang="zh-CN" sz="1800" dirty="0">
                <a:solidFill>
                  <a:srgbClr val="BFBFBF"/>
                </a:solidFill>
                <a:latin typeface="Calibri" panose="020F0502020204030204" pitchFamily="34" charset="0"/>
                <a:sym typeface="Calibri" panose="020F0502020204030204" pitchFamily="34" charset="0"/>
              </a:rPr>
              <a:t>—  </a:t>
            </a:r>
            <a:fld id="{4C5C96F4-50F1-4AD2-AB92-CA393760BCAB}" type="slidenum">
              <a:rPr lang="zh-CN" altLang="zh-CN" sz="1800" smtClean="0">
                <a:solidFill>
                  <a:srgbClr val="BFBFBF"/>
                </a:solidFill>
                <a:latin typeface="Calibri" panose="020F0502020204030204" pitchFamily="34" charset="0"/>
                <a:sym typeface="宋体" panose="02010600030101010101" pitchFamily="2" charset="-122"/>
              </a:rPr>
              <a:pPr eaLnBrk="1" hangingPunct="1"/>
              <a:t>‹#›</a:t>
            </a:fld>
            <a:r>
              <a:rPr lang="zh-CN" altLang="zh-CN" sz="1800" dirty="0">
                <a:solidFill>
                  <a:srgbClr val="BFBFBF"/>
                </a:solidFill>
                <a:latin typeface="Calibri" panose="020F0502020204030204" pitchFamily="34" charset="0"/>
                <a:sym typeface="宋体" panose="02010600030101010101" pitchFamily="2" charset="-122"/>
              </a:rPr>
              <a:t> </a:t>
            </a:r>
            <a:r>
              <a:rPr lang="zh-CN" altLang="zh-CN" sz="1800" dirty="0">
                <a:solidFill>
                  <a:srgbClr val="BFBFBF"/>
                </a:solidFill>
                <a:latin typeface="Calibri" panose="020F0502020204030204" pitchFamily="34" charset="0"/>
                <a:sym typeface="Calibri" panose="020F0502020204030204" pitchFamily="34" charset="0"/>
              </a:rPr>
              <a:t>—</a:t>
            </a:r>
            <a:r>
              <a:rPr lang="zh-CN" altLang="zh-CN" sz="1800" dirty="0">
                <a:solidFill>
                  <a:srgbClr val="BFBFBF"/>
                </a:solidFill>
                <a:latin typeface="Calibri" panose="020F0502020204030204" pitchFamily="34" charset="0"/>
                <a:sym typeface="宋体" panose="02010600030101010101" pitchFamily="2" charset="-122"/>
              </a:rPr>
              <a:t> </a:t>
            </a:r>
            <a:endParaRPr lang="zh-CN" altLang="zh-CN" sz="1800" dirty="0">
              <a:solidFill>
                <a:srgbClr val="BFBFB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87769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8775" cy="1325563"/>
          </a:xfrm>
          <a:prstGeom prst="rect">
            <a:avLst/>
          </a:prstGeom>
        </p:spPr>
        <p:txBody>
          <a:bodyPr/>
          <a:lstStyle/>
          <a:p>
            <a:r>
              <a:rPr lang="zh-CN" altLang="en-US"/>
              <a:t>单击此处编辑母版标题样式</a:t>
            </a:r>
          </a:p>
        </p:txBody>
      </p:sp>
      <p:sp>
        <p:nvSpPr>
          <p:cNvPr id="3" name="矩形 2"/>
          <p:cNvSpPr/>
          <p:nvPr userDrawn="1"/>
        </p:nvSpPr>
        <p:spPr>
          <a:xfrm>
            <a:off x="11090118" y="6165190"/>
            <a:ext cx="1085554" cy="369332"/>
          </a:xfrm>
          <a:prstGeom prst="rect">
            <a:avLst/>
          </a:prstGeom>
        </p:spPr>
        <p:txBody>
          <a:bodyPr wrap="none">
            <a:spAutoFit/>
          </a:bodyPr>
          <a:lstStyle/>
          <a:p>
            <a:pPr eaLnBrk="1" hangingPunct="1"/>
            <a:r>
              <a:rPr lang="zh-CN" altLang="zh-CN" sz="1800" dirty="0">
                <a:solidFill>
                  <a:srgbClr val="BFBFBF"/>
                </a:solidFill>
                <a:latin typeface="Calibri" panose="020F0502020204030204" pitchFamily="34" charset="0"/>
                <a:sym typeface="Calibri" panose="020F0502020204030204" pitchFamily="34" charset="0"/>
              </a:rPr>
              <a:t>—  </a:t>
            </a:r>
            <a:fld id="{4C5C96F4-50F1-4AD2-AB92-CA393760BCAB}" type="slidenum">
              <a:rPr lang="zh-CN" altLang="zh-CN" sz="1800" smtClean="0">
                <a:solidFill>
                  <a:srgbClr val="BFBFBF"/>
                </a:solidFill>
                <a:latin typeface="Calibri" panose="020F0502020204030204" pitchFamily="34" charset="0"/>
                <a:sym typeface="宋体" panose="02010600030101010101" pitchFamily="2" charset="-122"/>
              </a:rPr>
              <a:pPr eaLnBrk="1" hangingPunct="1"/>
              <a:t>‹#›</a:t>
            </a:fld>
            <a:r>
              <a:rPr lang="zh-CN" altLang="zh-CN" sz="1800" dirty="0">
                <a:solidFill>
                  <a:srgbClr val="BFBFBF"/>
                </a:solidFill>
                <a:latin typeface="Calibri" panose="020F0502020204030204" pitchFamily="34" charset="0"/>
                <a:sym typeface="宋体" panose="02010600030101010101" pitchFamily="2" charset="-122"/>
              </a:rPr>
              <a:t> </a:t>
            </a:r>
            <a:r>
              <a:rPr lang="zh-CN" altLang="zh-CN" sz="1800" dirty="0">
                <a:solidFill>
                  <a:srgbClr val="BFBFBF"/>
                </a:solidFill>
                <a:latin typeface="Calibri" panose="020F0502020204030204" pitchFamily="34" charset="0"/>
                <a:sym typeface="Calibri" panose="020F0502020204030204" pitchFamily="34" charset="0"/>
              </a:rPr>
              <a:t>—</a:t>
            </a:r>
            <a:r>
              <a:rPr lang="zh-CN" altLang="zh-CN" sz="1800" dirty="0">
                <a:solidFill>
                  <a:srgbClr val="BFBFBF"/>
                </a:solidFill>
                <a:latin typeface="Calibri" panose="020F0502020204030204" pitchFamily="34" charset="0"/>
                <a:sym typeface="宋体" panose="02010600030101010101" pitchFamily="2" charset="-122"/>
              </a:rPr>
              <a:t> </a:t>
            </a:r>
            <a:endParaRPr lang="zh-CN" altLang="zh-CN" sz="1800" dirty="0">
              <a:solidFill>
                <a:srgbClr val="BFBFB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984900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p:cNvSpPr/>
          <p:nvPr userDrawn="1"/>
        </p:nvSpPr>
        <p:spPr>
          <a:xfrm>
            <a:off x="10993927" y="6165190"/>
            <a:ext cx="1085554" cy="369332"/>
          </a:xfrm>
          <a:prstGeom prst="rect">
            <a:avLst/>
          </a:prstGeom>
        </p:spPr>
        <p:txBody>
          <a:bodyPr wrap="none">
            <a:spAutoFit/>
          </a:bodyPr>
          <a:lstStyle/>
          <a:p>
            <a:pPr eaLnBrk="1" hangingPunct="1"/>
            <a:r>
              <a:rPr lang="zh-CN" altLang="zh-CN" sz="1800" dirty="0">
                <a:solidFill>
                  <a:srgbClr val="BFBFBF"/>
                </a:solidFill>
                <a:latin typeface="Calibri" panose="020F0502020204030204" pitchFamily="34" charset="0"/>
                <a:sym typeface="Calibri" panose="020F0502020204030204" pitchFamily="34" charset="0"/>
              </a:rPr>
              <a:t>—  </a:t>
            </a:r>
            <a:fld id="{4C5C96F4-50F1-4AD2-AB92-CA393760BCAB}" type="slidenum">
              <a:rPr lang="zh-CN" altLang="zh-CN" sz="1800" smtClean="0">
                <a:solidFill>
                  <a:srgbClr val="BFBFBF"/>
                </a:solidFill>
                <a:latin typeface="Calibri" panose="020F0502020204030204" pitchFamily="34" charset="0"/>
                <a:sym typeface="宋体" panose="02010600030101010101" pitchFamily="2" charset="-122"/>
              </a:rPr>
              <a:pPr eaLnBrk="1" hangingPunct="1"/>
              <a:t>‹#›</a:t>
            </a:fld>
            <a:r>
              <a:rPr lang="zh-CN" altLang="zh-CN" sz="1800" dirty="0">
                <a:solidFill>
                  <a:srgbClr val="BFBFBF"/>
                </a:solidFill>
                <a:latin typeface="Calibri" panose="020F0502020204030204" pitchFamily="34" charset="0"/>
                <a:sym typeface="宋体" panose="02010600030101010101" pitchFamily="2" charset="-122"/>
              </a:rPr>
              <a:t> </a:t>
            </a:r>
            <a:r>
              <a:rPr lang="zh-CN" altLang="zh-CN" sz="1800" dirty="0">
                <a:solidFill>
                  <a:srgbClr val="BFBFBF"/>
                </a:solidFill>
                <a:latin typeface="Calibri" panose="020F0502020204030204" pitchFamily="34" charset="0"/>
                <a:sym typeface="Calibri" panose="020F0502020204030204" pitchFamily="34" charset="0"/>
              </a:rPr>
              <a:t>—</a:t>
            </a:r>
            <a:r>
              <a:rPr lang="zh-CN" altLang="zh-CN" sz="1800" dirty="0">
                <a:solidFill>
                  <a:srgbClr val="BFBFBF"/>
                </a:solidFill>
                <a:latin typeface="Calibri" panose="020F0502020204030204" pitchFamily="34" charset="0"/>
                <a:sym typeface="宋体" panose="02010600030101010101" pitchFamily="2" charset="-122"/>
              </a:rPr>
              <a:t> </a:t>
            </a:r>
            <a:endParaRPr lang="zh-CN" altLang="zh-CN" sz="1800" dirty="0">
              <a:solidFill>
                <a:srgbClr val="BFBFB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54384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4775" y="987425"/>
            <a:ext cx="6173788"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382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矩形 4"/>
          <p:cNvSpPr/>
          <p:nvPr userDrawn="1"/>
        </p:nvSpPr>
        <p:spPr>
          <a:xfrm>
            <a:off x="10815786" y="6165190"/>
            <a:ext cx="1085554" cy="369332"/>
          </a:xfrm>
          <a:prstGeom prst="rect">
            <a:avLst/>
          </a:prstGeom>
        </p:spPr>
        <p:txBody>
          <a:bodyPr wrap="none">
            <a:spAutoFit/>
          </a:bodyPr>
          <a:lstStyle/>
          <a:p>
            <a:pPr eaLnBrk="1" hangingPunct="1"/>
            <a:r>
              <a:rPr lang="zh-CN" altLang="zh-CN" sz="1800" dirty="0">
                <a:solidFill>
                  <a:srgbClr val="BFBFBF"/>
                </a:solidFill>
                <a:latin typeface="Calibri" panose="020F0502020204030204" pitchFamily="34" charset="0"/>
                <a:sym typeface="Calibri" panose="020F0502020204030204" pitchFamily="34" charset="0"/>
              </a:rPr>
              <a:t>—  </a:t>
            </a:r>
            <a:fld id="{4C5C96F4-50F1-4AD2-AB92-CA393760BCAB}" type="slidenum">
              <a:rPr lang="zh-CN" altLang="zh-CN" sz="1800" smtClean="0">
                <a:solidFill>
                  <a:srgbClr val="BFBFBF"/>
                </a:solidFill>
                <a:latin typeface="Calibri" panose="020F0502020204030204" pitchFamily="34" charset="0"/>
                <a:sym typeface="宋体" panose="02010600030101010101" pitchFamily="2" charset="-122"/>
              </a:rPr>
              <a:pPr eaLnBrk="1" hangingPunct="1"/>
              <a:t>‹#›</a:t>
            </a:fld>
            <a:r>
              <a:rPr lang="zh-CN" altLang="zh-CN" sz="1800" dirty="0">
                <a:solidFill>
                  <a:srgbClr val="BFBFBF"/>
                </a:solidFill>
                <a:latin typeface="Calibri" panose="020F0502020204030204" pitchFamily="34" charset="0"/>
                <a:sym typeface="宋体" panose="02010600030101010101" pitchFamily="2" charset="-122"/>
              </a:rPr>
              <a:t> </a:t>
            </a:r>
            <a:r>
              <a:rPr lang="zh-CN" altLang="zh-CN" sz="1800" dirty="0">
                <a:solidFill>
                  <a:srgbClr val="BFBFBF"/>
                </a:solidFill>
                <a:latin typeface="Calibri" panose="020F0502020204030204" pitchFamily="34" charset="0"/>
                <a:sym typeface="Calibri" panose="020F0502020204030204" pitchFamily="34" charset="0"/>
              </a:rPr>
              <a:t>—</a:t>
            </a:r>
            <a:r>
              <a:rPr lang="zh-CN" altLang="zh-CN" sz="1800" dirty="0">
                <a:solidFill>
                  <a:srgbClr val="BFBFBF"/>
                </a:solidFill>
                <a:latin typeface="Calibri" panose="020F0502020204030204" pitchFamily="34" charset="0"/>
                <a:sym typeface="宋体" panose="02010600030101010101" pitchFamily="2" charset="-122"/>
              </a:rPr>
              <a:t> </a:t>
            </a:r>
            <a:endParaRPr lang="zh-CN" altLang="zh-CN" sz="1800" dirty="0">
              <a:solidFill>
                <a:srgbClr val="BFBFB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760279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4775" y="987425"/>
            <a:ext cx="6173788"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382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矩形 4"/>
          <p:cNvSpPr/>
          <p:nvPr userDrawn="1"/>
        </p:nvSpPr>
        <p:spPr>
          <a:xfrm>
            <a:off x="10921922" y="6165190"/>
            <a:ext cx="1085554" cy="369332"/>
          </a:xfrm>
          <a:prstGeom prst="rect">
            <a:avLst/>
          </a:prstGeom>
        </p:spPr>
        <p:txBody>
          <a:bodyPr wrap="none">
            <a:spAutoFit/>
          </a:bodyPr>
          <a:lstStyle/>
          <a:p>
            <a:pPr eaLnBrk="1" hangingPunct="1"/>
            <a:r>
              <a:rPr lang="zh-CN" altLang="zh-CN" sz="1800" dirty="0">
                <a:solidFill>
                  <a:srgbClr val="BFBFBF"/>
                </a:solidFill>
                <a:latin typeface="Calibri" panose="020F0502020204030204" pitchFamily="34" charset="0"/>
                <a:sym typeface="Calibri" panose="020F0502020204030204" pitchFamily="34" charset="0"/>
              </a:rPr>
              <a:t>—  </a:t>
            </a:r>
            <a:fld id="{4C5C96F4-50F1-4AD2-AB92-CA393760BCAB}" type="slidenum">
              <a:rPr lang="zh-CN" altLang="zh-CN" sz="1800" smtClean="0">
                <a:solidFill>
                  <a:srgbClr val="BFBFBF"/>
                </a:solidFill>
                <a:latin typeface="Calibri" panose="020F0502020204030204" pitchFamily="34" charset="0"/>
                <a:sym typeface="宋体" panose="02010600030101010101" pitchFamily="2" charset="-122"/>
              </a:rPr>
              <a:pPr eaLnBrk="1" hangingPunct="1"/>
              <a:t>‹#›</a:t>
            </a:fld>
            <a:r>
              <a:rPr lang="zh-CN" altLang="zh-CN" sz="1800" dirty="0">
                <a:solidFill>
                  <a:srgbClr val="BFBFBF"/>
                </a:solidFill>
                <a:latin typeface="Calibri" panose="020F0502020204030204" pitchFamily="34" charset="0"/>
                <a:sym typeface="宋体" panose="02010600030101010101" pitchFamily="2" charset="-122"/>
              </a:rPr>
              <a:t> </a:t>
            </a:r>
            <a:r>
              <a:rPr lang="zh-CN" altLang="zh-CN" sz="1800" dirty="0">
                <a:solidFill>
                  <a:srgbClr val="BFBFBF"/>
                </a:solidFill>
                <a:latin typeface="Calibri" panose="020F0502020204030204" pitchFamily="34" charset="0"/>
                <a:sym typeface="Calibri" panose="020F0502020204030204" pitchFamily="34" charset="0"/>
              </a:rPr>
              <a:t>—</a:t>
            </a:r>
            <a:r>
              <a:rPr lang="zh-CN" altLang="zh-CN" sz="1800" dirty="0">
                <a:solidFill>
                  <a:srgbClr val="BFBFBF"/>
                </a:solidFill>
                <a:latin typeface="Calibri" panose="020F0502020204030204" pitchFamily="34" charset="0"/>
                <a:sym typeface="宋体" panose="02010600030101010101" pitchFamily="2" charset="-122"/>
              </a:rPr>
              <a:t> </a:t>
            </a:r>
            <a:endParaRPr lang="zh-CN" altLang="zh-CN" sz="1800" dirty="0">
              <a:solidFill>
                <a:srgbClr val="BFBFB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968737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矩形 6"/>
          <p:cNvSpPr>
            <a:spLocks noChangeArrowheads="1"/>
          </p:cNvSpPr>
          <p:nvPr/>
        </p:nvSpPr>
        <p:spPr bwMode="auto">
          <a:xfrm>
            <a:off x="0" y="0"/>
            <a:ext cx="12195175" cy="6021388"/>
          </a:xfrm>
          <a:prstGeom prst="rect">
            <a:avLst/>
          </a:prstGeom>
          <a:gradFill rotWithShape="1">
            <a:gsLst>
              <a:gs pos="0">
                <a:srgbClr val="F1F1E5"/>
              </a:gs>
              <a:gs pos="73999">
                <a:srgbClr val="F7F7ED"/>
              </a:gs>
              <a:gs pos="82999">
                <a:srgbClr val="F8F8EE"/>
              </a:gs>
              <a:gs pos="100000">
                <a:srgbClr val="F9F9E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7" name="矩形 7"/>
          <p:cNvSpPr>
            <a:spLocks noChangeArrowheads="1"/>
          </p:cNvSpPr>
          <p:nvPr/>
        </p:nvSpPr>
        <p:spPr bwMode="auto">
          <a:xfrm>
            <a:off x="0" y="6642100"/>
            <a:ext cx="12195175" cy="215900"/>
          </a:xfrm>
          <a:prstGeom prst="rect">
            <a:avLst/>
          </a:prstGeom>
          <a:solidFill>
            <a:srgbClr val="88E70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8" name="矩形 8"/>
          <p:cNvSpPr>
            <a:spLocks noChangeArrowheads="1"/>
          </p:cNvSpPr>
          <p:nvPr/>
        </p:nvSpPr>
        <p:spPr bwMode="auto">
          <a:xfrm>
            <a:off x="0" y="6021388"/>
            <a:ext cx="12195175" cy="620712"/>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www.baidu.com/adrc.php?t=00KL00c00fAp70T0U9sJ0AwwAsjEjwFf00000jmGc00000005pd7nf.THdGmhY0UWdVTLIGU-tkgvq-UNqbusK15ywWrjT1nH6dnywWnHK-rAn0IHY3n1NKrHFKnDmsfW9KPj6kwHnvnWFDrDfvPHwAfW6dwfK95ywlngKuUHKVmLCkpd-lu1PPXbRYH-wApd-lwgIpNA9JihYkph7gRH-5wDRzHYwWnbqRfydWiDGvybI_pdKRuvduNjK3yZGKUywZnj-2U-uYR7PpIhPVp1-PRdGlu7I2IhPVp1-2UbF4mNfsXRGVwhVWnYGJR7wKFHPD0ARqpZwYTjCEQvR8mv38Uy-9ULGCuy38mvqVQLc8uv-h5v_qnH0snWnzPius5HP3Iv4gnauE5y9YIZ0lQzqLILT8pyFVQhPEUiqWUBqlpaqGUhw-Xa4CIAd_5vP1TWd9TAPCgvPEUjPxnW0knW0LnHIxnHnYnWRzPH0dPHT3niuWp1dBmy-bIiuWUg0qnWDdmyThmLfqnWDdmyTzPgThmLcqmh7GuZRhmvYqmBuWTvqY5iYhmvP45yP8FhPsmWYVFhPb5HcsnHcVnjTVnHThmvqY5yDhmLKM5yP1Iybhmv3qUAqMULz4vTL3FhP1XWYk2WD0mLFW5Hm1rH0s" TargetMode="Externa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jpe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41.jpeg"/><Relationship Id="rId4" Type="http://schemas.openxmlformats.org/officeDocument/2006/relationships/image" Target="../media/image36.png"/><Relationship Id="rId9" Type="http://schemas.openxmlformats.org/officeDocument/2006/relationships/hyperlink" Target="http://images.google.cn/imgres?imgurl=http://weblogs.baltimoresun.com/business/consuminginterests/blog/apple-logo1.jpg&amp;imgrefurl=http://weblogs.baltimoresun.com/business/consuminginterests/blog/holiday_shopping/&amp;usg=__Feozm6d8X-cIWBIR6O9nASxNJIA=&amp;h=480&amp;w=397&amp;sz=22&amp;hl=zh-CN&amp;start=2&amp;um=1&amp;tbnid=HhYIr-Oz_5sLkM:&amp;tbnh=129&amp;tbnw=107&amp;prev=/images?q=apple+logo&amp;hl=zh-CN&amp;client=aff-cs-TTraveler&amp;um=1&amp;newwindow=1"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51.jpeg"/><Relationship Id="rId5" Type="http://schemas.openxmlformats.org/officeDocument/2006/relationships/image" Target="../media/image45.jpeg"/><Relationship Id="rId10" Type="http://schemas.openxmlformats.org/officeDocument/2006/relationships/image" Target="../media/image50.jpeg"/><Relationship Id="rId4" Type="http://schemas.openxmlformats.org/officeDocument/2006/relationships/image" Target="../media/image44.jpeg"/><Relationship Id="rId9"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4.jpe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image" Target="../media/image62.jpeg"/><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www.google.com.hk/imgres?imgurl=http://img01.36krcnd.com/wp-content/uploads/2012/03/Siri.jpg&amp;imgrefurl=http://www.36kr.com/p/90253.html&amp;usg=__TK27ISLsvi-WIEOcXKmiLZaTpK0=&amp;h=423&amp;w=620&amp;sz=50&amp;hl=zh-CN&amp;start=22&amp;zoom=1&amp;tbnid=FkINIG8We2AOFM:&amp;tbnh=93&amp;tbnw=136&amp;ei=oiUlUJD5JaT4mAXO1YCoCw&amp;prev=/search?q=apple+siri&amp;start=20&amp;num=10&amp;hl=zh-CN&amp;newwindow=1&amp;safe=strict&amp;sa=N&amp;biw=991&amp;bih=522&amp;site=imghp&amp;tbm=isch&amp;itbs=1" TargetMode="External"/><Relationship Id="rId7" Type="http://schemas.openxmlformats.org/officeDocument/2006/relationships/image" Target="../media/image69.jpe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hyperlink" Target="http://www.google.com.hk/imgres?imgurl=http://cdn.zath.co.uk/wp-content/uploads/2008/10/asimo-robot-artificial-intelligence.jpg&amp;imgrefurl=http://www.zath.co.uk/what-is-artificial-intelligence/&amp;usg=__OdmychFp-oLghwoz1wNZMXTYVdQ=&amp;h=366&amp;w=242&amp;sz=14&amp;hl=zh-CN&amp;start=12&amp;zoom=1&amp;tbnid=-KmjUrXLJDnLCM:&amp;tbnh=122&amp;tbnw=81&amp;ei=6SQlUOPODaH-mAXk2oGgBw&amp;prev=/search?q=artificial+intelligence&amp;start=10&amp;num=10&amp;hl=zh-CN&amp;newwindow=1&amp;safe=strict&amp;sa=N&amp;biw=991&amp;bih=522&amp;site=imghp&amp;tbm=isch&amp;itbs=1" TargetMode="External"/><Relationship Id="rId5" Type="http://schemas.openxmlformats.org/officeDocument/2006/relationships/image" Target="../media/image68.png"/><Relationship Id="rId4" Type="http://schemas.openxmlformats.org/officeDocument/2006/relationships/image" Target="../media/image67.jpeg"/></Relationships>
</file>

<file path=ppt/slides/_rels/slide26.xml.rels><?xml version="1.0" encoding="UTF-8" standalone="yes"?>
<Relationships xmlns="http://schemas.openxmlformats.org/package/2006/relationships"><Relationship Id="rId3" Type="http://schemas.openxmlformats.org/officeDocument/2006/relationships/hyperlink" Target="http://images.google.cn/imgres?imgurl=http://img5.pcpop.com/ArticleImages/500x375/0/621/000621597.jpg&amp;imgrefurl=http://www.pcpop.com/doc/0/238/238365.shtml&amp;usg=__T5Ys7ry5I5W84salBBk8J6f--Ok=&amp;h=500&amp;w=500&amp;sz=33&amp;hl=zh-CN&amp;start=14&amp;um=1&amp;tbnid=rKm9qhhtoWWpCM:&amp;tbnh=130&amp;tbnw=130&amp;prev=/images?q=%E5%8D%8E%E4%B8%BA&amp;hl=zh-CN&amp;client=aff-cs-TTraveler&amp;um=1&amp;newwindow=1"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hyperlink" Target="http://www.google.com.hk/imgres?imgurl=http://i.jimusoft.com/www/images/product/introduce/service-3.gif&amp;imgrefurl=http://product.jimusoft.com/small/service.html&amp;usg=__SjMnlstvzwZOX-aC8C1U8wpCsVE=&amp;h=256&amp;w=256&amp;sz=10&amp;hl=zh-CN&amp;start=3&amp;zoom=1&amp;tbnid=on8Jk8wss4bVRM:&amp;tbnh=111&amp;tbnw=111&amp;ei=8wQtUKy3FKWciAeit4DYAQ&amp;prev=/search?q=%E6%8F%90%E9%86%92&amp;um=1&amp;hl=zh-CN&amp;newwindow=1&amp;safe=strict&amp;client=pub-1895553756377946&amp;sa=G&amp;channel=9593578544&amp;prog=aff&amp;tbm=isch&amp;um=1&amp;itbs=1" TargetMode="External"/><Relationship Id="rId3" Type="http://schemas.openxmlformats.org/officeDocument/2006/relationships/image" Target="../media/image75.png"/><Relationship Id="rId7" Type="http://schemas.openxmlformats.org/officeDocument/2006/relationships/image" Target="../media/image77.jpeg"/><Relationship Id="rId12" Type="http://schemas.openxmlformats.org/officeDocument/2006/relationships/image" Target="../media/image82.png"/><Relationship Id="rId2" Type="http://schemas.openxmlformats.org/officeDocument/2006/relationships/image" Target="../media/image74.gif"/><Relationship Id="rId1" Type="http://schemas.openxmlformats.org/officeDocument/2006/relationships/slideLayout" Target="../slideLayouts/slideLayout1.xml"/><Relationship Id="rId6" Type="http://schemas.openxmlformats.org/officeDocument/2006/relationships/hyperlink" Target="http://www.google.com.hk/imgres?imgurl=http://img.hc360.com/auto-a/info/images/200903/200903130929085920.jpg&amp;imgrefurl=http://info.auto-a.hc360.com/2009/03/13093198907.shtml&amp;usg=__9rIb03sUgfvM38rAf3cjtnHDKYE=&amp;h=263&amp;w=501&amp;sz=27&amp;hl=zh-CN&amp;start=64&amp;zoom=1&amp;tbnid=5Ek0BkkbkZIJxM:&amp;tbnh=68&amp;tbnw=130&amp;ei=-_osUM3oGa-jiAer3ICABw&amp;prev=/search?q=%E5%AF%BC%E8%88%AA&amp;start=60&amp;um=1&amp;hl=zh-CN&amp;newwindow=1&amp;safe=strict&amp;client=pub-1895553756377946&amp;sa=N&amp;channel=9593578544&amp;prog=aff&amp;biw=1280&amp;bih=607&amp;tbm=isch&amp;um=1&amp;itbs=1" TargetMode="External"/><Relationship Id="rId11" Type="http://schemas.openxmlformats.org/officeDocument/2006/relationships/image" Target="../media/image81.jpeg"/><Relationship Id="rId5" Type="http://schemas.openxmlformats.org/officeDocument/2006/relationships/image" Target="../media/image76.jpeg"/><Relationship Id="rId10" Type="http://schemas.openxmlformats.org/officeDocument/2006/relationships/image" Target="../media/image80.jpeg"/><Relationship Id="rId4" Type="http://schemas.openxmlformats.org/officeDocument/2006/relationships/hyperlink" Target="http://www.google.com.hk/imgres?imgurl=http://pica.nipic.com/2007-06-28/2007628115721106_2.jpg&amp;imgrefurl=http://www.nipic.com/show/3/17/8f00b0b53962abab.html&amp;usg=__N_OYDUJOAtV0h4MD2Q3iwWMxzoI=&amp;h=995&amp;w=1000&amp;sz=152&amp;hl=zh-CN&amp;start=1&amp;zoom=1&amp;tbnid=E3uapVzdIv32_M:&amp;tbnh=148&amp;tbnw=149&amp;ei=qvosUIvvLKrBiQeWvoGYDA&amp;prev=/search?q=%E8%B4%AD%E7%89%A9%E8%A2%8B&amp;um=1&amp;hl=zh-CN&amp;newwindow=1&amp;safe=strict&amp;client=pub-1895553756377946&amp;sa=G&amp;channel=9593578544&amp;prog=aff&amp;biw=1280&amp;bih=607&amp;tbm=isch&amp;um=1&amp;itbs=1" TargetMode="External"/><Relationship Id="rId9" Type="http://schemas.openxmlformats.org/officeDocument/2006/relationships/image" Target="../media/image79.jpeg"/><Relationship Id="rId14" Type="http://schemas.openxmlformats.org/officeDocument/2006/relationships/image" Target="../media/image83.jpeg"/></Relationships>
</file>

<file path=ppt/slides/_rels/slide29.xml.rels><?xml version="1.0" encoding="UTF-8" standalone="yes"?>
<Relationships xmlns="http://schemas.openxmlformats.org/package/2006/relationships"><Relationship Id="rId3" Type="http://schemas.openxmlformats.org/officeDocument/2006/relationships/image" Target="../media/image84.jpeg"/><Relationship Id="rId7" Type="http://schemas.openxmlformats.org/officeDocument/2006/relationships/image" Target="../media/image88.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89.jpeg"/><Relationship Id="rId7" Type="http://schemas.openxmlformats.org/officeDocument/2006/relationships/image" Target="../media/image93.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image" Target="../media/image90.jpeg"/><Relationship Id="rId9" Type="http://schemas.openxmlformats.org/officeDocument/2006/relationships/image" Target="../media/image95.jpeg"/></Relationships>
</file>

<file path=ppt/slides/_rels/slide3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96.png"/><Relationship Id="rId7" Type="http://schemas.openxmlformats.org/officeDocument/2006/relationships/image" Target="../media/image100.gif"/><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1.png"/></Relationships>
</file>

<file path=ppt/slides/_rels/slide3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jpeg"/></Relationships>
</file>

<file path=ppt/slides/_rels/slide33.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112.jpg"/><Relationship Id="rId3" Type="http://schemas.openxmlformats.org/officeDocument/2006/relationships/image" Target="../media/image107.jpg"/><Relationship Id="rId7" Type="http://schemas.openxmlformats.org/officeDocument/2006/relationships/image" Target="../media/image111.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10.jpg"/><Relationship Id="rId5" Type="http://schemas.openxmlformats.org/officeDocument/2006/relationships/image" Target="../media/image109.jpg"/><Relationship Id="rId4" Type="http://schemas.openxmlformats.org/officeDocument/2006/relationships/image" Target="../media/image108.jpg"/><Relationship Id="rId9" Type="http://schemas.openxmlformats.org/officeDocument/2006/relationships/image" Target="../media/image113.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6"/>
          <p:cNvSpPr>
            <a:spLocks noChangeArrowheads="1"/>
          </p:cNvSpPr>
          <p:nvPr/>
        </p:nvSpPr>
        <p:spPr bwMode="auto">
          <a:xfrm>
            <a:off x="0" y="0"/>
            <a:ext cx="12195175" cy="6858000"/>
          </a:xfrm>
          <a:prstGeom prst="rect">
            <a:avLst/>
          </a:prstGeom>
          <a:gradFill rotWithShape="1">
            <a:gsLst>
              <a:gs pos="0">
                <a:srgbClr val="F1F1E5"/>
              </a:gs>
              <a:gs pos="73999">
                <a:srgbClr val="F7F7ED"/>
              </a:gs>
              <a:gs pos="82999">
                <a:srgbClr val="F8F8EE"/>
              </a:gs>
              <a:gs pos="100000">
                <a:srgbClr val="F9F9E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直接连接符 8"/>
          <p:cNvSpPr>
            <a:spLocks noChangeShapeType="1"/>
          </p:cNvSpPr>
          <p:nvPr/>
        </p:nvSpPr>
        <p:spPr bwMode="auto">
          <a:xfrm>
            <a:off x="5647779" y="6597650"/>
            <a:ext cx="0" cy="260350"/>
          </a:xfrm>
          <a:prstGeom prst="line">
            <a:avLst/>
          </a:prstGeom>
          <a:noFill/>
          <a:ln w="762000">
            <a:solidFill>
              <a:srgbClr val="FFC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077" name="图片 1"/>
          <p:cNvPicPr>
            <a:picLocks noChangeAspect="1"/>
          </p:cNvPicPr>
          <p:nvPr/>
        </p:nvPicPr>
        <p:blipFill>
          <a:blip r:embed="rId3">
            <a:extLst>
              <a:ext uri="{28A0092B-C50C-407E-A947-70E740481C1C}">
                <a14:useLocalDpi xmlns:a14="http://schemas.microsoft.com/office/drawing/2010/main" val="0"/>
              </a:ext>
            </a:extLst>
          </a:blip>
          <a:srcRect l="386" t="4887" r="549" b="33858"/>
          <a:stretch>
            <a:fillRect/>
          </a:stretch>
        </p:blipFill>
        <p:spPr bwMode="auto">
          <a:xfrm>
            <a:off x="0" y="-117475"/>
            <a:ext cx="12195175"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8" name="矩形 2"/>
          <p:cNvSpPr>
            <a:spLocks noChangeArrowheads="1"/>
          </p:cNvSpPr>
          <p:nvPr/>
        </p:nvSpPr>
        <p:spPr bwMode="auto">
          <a:xfrm>
            <a:off x="0" y="4473575"/>
            <a:ext cx="12195175" cy="1368425"/>
          </a:xfrm>
          <a:prstGeom prst="rect">
            <a:avLst/>
          </a:prstGeom>
          <a:solidFill>
            <a:srgbClr val="36343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9" name="椭圆 1"/>
          <p:cNvSpPr>
            <a:spLocks noChangeArrowheads="1"/>
          </p:cNvSpPr>
          <p:nvPr/>
        </p:nvSpPr>
        <p:spPr bwMode="auto">
          <a:xfrm>
            <a:off x="4207917" y="3798887"/>
            <a:ext cx="2879725" cy="2879725"/>
          </a:xfrm>
          <a:prstGeom prst="ellipse">
            <a:avLst/>
          </a:prstGeom>
          <a:solidFill>
            <a:srgbClr val="363437"/>
          </a:solidFill>
          <a:ln w="127000">
            <a:solidFill>
              <a:srgbClr val="FFC000"/>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80" name="文本框 1"/>
          <p:cNvSpPr>
            <a:spLocks noChangeArrowheads="1"/>
          </p:cNvSpPr>
          <p:nvPr/>
        </p:nvSpPr>
        <p:spPr bwMode="auto">
          <a:xfrm>
            <a:off x="4253919" y="4508500"/>
            <a:ext cx="1847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endParaRPr lang="zh-CN" altLang="en-US" sz="1400" dirty="0"/>
          </a:p>
        </p:txBody>
      </p:sp>
      <p:sp>
        <p:nvSpPr>
          <p:cNvPr id="3081" name="文本框 13"/>
          <p:cNvSpPr>
            <a:spLocks noChangeArrowheads="1"/>
          </p:cNvSpPr>
          <p:nvPr/>
        </p:nvSpPr>
        <p:spPr bwMode="auto">
          <a:xfrm>
            <a:off x="4484652" y="4475389"/>
            <a:ext cx="644920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8000" b="1" dirty="0">
                <a:solidFill>
                  <a:srgbClr val="88E70F"/>
                </a:solidFill>
                <a:latin typeface="微软雅黑" panose="020B0503020204020204" pitchFamily="34" charset="-122"/>
                <a:ea typeface="微软雅黑" panose="020B0503020204020204" pitchFamily="34" charset="-122"/>
                <a:sym typeface="微软雅黑" panose="020B0503020204020204" pitchFamily="34" charset="-122"/>
              </a:rPr>
              <a:t>前沿</a:t>
            </a:r>
            <a:r>
              <a:rPr lang="zh-CN" altLang="en-US" sz="5400" b="1" dirty="0">
                <a:solidFill>
                  <a:srgbClr val="88E70F"/>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6600" b="1" dirty="0">
                <a:solidFill>
                  <a:srgbClr val="88E70F"/>
                </a:solidFill>
                <a:latin typeface="微软雅黑" panose="020B0503020204020204" pitchFamily="34" charset="-122"/>
                <a:ea typeface="微软雅黑" panose="020B0503020204020204" pitchFamily="34" charset="-122"/>
                <a:sym typeface="微软雅黑" panose="020B0503020204020204" pitchFamily="34" charset="-122"/>
              </a:rPr>
              <a:t>技术探究</a:t>
            </a:r>
            <a:r>
              <a:rPr lang="zh-CN" altLang="en-US" sz="5400" b="1" dirty="0">
                <a:solidFill>
                  <a:srgbClr val="88E70F"/>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dirty="0"/>
          </a:p>
        </p:txBody>
      </p:sp>
      <p:sp>
        <p:nvSpPr>
          <p:cNvPr id="3082" name="文本框 14"/>
          <p:cNvSpPr>
            <a:spLocks noChangeArrowheads="1"/>
          </p:cNvSpPr>
          <p:nvPr/>
        </p:nvSpPr>
        <p:spPr bwMode="auto">
          <a:xfrm>
            <a:off x="2053878" y="4608552"/>
            <a:ext cx="187743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6600" b="1" dirty="0">
                <a:solidFill>
                  <a:srgbClr val="88E70F"/>
                </a:solidFill>
                <a:latin typeface="微软雅黑" panose="020B0503020204020204" pitchFamily="34" charset="-122"/>
                <a:ea typeface="微软雅黑" panose="020B0503020204020204" pitchFamily="34" charset="-122"/>
                <a:sym typeface="微软雅黑" panose="020B0503020204020204" pitchFamily="34" charset="-122"/>
              </a:rPr>
              <a:t>信息</a:t>
            </a:r>
          </a:p>
        </p:txBody>
      </p:sp>
      <p:sp>
        <p:nvSpPr>
          <p:cNvPr id="2" name="文本框 1"/>
          <p:cNvSpPr txBox="1"/>
          <p:nvPr/>
        </p:nvSpPr>
        <p:spPr>
          <a:xfrm>
            <a:off x="10350593" y="6022894"/>
            <a:ext cx="1728120" cy="646331"/>
          </a:xfrm>
          <a:prstGeom prst="rect">
            <a:avLst/>
          </a:prstGeom>
          <a:noFill/>
        </p:spPr>
        <p:txBody>
          <a:bodyPr wrap="square" rtlCol="0">
            <a:spAutoFit/>
          </a:bodyPr>
          <a:lstStyle/>
          <a:p>
            <a:r>
              <a:rPr lang="zh-CN" altLang="en-US" sz="3600" b="1" dirty="0">
                <a:solidFill>
                  <a:schemeClr val="tx1">
                    <a:lumMod val="50000"/>
                    <a:lumOff val="50000"/>
                  </a:schemeClr>
                </a:solidFill>
                <a:latin typeface="微软雅黑" panose="020B0503020204020204" pitchFamily="34" charset="-122"/>
                <a:ea typeface="微软雅黑" panose="020B0503020204020204" pitchFamily="34" charset="-122"/>
              </a:rPr>
              <a:t>杨燕</a:t>
            </a:r>
          </a:p>
        </p:txBody>
      </p:sp>
    </p:spTree>
    <p:extLst>
      <p:ext uri="{BB962C8B-B14F-4D97-AF65-F5344CB8AC3E}">
        <p14:creationId xmlns:p14="http://schemas.microsoft.com/office/powerpoint/2010/main" val="18361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ChangeArrowheads="1"/>
          </p:cNvSpPr>
          <p:nvPr/>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2" name="矩形 3"/>
          <p:cNvSpPr>
            <a:spLocks noChangeArrowheads="1"/>
          </p:cNvSpPr>
          <p:nvPr/>
        </p:nvSpPr>
        <p:spPr bwMode="auto">
          <a:xfrm>
            <a:off x="1417638" y="0"/>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8" name="TextBox 3"/>
          <p:cNvSpPr>
            <a:spLocks noChangeArrowheads="1"/>
          </p:cNvSpPr>
          <p:nvPr/>
        </p:nvSpPr>
        <p:spPr bwMode="auto">
          <a:xfrm>
            <a:off x="3060700" y="6108700"/>
            <a:ext cx="3900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信息技术理论基础和发展规律</a:t>
            </a:r>
            <a:endParaRPr lang="zh-CN" altLang="zh-CN"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圆角矩形 53"/>
          <p:cNvSpPr/>
          <p:nvPr/>
        </p:nvSpPr>
        <p:spPr>
          <a:xfrm>
            <a:off x="5312489" y="1689878"/>
            <a:ext cx="2354263" cy="2940050"/>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5" name="Line 13"/>
          <p:cNvSpPr>
            <a:spLocks noChangeShapeType="1"/>
          </p:cNvSpPr>
          <p:nvPr/>
        </p:nvSpPr>
        <p:spPr bwMode="auto">
          <a:xfrm>
            <a:off x="433988" y="5447613"/>
            <a:ext cx="11464280" cy="0"/>
          </a:xfrm>
          <a:prstGeom prst="line">
            <a:avLst/>
          </a:prstGeom>
          <a:noFill/>
          <a:ln w="101600">
            <a:solidFill>
              <a:schemeClr val="tx1">
                <a:lumMod val="65000"/>
                <a:lumOff val="35000"/>
              </a:schemeClr>
            </a:solidFill>
            <a:round/>
            <a:headEnd/>
            <a:tailEnd type="triangle" w="med" len="med"/>
          </a:ln>
          <a:effectLst/>
          <a:extLst/>
        </p:spPr>
        <p:txBody>
          <a:bodyPr/>
          <a:lstStyle/>
          <a:p>
            <a:pPr>
              <a:defRPr/>
            </a:pPr>
            <a:endParaRPr kumimoji="0" lang="zh-CN" altLang="en-US" sz="1800">
              <a:ln>
                <a:solidFill>
                  <a:srgbClr val="FFD347"/>
                </a:solidFill>
              </a:ln>
              <a:solidFill>
                <a:prstClr val="black"/>
              </a:solidFill>
              <a:latin typeface="Arial" charset="0"/>
              <a:ea typeface="宋体" charset="0"/>
              <a:cs typeface="宋体" charset="0"/>
            </a:endParaRPr>
          </a:p>
        </p:txBody>
      </p:sp>
      <p:sp>
        <p:nvSpPr>
          <p:cNvPr id="56" name="椭圆 55"/>
          <p:cNvSpPr/>
          <p:nvPr/>
        </p:nvSpPr>
        <p:spPr>
          <a:xfrm>
            <a:off x="6539234" y="5376176"/>
            <a:ext cx="112713" cy="112712"/>
          </a:xfrm>
          <a:prstGeom prst="ellipse">
            <a:avLst/>
          </a:prstGeom>
          <a:solidFill>
            <a:srgbClr val="FF0000"/>
          </a:solidFill>
          <a:ln>
            <a:noFill/>
          </a:ln>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zh-CN" altLang="en-US">
              <a:solidFill>
                <a:schemeClr val="tx1"/>
              </a:solidFill>
            </a:endParaRPr>
          </a:p>
        </p:txBody>
      </p:sp>
      <p:sp>
        <p:nvSpPr>
          <p:cNvPr id="59" name="矩形 8"/>
          <p:cNvSpPr>
            <a:spLocks noChangeArrowheads="1"/>
          </p:cNvSpPr>
          <p:nvPr/>
        </p:nvSpPr>
        <p:spPr bwMode="auto">
          <a:xfrm>
            <a:off x="6097587" y="5519720"/>
            <a:ext cx="914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dirty="0">
                <a:latin typeface="微软雅黑" pitchFamily="34" charset="-122"/>
                <a:ea typeface="微软雅黑" pitchFamily="34" charset="-122"/>
              </a:rPr>
              <a:t>80</a:t>
            </a:r>
            <a:r>
              <a:rPr lang="zh-CN" altLang="en-US" sz="1800" dirty="0">
                <a:latin typeface="微软雅黑" pitchFamily="34" charset="-122"/>
                <a:ea typeface="微软雅黑" pitchFamily="34" charset="-122"/>
              </a:rPr>
              <a:t>年代</a:t>
            </a:r>
            <a:endParaRPr lang="en-US" altLang="zh-CN" sz="1800" dirty="0">
              <a:latin typeface="微软雅黑" pitchFamily="34" charset="-122"/>
              <a:ea typeface="微软雅黑" pitchFamily="34" charset="-122"/>
            </a:endParaRPr>
          </a:p>
        </p:txBody>
      </p:sp>
      <p:sp>
        <p:nvSpPr>
          <p:cNvPr id="60" name="矩形 7"/>
          <p:cNvSpPr>
            <a:spLocks noChangeArrowheads="1"/>
          </p:cNvSpPr>
          <p:nvPr/>
        </p:nvSpPr>
        <p:spPr bwMode="auto">
          <a:xfrm>
            <a:off x="491140" y="5541276"/>
            <a:ext cx="9159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a:latin typeface="微软雅黑" pitchFamily="34" charset="-122"/>
                <a:ea typeface="微软雅黑" pitchFamily="34" charset="-122"/>
              </a:rPr>
              <a:t>50</a:t>
            </a:r>
            <a:r>
              <a:rPr lang="zh-CN" altLang="en-US" sz="1800">
                <a:latin typeface="微软雅黑" pitchFamily="34" charset="-122"/>
                <a:ea typeface="微软雅黑" pitchFamily="34" charset="-122"/>
              </a:rPr>
              <a:t>年代</a:t>
            </a:r>
            <a:endParaRPr lang="en-US" altLang="zh-CN" sz="1800">
              <a:latin typeface="微软雅黑" pitchFamily="34" charset="-122"/>
              <a:ea typeface="微软雅黑" pitchFamily="34" charset="-122"/>
            </a:endParaRPr>
          </a:p>
        </p:txBody>
      </p:sp>
      <p:sp>
        <p:nvSpPr>
          <p:cNvPr id="65" name="矩形 64"/>
          <p:cNvSpPr/>
          <p:nvPr/>
        </p:nvSpPr>
        <p:spPr>
          <a:xfrm>
            <a:off x="5458823" y="1387504"/>
            <a:ext cx="2351088" cy="2749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66" name="Text Box 67"/>
          <p:cNvSpPr txBox="1">
            <a:spLocks noChangeArrowheads="1"/>
          </p:cNvSpPr>
          <p:nvPr/>
        </p:nvSpPr>
        <p:spPr bwMode="auto">
          <a:xfrm>
            <a:off x="1641555" y="2682234"/>
            <a:ext cx="1308045" cy="646331"/>
          </a:xfrm>
          <a:prstGeom prst="rect">
            <a:avLst/>
          </a:prstGeom>
          <a:solidFill>
            <a:schemeClr val="bg1">
              <a:lumMod val="95000"/>
            </a:schemeClr>
          </a:solidFill>
          <a:ln>
            <a:solidFill>
              <a:srgbClr val="FFA52D"/>
            </a:solidFill>
            <a:headEnd/>
            <a:tailEnd/>
          </a:ln>
        </p:spPr>
        <p:style>
          <a:lnRef idx="1">
            <a:schemeClr val="dk1"/>
          </a:lnRef>
          <a:fillRef idx="2">
            <a:schemeClr val="dk1"/>
          </a:fillRef>
          <a:effectRef idx="1">
            <a:schemeClr val="dk1"/>
          </a:effectRef>
          <a:fontRef idx="minor">
            <a:schemeClr val="dk1"/>
          </a:fontRef>
        </p:style>
        <p:txBody>
          <a:bodyPr wrap="square">
            <a:spAutoFit/>
          </a:bodyPr>
          <a:lstStyle/>
          <a:p>
            <a:pPr algn="ctr" eaLnBrk="0" hangingPunct="0">
              <a:buSzPct val="75000"/>
              <a:buFont typeface="Wingdings" pitchFamily="2" charset="2"/>
              <a:buNone/>
              <a:defRPr/>
            </a:pPr>
            <a:r>
              <a:rPr lang="zh-CN" altLang="en-US" dirty="0">
                <a:solidFill>
                  <a:schemeClr val="tx1">
                    <a:lumMod val="75000"/>
                    <a:lumOff val="25000"/>
                  </a:schemeClr>
                </a:solidFill>
                <a:latin typeface="微软雅黑" pitchFamily="34" charset="-122"/>
                <a:ea typeface="微软雅黑" pitchFamily="34" charset="-122"/>
              </a:rPr>
              <a:t>集成电路</a:t>
            </a:r>
            <a:r>
              <a:rPr lang="en-US" altLang="zh-CN" dirty="0">
                <a:solidFill>
                  <a:schemeClr val="tx1">
                    <a:lumMod val="75000"/>
                    <a:lumOff val="25000"/>
                  </a:schemeClr>
                </a:solidFill>
                <a:latin typeface="微软雅黑" pitchFamily="34" charset="-122"/>
                <a:ea typeface="微软雅黑" pitchFamily="34" charset="-122"/>
              </a:rPr>
              <a:t> (1958)</a:t>
            </a:r>
            <a:endParaRPr lang="en-US" altLang="ko-KR" dirty="0">
              <a:solidFill>
                <a:schemeClr val="tx1">
                  <a:lumMod val="75000"/>
                  <a:lumOff val="25000"/>
                </a:schemeClr>
              </a:solidFill>
              <a:latin typeface="微软雅黑" pitchFamily="34" charset="-122"/>
              <a:ea typeface="微软雅黑" pitchFamily="34" charset="-122"/>
            </a:endParaRPr>
          </a:p>
        </p:txBody>
      </p:sp>
      <p:sp>
        <p:nvSpPr>
          <p:cNvPr id="67" name="Text Box 67"/>
          <p:cNvSpPr txBox="1">
            <a:spLocks noChangeArrowheads="1"/>
          </p:cNvSpPr>
          <p:nvPr/>
        </p:nvSpPr>
        <p:spPr bwMode="auto">
          <a:xfrm>
            <a:off x="3479683" y="2657712"/>
            <a:ext cx="1223963" cy="369332"/>
          </a:xfrm>
          <a:prstGeom prst="rect">
            <a:avLst/>
          </a:prstGeom>
          <a:solidFill>
            <a:schemeClr val="bg1">
              <a:lumMod val="95000"/>
            </a:schemeClr>
          </a:solidFill>
          <a:ln>
            <a:solidFill>
              <a:srgbClr val="FFA52D"/>
            </a:solidFill>
            <a:headEnd/>
            <a:tailEnd/>
          </a:ln>
        </p:spPr>
        <p:style>
          <a:lnRef idx="1">
            <a:schemeClr val="dk1"/>
          </a:lnRef>
          <a:fillRef idx="2">
            <a:schemeClr val="dk1"/>
          </a:fillRef>
          <a:effectRef idx="1">
            <a:schemeClr val="dk1"/>
          </a:effectRef>
          <a:fontRef idx="minor">
            <a:schemeClr val="dk1"/>
          </a:fontRef>
        </p:style>
        <p:txBody>
          <a:bodyPr>
            <a:spAutoFit/>
          </a:bodyPr>
          <a:lstStyle/>
          <a:p>
            <a:pPr algn="ctr" eaLnBrk="0" hangingPunct="0">
              <a:buSzPct val="75000"/>
              <a:buFont typeface="Wingdings" pitchFamily="2" charset="2"/>
              <a:buNone/>
              <a:defRPr/>
            </a:pPr>
            <a:r>
              <a:rPr lang="zh-CN" altLang="en-US" dirty="0">
                <a:solidFill>
                  <a:schemeClr val="tx1">
                    <a:lumMod val="75000"/>
                    <a:lumOff val="25000"/>
                  </a:schemeClr>
                </a:solidFill>
                <a:latin typeface="微软雅黑" pitchFamily="34" charset="-122"/>
                <a:ea typeface="微软雅黑" pitchFamily="34" charset="-122"/>
              </a:rPr>
              <a:t>大型机</a:t>
            </a:r>
            <a:endParaRPr lang="en-US" altLang="ko-KR" dirty="0">
              <a:solidFill>
                <a:schemeClr val="tx1">
                  <a:lumMod val="75000"/>
                  <a:lumOff val="25000"/>
                </a:schemeClr>
              </a:solidFill>
              <a:latin typeface="微软雅黑" pitchFamily="34" charset="-122"/>
              <a:ea typeface="微软雅黑" pitchFamily="34" charset="-122"/>
            </a:endParaRPr>
          </a:p>
        </p:txBody>
      </p:sp>
      <p:pic>
        <p:nvPicPr>
          <p:cNvPr id="68" name="Picture 2" descr="http://drmcmm.baidu.com/media/id=P1n3njb1rjf&amp;gp=402&amp;time=nHnYnWTvPjmLP6.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8510" y="2548487"/>
            <a:ext cx="108108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69" name="图片 3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87685" y="3570837"/>
            <a:ext cx="1816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Freeform 60"/>
          <p:cNvSpPr>
            <a:spLocks/>
          </p:cNvSpPr>
          <p:nvPr/>
        </p:nvSpPr>
        <p:spPr bwMode="auto">
          <a:xfrm>
            <a:off x="1416131" y="3329934"/>
            <a:ext cx="3095625" cy="1223963"/>
          </a:xfrm>
          <a:custGeom>
            <a:avLst/>
            <a:gdLst>
              <a:gd name="T0" fmla="*/ 0 w 10042"/>
              <a:gd name="T1" fmla="*/ 2147483647 h 10406"/>
              <a:gd name="T2" fmla="*/ 2147483647 w 10042"/>
              <a:gd name="T3" fmla="*/ 2147483647 h 10406"/>
              <a:gd name="T4" fmla="*/ 2147483647 w 10042"/>
              <a:gd name="T5" fmla="*/ 2147483647 h 10406"/>
              <a:gd name="T6" fmla="*/ 2147483647 w 10042"/>
              <a:gd name="T7" fmla="*/ 2147483647 h 10406"/>
              <a:gd name="T8" fmla="*/ 2147483647 w 10042"/>
              <a:gd name="T9" fmla="*/ 2147483647 h 10406"/>
              <a:gd name="T10" fmla="*/ 2147483647 w 10042"/>
              <a:gd name="T11" fmla="*/ 2147483647 h 10406"/>
              <a:gd name="T12" fmla="*/ 2147483647 w 10042"/>
              <a:gd name="T13" fmla="*/ 2147483647 h 10406"/>
              <a:gd name="T14" fmla="*/ 0 60000 65536"/>
              <a:gd name="T15" fmla="*/ 0 60000 65536"/>
              <a:gd name="T16" fmla="*/ 0 60000 65536"/>
              <a:gd name="T17" fmla="*/ 0 60000 65536"/>
              <a:gd name="T18" fmla="*/ 0 60000 65536"/>
              <a:gd name="T19" fmla="*/ 0 60000 65536"/>
              <a:gd name="T20" fmla="*/ 0 60000 65536"/>
              <a:gd name="T21" fmla="*/ 0 w 10042"/>
              <a:gd name="T22" fmla="*/ 0 h 10406"/>
              <a:gd name="T23" fmla="*/ 10042 w 10042"/>
              <a:gd name="T24" fmla="*/ 10406 h 104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42" h="10406">
                <a:moveTo>
                  <a:pt x="0" y="10406"/>
                </a:moveTo>
                <a:lnTo>
                  <a:pt x="914" y="10258"/>
                </a:lnTo>
                <a:lnTo>
                  <a:pt x="2499" y="8889"/>
                </a:lnTo>
                <a:lnTo>
                  <a:pt x="4835" y="6482"/>
                </a:lnTo>
                <a:lnTo>
                  <a:pt x="6813" y="3362"/>
                </a:lnTo>
                <a:lnTo>
                  <a:pt x="8261" y="1248"/>
                </a:lnTo>
                <a:cubicBezTo>
                  <a:pt x="8904" y="326"/>
                  <a:pt x="9294" y="-65"/>
                  <a:pt x="10042" y="8"/>
                </a:cubicBezTo>
              </a:path>
            </a:pathLst>
          </a:custGeom>
          <a:noFill/>
          <a:ln w="38100" cap="rnd">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p>
        </p:txBody>
      </p:sp>
      <p:sp>
        <p:nvSpPr>
          <p:cNvPr id="71" name="Text Box 67"/>
          <p:cNvSpPr txBox="1">
            <a:spLocks noChangeArrowheads="1"/>
          </p:cNvSpPr>
          <p:nvPr/>
        </p:nvSpPr>
        <p:spPr bwMode="auto">
          <a:xfrm>
            <a:off x="1560593" y="4337997"/>
            <a:ext cx="431800" cy="36933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spAutoFit/>
          </a:bodyPr>
          <a:lstStyle/>
          <a:p>
            <a:pPr algn="ctr" eaLnBrk="0" hangingPunct="0">
              <a:buSzPct val="75000"/>
              <a:buFont typeface="Wingdings" pitchFamily="2" charset="2"/>
              <a:buNone/>
              <a:defRPr/>
            </a:pPr>
            <a:r>
              <a:rPr lang="en-US" altLang="ko-KR" sz="900" b="1" dirty="0">
                <a:latin typeface="微软雅黑" pitchFamily="34" charset="-122"/>
                <a:ea typeface="微软雅黑" pitchFamily="34" charset="-122"/>
              </a:rPr>
              <a:t>8080</a:t>
            </a:r>
          </a:p>
        </p:txBody>
      </p:sp>
      <p:sp>
        <p:nvSpPr>
          <p:cNvPr id="72" name="TextBox 52"/>
          <p:cNvSpPr txBox="1">
            <a:spLocks noChangeArrowheads="1"/>
          </p:cNvSpPr>
          <p:nvPr/>
        </p:nvSpPr>
        <p:spPr bwMode="auto">
          <a:xfrm>
            <a:off x="1579643" y="4122097"/>
            <a:ext cx="45397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itchFamily="34" charset="0"/>
                <a:ea typeface="宋体" pitchFamily="2" charset="-122"/>
              </a:defRPr>
            </a:lvl1pPr>
            <a:lvl2pPr marL="742950" indent="-285750" eaLnBrk="0" hangingPunct="0">
              <a:defRPr kumimoji="1" sz="2400">
                <a:solidFill>
                  <a:schemeClr val="tx1"/>
                </a:solidFill>
                <a:latin typeface="Arial" pitchFamily="34" charset="0"/>
                <a:ea typeface="宋体" pitchFamily="2" charset="-122"/>
              </a:defRPr>
            </a:lvl2pPr>
            <a:lvl3pPr marL="1143000" indent="-228600" eaLnBrk="0" hangingPunct="0">
              <a:defRPr kumimoji="1" sz="2400">
                <a:solidFill>
                  <a:schemeClr val="tx1"/>
                </a:solidFill>
                <a:latin typeface="Arial" pitchFamily="34" charset="0"/>
                <a:ea typeface="宋体" pitchFamily="2" charset="-122"/>
              </a:defRPr>
            </a:lvl3pPr>
            <a:lvl4pPr marL="1600200" indent="-228600" eaLnBrk="0" hangingPunct="0">
              <a:defRPr kumimoji="1" sz="2400">
                <a:solidFill>
                  <a:schemeClr val="tx1"/>
                </a:solidFill>
                <a:latin typeface="Arial" pitchFamily="34" charset="0"/>
                <a:ea typeface="宋体" pitchFamily="2" charset="-122"/>
              </a:defRPr>
            </a:lvl4pPr>
            <a:lvl5pPr marL="2057400" indent="-228600" eaLnBrk="0" hangingPunct="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pPr eaLnBrk="1" hangingPunct="1"/>
            <a:r>
              <a:rPr lang="en-US" altLang="zh-CN" sz="900">
                <a:latin typeface="微软雅黑" pitchFamily="34" charset="-122"/>
                <a:ea typeface="微软雅黑" pitchFamily="34" charset="-122"/>
              </a:rPr>
              <a:t>1974</a:t>
            </a:r>
          </a:p>
        </p:txBody>
      </p:sp>
      <p:sp>
        <p:nvSpPr>
          <p:cNvPr id="73" name="TextBox 53"/>
          <p:cNvSpPr txBox="1">
            <a:spLocks noChangeArrowheads="1"/>
          </p:cNvSpPr>
          <p:nvPr/>
        </p:nvSpPr>
        <p:spPr bwMode="auto">
          <a:xfrm>
            <a:off x="2063831" y="3906197"/>
            <a:ext cx="45397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itchFamily="34" charset="0"/>
                <a:ea typeface="宋体" pitchFamily="2" charset="-122"/>
              </a:defRPr>
            </a:lvl1pPr>
            <a:lvl2pPr marL="742950" indent="-285750" eaLnBrk="0" hangingPunct="0">
              <a:defRPr kumimoji="1" sz="2400">
                <a:solidFill>
                  <a:schemeClr val="tx1"/>
                </a:solidFill>
                <a:latin typeface="Arial" pitchFamily="34" charset="0"/>
                <a:ea typeface="宋体" pitchFamily="2" charset="-122"/>
              </a:defRPr>
            </a:lvl2pPr>
            <a:lvl3pPr marL="1143000" indent="-228600" eaLnBrk="0" hangingPunct="0">
              <a:defRPr kumimoji="1" sz="2400">
                <a:solidFill>
                  <a:schemeClr val="tx1"/>
                </a:solidFill>
                <a:latin typeface="Arial" pitchFamily="34" charset="0"/>
                <a:ea typeface="宋体" pitchFamily="2" charset="-122"/>
              </a:defRPr>
            </a:lvl3pPr>
            <a:lvl4pPr marL="1600200" indent="-228600" eaLnBrk="0" hangingPunct="0">
              <a:defRPr kumimoji="1" sz="2400">
                <a:solidFill>
                  <a:schemeClr val="tx1"/>
                </a:solidFill>
                <a:latin typeface="Arial" pitchFamily="34" charset="0"/>
                <a:ea typeface="宋体" pitchFamily="2" charset="-122"/>
              </a:defRPr>
            </a:lvl4pPr>
            <a:lvl5pPr marL="2057400" indent="-228600" eaLnBrk="0" hangingPunct="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pPr eaLnBrk="1" hangingPunct="1"/>
            <a:r>
              <a:rPr lang="en-US" altLang="zh-CN" sz="900">
                <a:latin typeface="微软雅黑" pitchFamily="34" charset="-122"/>
                <a:ea typeface="微软雅黑" pitchFamily="34" charset="-122"/>
              </a:rPr>
              <a:t>1979</a:t>
            </a:r>
          </a:p>
        </p:txBody>
      </p:sp>
      <p:sp>
        <p:nvSpPr>
          <p:cNvPr id="74" name="Text Box 67"/>
          <p:cNvSpPr txBox="1">
            <a:spLocks noChangeArrowheads="1"/>
          </p:cNvSpPr>
          <p:nvPr/>
        </p:nvSpPr>
        <p:spPr bwMode="auto">
          <a:xfrm>
            <a:off x="1992393" y="4122097"/>
            <a:ext cx="503238" cy="507831"/>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spAutoFit/>
          </a:bodyPr>
          <a:lstStyle/>
          <a:p>
            <a:pPr algn="ctr" eaLnBrk="0" hangingPunct="0">
              <a:buSzPct val="75000"/>
              <a:buFont typeface="Wingdings" pitchFamily="2" charset="2"/>
              <a:buNone/>
              <a:defRPr/>
            </a:pPr>
            <a:r>
              <a:rPr lang="en-US" altLang="ko-KR" sz="900" b="1" dirty="0">
                <a:latin typeface="微软雅黑" pitchFamily="34" charset="-122"/>
                <a:ea typeface="微软雅黑" pitchFamily="34" charset="-122"/>
              </a:rPr>
              <a:t>8086&amp;8088</a:t>
            </a:r>
          </a:p>
        </p:txBody>
      </p:sp>
      <p:sp>
        <p:nvSpPr>
          <p:cNvPr id="75" name="Text Box 67"/>
          <p:cNvSpPr txBox="1">
            <a:spLocks noChangeArrowheads="1"/>
          </p:cNvSpPr>
          <p:nvPr/>
        </p:nvSpPr>
        <p:spPr bwMode="auto">
          <a:xfrm>
            <a:off x="2495631" y="3979222"/>
            <a:ext cx="504825" cy="36933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spAutoFit/>
          </a:bodyPr>
          <a:lstStyle/>
          <a:p>
            <a:pPr algn="ctr" eaLnBrk="0" hangingPunct="0">
              <a:buSzPct val="75000"/>
              <a:buFont typeface="Wingdings" pitchFamily="2" charset="2"/>
              <a:buNone/>
              <a:defRPr/>
            </a:pPr>
            <a:r>
              <a:rPr lang="en-US" altLang="ko-KR" sz="900" b="1" dirty="0">
                <a:latin typeface="微软雅黑" pitchFamily="34" charset="-122"/>
                <a:ea typeface="微软雅黑" pitchFamily="34" charset="-122"/>
              </a:rPr>
              <a:t>80286</a:t>
            </a:r>
          </a:p>
        </p:txBody>
      </p:sp>
      <p:sp>
        <p:nvSpPr>
          <p:cNvPr id="76" name="Text Box 67"/>
          <p:cNvSpPr txBox="1">
            <a:spLocks noChangeArrowheads="1"/>
          </p:cNvSpPr>
          <p:nvPr/>
        </p:nvSpPr>
        <p:spPr bwMode="auto">
          <a:xfrm>
            <a:off x="3000456" y="3834759"/>
            <a:ext cx="503237" cy="36933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spAutoFit/>
          </a:bodyPr>
          <a:lstStyle/>
          <a:p>
            <a:pPr algn="ctr" eaLnBrk="0" hangingPunct="0">
              <a:buSzPct val="75000"/>
              <a:buFont typeface="Wingdings" pitchFamily="2" charset="2"/>
              <a:buNone/>
              <a:defRPr/>
            </a:pPr>
            <a:r>
              <a:rPr lang="en-US" altLang="ko-KR" sz="900" b="1" dirty="0">
                <a:latin typeface="微软雅黑" pitchFamily="34" charset="-122"/>
                <a:ea typeface="微软雅黑" pitchFamily="34" charset="-122"/>
              </a:rPr>
              <a:t>80386</a:t>
            </a:r>
          </a:p>
        </p:txBody>
      </p:sp>
      <p:sp>
        <p:nvSpPr>
          <p:cNvPr id="77" name="Text Box 67"/>
          <p:cNvSpPr txBox="1">
            <a:spLocks noChangeArrowheads="1"/>
          </p:cNvSpPr>
          <p:nvPr/>
        </p:nvSpPr>
        <p:spPr bwMode="auto">
          <a:xfrm>
            <a:off x="3503693" y="3690297"/>
            <a:ext cx="504825" cy="36933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spAutoFit/>
          </a:bodyPr>
          <a:lstStyle/>
          <a:p>
            <a:pPr algn="ctr" eaLnBrk="0" hangingPunct="0">
              <a:buSzPct val="75000"/>
              <a:buFont typeface="Wingdings" pitchFamily="2" charset="2"/>
              <a:buNone/>
              <a:defRPr/>
            </a:pPr>
            <a:r>
              <a:rPr lang="en-US" altLang="ko-KR" sz="900" b="1" dirty="0">
                <a:latin typeface="微软雅黑" pitchFamily="34" charset="-122"/>
                <a:ea typeface="微软雅黑" pitchFamily="34" charset="-122"/>
              </a:rPr>
              <a:t>80486</a:t>
            </a:r>
          </a:p>
        </p:txBody>
      </p:sp>
      <p:sp>
        <p:nvSpPr>
          <p:cNvPr id="78" name="Text Box 67"/>
          <p:cNvSpPr txBox="1">
            <a:spLocks noChangeArrowheads="1"/>
          </p:cNvSpPr>
          <p:nvPr/>
        </p:nvSpPr>
        <p:spPr bwMode="auto">
          <a:xfrm>
            <a:off x="4008518" y="3547422"/>
            <a:ext cx="719138" cy="23083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spAutoFit/>
          </a:bodyPr>
          <a:lstStyle/>
          <a:p>
            <a:pPr algn="ctr" eaLnBrk="0" hangingPunct="0">
              <a:buSzPct val="75000"/>
              <a:buFont typeface="Wingdings" pitchFamily="2" charset="2"/>
              <a:buNone/>
              <a:defRPr/>
            </a:pPr>
            <a:r>
              <a:rPr lang="zh-CN" altLang="en-US" sz="900" b="1" dirty="0">
                <a:latin typeface="微软雅黑" pitchFamily="34" charset="-122"/>
                <a:ea typeface="微软雅黑" pitchFamily="34" charset="-122"/>
              </a:rPr>
              <a:t>奔腾系列</a:t>
            </a:r>
            <a:endParaRPr lang="en-US" altLang="ko-KR" sz="900" b="1" dirty="0">
              <a:latin typeface="微软雅黑" pitchFamily="34" charset="-122"/>
              <a:ea typeface="微软雅黑" pitchFamily="34" charset="-122"/>
            </a:endParaRPr>
          </a:p>
        </p:txBody>
      </p:sp>
      <p:sp>
        <p:nvSpPr>
          <p:cNvPr id="79" name="TextBox 105"/>
          <p:cNvSpPr txBox="1">
            <a:spLocks noChangeArrowheads="1"/>
          </p:cNvSpPr>
          <p:nvPr/>
        </p:nvSpPr>
        <p:spPr bwMode="auto">
          <a:xfrm>
            <a:off x="2495631" y="3761734"/>
            <a:ext cx="45397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itchFamily="34" charset="0"/>
                <a:ea typeface="宋体" pitchFamily="2" charset="-122"/>
              </a:defRPr>
            </a:lvl1pPr>
            <a:lvl2pPr marL="742950" indent="-285750" eaLnBrk="0" hangingPunct="0">
              <a:defRPr kumimoji="1" sz="2400">
                <a:solidFill>
                  <a:schemeClr val="tx1"/>
                </a:solidFill>
                <a:latin typeface="Arial" pitchFamily="34" charset="0"/>
                <a:ea typeface="宋体" pitchFamily="2" charset="-122"/>
              </a:defRPr>
            </a:lvl2pPr>
            <a:lvl3pPr marL="1143000" indent="-228600" eaLnBrk="0" hangingPunct="0">
              <a:defRPr kumimoji="1" sz="2400">
                <a:solidFill>
                  <a:schemeClr val="tx1"/>
                </a:solidFill>
                <a:latin typeface="Arial" pitchFamily="34" charset="0"/>
                <a:ea typeface="宋体" pitchFamily="2" charset="-122"/>
              </a:defRPr>
            </a:lvl3pPr>
            <a:lvl4pPr marL="1600200" indent="-228600" eaLnBrk="0" hangingPunct="0">
              <a:defRPr kumimoji="1" sz="2400">
                <a:solidFill>
                  <a:schemeClr val="tx1"/>
                </a:solidFill>
                <a:latin typeface="Arial" pitchFamily="34" charset="0"/>
                <a:ea typeface="宋体" pitchFamily="2" charset="-122"/>
              </a:defRPr>
            </a:lvl4pPr>
            <a:lvl5pPr marL="2057400" indent="-228600" eaLnBrk="0" hangingPunct="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pPr eaLnBrk="1" hangingPunct="1"/>
            <a:r>
              <a:rPr lang="en-US" altLang="zh-CN" sz="900">
                <a:latin typeface="微软雅黑" pitchFamily="34" charset="-122"/>
                <a:ea typeface="微软雅黑" pitchFamily="34" charset="-122"/>
              </a:rPr>
              <a:t>1982</a:t>
            </a:r>
          </a:p>
        </p:txBody>
      </p:sp>
      <p:sp>
        <p:nvSpPr>
          <p:cNvPr id="80" name="TextBox 106"/>
          <p:cNvSpPr txBox="1">
            <a:spLocks noChangeArrowheads="1"/>
          </p:cNvSpPr>
          <p:nvPr/>
        </p:nvSpPr>
        <p:spPr bwMode="auto">
          <a:xfrm>
            <a:off x="3000456" y="3618859"/>
            <a:ext cx="45397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itchFamily="34" charset="0"/>
                <a:ea typeface="宋体" pitchFamily="2" charset="-122"/>
              </a:defRPr>
            </a:lvl1pPr>
            <a:lvl2pPr marL="742950" indent="-285750" eaLnBrk="0" hangingPunct="0">
              <a:defRPr kumimoji="1" sz="2400">
                <a:solidFill>
                  <a:schemeClr val="tx1"/>
                </a:solidFill>
                <a:latin typeface="Arial" pitchFamily="34" charset="0"/>
                <a:ea typeface="宋体" pitchFamily="2" charset="-122"/>
              </a:defRPr>
            </a:lvl2pPr>
            <a:lvl3pPr marL="1143000" indent="-228600" eaLnBrk="0" hangingPunct="0">
              <a:defRPr kumimoji="1" sz="2400">
                <a:solidFill>
                  <a:schemeClr val="tx1"/>
                </a:solidFill>
                <a:latin typeface="Arial" pitchFamily="34" charset="0"/>
                <a:ea typeface="宋体" pitchFamily="2" charset="-122"/>
              </a:defRPr>
            </a:lvl3pPr>
            <a:lvl4pPr marL="1600200" indent="-228600" eaLnBrk="0" hangingPunct="0">
              <a:defRPr kumimoji="1" sz="2400">
                <a:solidFill>
                  <a:schemeClr val="tx1"/>
                </a:solidFill>
                <a:latin typeface="Arial" pitchFamily="34" charset="0"/>
                <a:ea typeface="宋体" pitchFamily="2" charset="-122"/>
              </a:defRPr>
            </a:lvl4pPr>
            <a:lvl5pPr marL="2057400" indent="-228600" eaLnBrk="0" hangingPunct="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pPr eaLnBrk="1" hangingPunct="1"/>
            <a:r>
              <a:rPr lang="en-US" altLang="zh-CN" sz="900">
                <a:latin typeface="微软雅黑" pitchFamily="34" charset="-122"/>
                <a:ea typeface="微软雅黑" pitchFamily="34" charset="-122"/>
              </a:rPr>
              <a:t>1985</a:t>
            </a:r>
          </a:p>
        </p:txBody>
      </p:sp>
      <p:sp>
        <p:nvSpPr>
          <p:cNvPr id="81" name="TextBox 107"/>
          <p:cNvSpPr txBox="1">
            <a:spLocks noChangeArrowheads="1"/>
          </p:cNvSpPr>
          <p:nvPr/>
        </p:nvSpPr>
        <p:spPr bwMode="auto">
          <a:xfrm>
            <a:off x="3522743" y="3474397"/>
            <a:ext cx="45397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itchFamily="34" charset="0"/>
                <a:ea typeface="宋体" pitchFamily="2" charset="-122"/>
              </a:defRPr>
            </a:lvl1pPr>
            <a:lvl2pPr marL="742950" indent="-285750" eaLnBrk="0" hangingPunct="0">
              <a:defRPr kumimoji="1" sz="2400">
                <a:solidFill>
                  <a:schemeClr val="tx1"/>
                </a:solidFill>
                <a:latin typeface="Arial" pitchFamily="34" charset="0"/>
                <a:ea typeface="宋体" pitchFamily="2" charset="-122"/>
              </a:defRPr>
            </a:lvl2pPr>
            <a:lvl3pPr marL="1143000" indent="-228600" eaLnBrk="0" hangingPunct="0">
              <a:defRPr kumimoji="1" sz="2400">
                <a:solidFill>
                  <a:schemeClr val="tx1"/>
                </a:solidFill>
                <a:latin typeface="Arial" pitchFamily="34" charset="0"/>
                <a:ea typeface="宋体" pitchFamily="2" charset="-122"/>
              </a:defRPr>
            </a:lvl3pPr>
            <a:lvl4pPr marL="1600200" indent="-228600" eaLnBrk="0" hangingPunct="0">
              <a:defRPr kumimoji="1" sz="2400">
                <a:solidFill>
                  <a:schemeClr val="tx1"/>
                </a:solidFill>
                <a:latin typeface="Arial" pitchFamily="34" charset="0"/>
                <a:ea typeface="宋体" pitchFamily="2" charset="-122"/>
              </a:defRPr>
            </a:lvl4pPr>
            <a:lvl5pPr marL="2057400" indent="-228600" eaLnBrk="0" hangingPunct="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pPr eaLnBrk="1" hangingPunct="1"/>
            <a:r>
              <a:rPr lang="en-US" altLang="zh-CN" sz="900">
                <a:latin typeface="微软雅黑" pitchFamily="34" charset="-122"/>
                <a:ea typeface="微软雅黑" pitchFamily="34" charset="-122"/>
              </a:rPr>
              <a:t>1989</a:t>
            </a:r>
          </a:p>
        </p:txBody>
      </p:sp>
      <p:sp>
        <p:nvSpPr>
          <p:cNvPr id="82" name="TextBox 108"/>
          <p:cNvSpPr txBox="1">
            <a:spLocks noChangeArrowheads="1"/>
          </p:cNvSpPr>
          <p:nvPr/>
        </p:nvSpPr>
        <p:spPr bwMode="auto">
          <a:xfrm>
            <a:off x="1432006" y="3979222"/>
            <a:ext cx="36740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itchFamily="34" charset="0"/>
                <a:ea typeface="宋体" pitchFamily="2" charset="-122"/>
              </a:defRPr>
            </a:lvl1pPr>
            <a:lvl2pPr marL="742950" indent="-285750" eaLnBrk="0" hangingPunct="0">
              <a:defRPr kumimoji="1" sz="2400">
                <a:solidFill>
                  <a:schemeClr val="tx1"/>
                </a:solidFill>
                <a:latin typeface="Arial" pitchFamily="34" charset="0"/>
                <a:ea typeface="宋体" pitchFamily="2" charset="-122"/>
              </a:defRPr>
            </a:lvl2pPr>
            <a:lvl3pPr marL="1143000" indent="-228600" eaLnBrk="0" hangingPunct="0">
              <a:defRPr kumimoji="1" sz="2400">
                <a:solidFill>
                  <a:schemeClr val="tx1"/>
                </a:solidFill>
                <a:latin typeface="Arial" pitchFamily="34" charset="0"/>
                <a:ea typeface="宋体" pitchFamily="2" charset="-122"/>
              </a:defRPr>
            </a:lvl3pPr>
            <a:lvl4pPr marL="1600200" indent="-228600" eaLnBrk="0" hangingPunct="0">
              <a:defRPr kumimoji="1" sz="2400">
                <a:solidFill>
                  <a:schemeClr val="tx1"/>
                </a:solidFill>
                <a:latin typeface="Arial" pitchFamily="34" charset="0"/>
                <a:ea typeface="宋体" pitchFamily="2" charset="-122"/>
              </a:defRPr>
            </a:lvl4pPr>
            <a:lvl5pPr marL="2057400" indent="-228600" eaLnBrk="0" hangingPunct="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pPr eaLnBrk="1" hangingPunct="1"/>
            <a:r>
              <a:rPr lang="en-US" altLang="zh-CN" sz="900">
                <a:solidFill>
                  <a:srgbClr val="0000FF"/>
                </a:solidFill>
                <a:latin typeface="微软雅黑" pitchFamily="34" charset="-122"/>
                <a:ea typeface="微软雅黑" pitchFamily="34" charset="-122"/>
              </a:rPr>
              <a:t>8</a:t>
            </a:r>
            <a:r>
              <a:rPr lang="zh-CN" altLang="en-US" sz="900">
                <a:solidFill>
                  <a:srgbClr val="0000FF"/>
                </a:solidFill>
                <a:latin typeface="微软雅黑" pitchFamily="34" charset="-122"/>
                <a:ea typeface="微软雅黑" pitchFamily="34" charset="-122"/>
              </a:rPr>
              <a:t>位</a:t>
            </a:r>
            <a:endParaRPr lang="en-US" sz="900">
              <a:solidFill>
                <a:srgbClr val="0000FF"/>
              </a:solidFill>
              <a:latin typeface="微软雅黑" pitchFamily="34" charset="-122"/>
              <a:ea typeface="微软雅黑" pitchFamily="34" charset="-122"/>
            </a:endParaRPr>
          </a:p>
        </p:txBody>
      </p:sp>
      <p:sp>
        <p:nvSpPr>
          <p:cNvPr id="83" name="TextBox 109"/>
          <p:cNvSpPr txBox="1">
            <a:spLocks noChangeArrowheads="1"/>
          </p:cNvSpPr>
          <p:nvPr/>
        </p:nvSpPr>
        <p:spPr bwMode="auto">
          <a:xfrm>
            <a:off x="2020968" y="3690297"/>
            <a:ext cx="43473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itchFamily="34" charset="0"/>
                <a:ea typeface="宋体" pitchFamily="2" charset="-122"/>
              </a:defRPr>
            </a:lvl1pPr>
            <a:lvl2pPr marL="742950" indent="-285750" eaLnBrk="0" hangingPunct="0">
              <a:defRPr kumimoji="1" sz="2400">
                <a:solidFill>
                  <a:schemeClr val="tx1"/>
                </a:solidFill>
                <a:latin typeface="Arial" pitchFamily="34" charset="0"/>
                <a:ea typeface="宋体" pitchFamily="2" charset="-122"/>
              </a:defRPr>
            </a:lvl2pPr>
            <a:lvl3pPr marL="1143000" indent="-228600" eaLnBrk="0" hangingPunct="0">
              <a:defRPr kumimoji="1" sz="2400">
                <a:solidFill>
                  <a:schemeClr val="tx1"/>
                </a:solidFill>
                <a:latin typeface="Arial" pitchFamily="34" charset="0"/>
                <a:ea typeface="宋体" pitchFamily="2" charset="-122"/>
              </a:defRPr>
            </a:lvl3pPr>
            <a:lvl4pPr marL="1600200" indent="-228600" eaLnBrk="0" hangingPunct="0">
              <a:defRPr kumimoji="1" sz="2400">
                <a:solidFill>
                  <a:schemeClr val="tx1"/>
                </a:solidFill>
                <a:latin typeface="Arial" pitchFamily="34" charset="0"/>
                <a:ea typeface="宋体" pitchFamily="2" charset="-122"/>
              </a:defRPr>
            </a:lvl4pPr>
            <a:lvl5pPr marL="2057400" indent="-228600" eaLnBrk="0" hangingPunct="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pPr eaLnBrk="1" hangingPunct="1"/>
            <a:r>
              <a:rPr lang="en-US" altLang="zh-CN" sz="900">
                <a:solidFill>
                  <a:srgbClr val="0000FF"/>
                </a:solidFill>
                <a:latin typeface="微软雅黑" pitchFamily="34" charset="-122"/>
                <a:ea typeface="微软雅黑" pitchFamily="34" charset="-122"/>
              </a:rPr>
              <a:t>16</a:t>
            </a:r>
            <a:r>
              <a:rPr lang="zh-CN" altLang="en-US" sz="900">
                <a:solidFill>
                  <a:srgbClr val="0000FF"/>
                </a:solidFill>
                <a:latin typeface="微软雅黑" pitchFamily="34" charset="-122"/>
                <a:ea typeface="微软雅黑" pitchFamily="34" charset="-122"/>
              </a:rPr>
              <a:t>位</a:t>
            </a:r>
            <a:endParaRPr lang="en-US" sz="900">
              <a:solidFill>
                <a:srgbClr val="0000FF"/>
              </a:solidFill>
              <a:latin typeface="微软雅黑" pitchFamily="34" charset="-122"/>
              <a:ea typeface="微软雅黑" pitchFamily="34" charset="-122"/>
            </a:endParaRPr>
          </a:p>
        </p:txBody>
      </p:sp>
      <p:sp>
        <p:nvSpPr>
          <p:cNvPr id="84" name="TextBox 110"/>
          <p:cNvSpPr txBox="1">
            <a:spLocks noChangeArrowheads="1"/>
          </p:cNvSpPr>
          <p:nvPr/>
        </p:nvSpPr>
        <p:spPr bwMode="auto">
          <a:xfrm>
            <a:off x="3801174" y="3128073"/>
            <a:ext cx="61908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itchFamily="34" charset="0"/>
                <a:ea typeface="宋体" pitchFamily="2" charset="-122"/>
              </a:defRPr>
            </a:lvl1pPr>
            <a:lvl2pPr marL="742950" indent="-285750" eaLnBrk="0" hangingPunct="0">
              <a:defRPr kumimoji="1" sz="2400">
                <a:solidFill>
                  <a:schemeClr val="tx1"/>
                </a:solidFill>
                <a:latin typeface="Arial" pitchFamily="34" charset="0"/>
                <a:ea typeface="宋体" pitchFamily="2" charset="-122"/>
              </a:defRPr>
            </a:lvl2pPr>
            <a:lvl3pPr marL="1143000" indent="-228600" eaLnBrk="0" hangingPunct="0">
              <a:defRPr kumimoji="1" sz="2400">
                <a:solidFill>
                  <a:schemeClr val="tx1"/>
                </a:solidFill>
                <a:latin typeface="Arial" pitchFamily="34" charset="0"/>
                <a:ea typeface="宋体" pitchFamily="2" charset="-122"/>
              </a:defRPr>
            </a:lvl3pPr>
            <a:lvl4pPr marL="1600200" indent="-228600" eaLnBrk="0" hangingPunct="0">
              <a:defRPr kumimoji="1" sz="2400">
                <a:solidFill>
                  <a:schemeClr val="tx1"/>
                </a:solidFill>
                <a:latin typeface="Arial" pitchFamily="34" charset="0"/>
                <a:ea typeface="宋体" pitchFamily="2" charset="-122"/>
              </a:defRPr>
            </a:lvl4pPr>
            <a:lvl5pPr marL="2057400" indent="-228600" eaLnBrk="0" hangingPunct="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pPr eaLnBrk="1" hangingPunct="1"/>
            <a:r>
              <a:rPr lang="en-US" altLang="zh-CN" sz="900">
                <a:solidFill>
                  <a:srgbClr val="0000FF"/>
                </a:solidFill>
                <a:latin typeface="微软雅黑" pitchFamily="34" charset="-122"/>
                <a:ea typeface="微软雅黑" pitchFamily="34" charset="-122"/>
              </a:rPr>
              <a:t>32-64</a:t>
            </a:r>
            <a:r>
              <a:rPr lang="zh-CN" altLang="en-US" sz="900">
                <a:solidFill>
                  <a:srgbClr val="0000FF"/>
                </a:solidFill>
                <a:latin typeface="微软雅黑" pitchFamily="34" charset="-122"/>
                <a:ea typeface="微软雅黑" pitchFamily="34" charset="-122"/>
              </a:rPr>
              <a:t>位</a:t>
            </a:r>
            <a:endParaRPr lang="en-US" altLang="zh-CN" sz="900">
              <a:solidFill>
                <a:srgbClr val="0000FF"/>
              </a:solidFill>
              <a:latin typeface="微软雅黑" pitchFamily="34" charset="-122"/>
              <a:ea typeface="微软雅黑" pitchFamily="34" charset="-122"/>
            </a:endParaRPr>
          </a:p>
        </p:txBody>
      </p:sp>
      <p:sp>
        <p:nvSpPr>
          <p:cNvPr id="85" name="TextBox 111"/>
          <p:cNvSpPr txBox="1">
            <a:spLocks noChangeArrowheads="1"/>
          </p:cNvSpPr>
          <p:nvPr/>
        </p:nvSpPr>
        <p:spPr bwMode="auto">
          <a:xfrm>
            <a:off x="2668668" y="3545834"/>
            <a:ext cx="43473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itchFamily="34" charset="0"/>
                <a:ea typeface="宋体" pitchFamily="2" charset="-122"/>
              </a:defRPr>
            </a:lvl1pPr>
            <a:lvl2pPr marL="742950" indent="-285750" eaLnBrk="0" hangingPunct="0">
              <a:defRPr kumimoji="1" sz="2400">
                <a:solidFill>
                  <a:schemeClr val="tx1"/>
                </a:solidFill>
                <a:latin typeface="Arial" pitchFamily="34" charset="0"/>
                <a:ea typeface="宋体" pitchFamily="2" charset="-122"/>
              </a:defRPr>
            </a:lvl2pPr>
            <a:lvl3pPr marL="1143000" indent="-228600" eaLnBrk="0" hangingPunct="0">
              <a:defRPr kumimoji="1" sz="2400">
                <a:solidFill>
                  <a:schemeClr val="tx1"/>
                </a:solidFill>
                <a:latin typeface="Arial" pitchFamily="34" charset="0"/>
                <a:ea typeface="宋体" pitchFamily="2" charset="-122"/>
              </a:defRPr>
            </a:lvl3pPr>
            <a:lvl4pPr marL="1600200" indent="-228600" eaLnBrk="0" hangingPunct="0">
              <a:defRPr kumimoji="1" sz="2400">
                <a:solidFill>
                  <a:schemeClr val="tx1"/>
                </a:solidFill>
                <a:latin typeface="Arial" pitchFamily="34" charset="0"/>
                <a:ea typeface="宋体" pitchFamily="2" charset="-122"/>
              </a:defRPr>
            </a:lvl4pPr>
            <a:lvl5pPr marL="2057400" indent="-228600" eaLnBrk="0" hangingPunct="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pPr eaLnBrk="1" hangingPunct="1"/>
            <a:r>
              <a:rPr lang="en-US" altLang="zh-CN" sz="900">
                <a:solidFill>
                  <a:srgbClr val="0000FF"/>
                </a:solidFill>
                <a:latin typeface="微软雅黑" pitchFamily="34" charset="-122"/>
                <a:ea typeface="微软雅黑" pitchFamily="34" charset="-122"/>
              </a:rPr>
              <a:t>32</a:t>
            </a:r>
            <a:r>
              <a:rPr lang="zh-CN" altLang="en-US" sz="900">
                <a:solidFill>
                  <a:srgbClr val="0000FF"/>
                </a:solidFill>
                <a:latin typeface="微软雅黑" pitchFamily="34" charset="-122"/>
                <a:ea typeface="微软雅黑" pitchFamily="34" charset="-122"/>
              </a:rPr>
              <a:t>位</a:t>
            </a:r>
            <a:endParaRPr lang="en-US" sz="900">
              <a:solidFill>
                <a:srgbClr val="0000FF"/>
              </a:solidFill>
              <a:latin typeface="微软雅黑" pitchFamily="34" charset="-122"/>
              <a:ea typeface="微软雅黑" pitchFamily="34" charset="-122"/>
            </a:endParaRPr>
          </a:p>
        </p:txBody>
      </p:sp>
      <p:sp>
        <p:nvSpPr>
          <p:cNvPr id="86" name="TextBox 112"/>
          <p:cNvSpPr txBox="1">
            <a:spLocks noChangeArrowheads="1"/>
          </p:cNvSpPr>
          <p:nvPr/>
        </p:nvSpPr>
        <p:spPr bwMode="auto">
          <a:xfrm>
            <a:off x="3503693" y="3329934"/>
            <a:ext cx="43473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itchFamily="34" charset="0"/>
                <a:ea typeface="宋体" pitchFamily="2" charset="-122"/>
              </a:defRPr>
            </a:lvl1pPr>
            <a:lvl2pPr marL="742950" indent="-285750" eaLnBrk="0" hangingPunct="0">
              <a:defRPr kumimoji="1" sz="2400">
                <a:solidFill>
                  <a:schemeClr val="tx1"/>
                </a:solidFill>
                <a:latin typeface="Arial" pitchFamily="34" charset="0"/>
                <a:ea typeface="宋体" pitchFamily="2" charset="-122"/>
              </a:defRPr>
            </a:lvl2pPr>
            <a:lvl3pPr marL="1143000" indent="-228600" eaLnBrk="0" hangingPunct="0">
              <a:defRPr kumimoji="1" sz="2400">
                <a:solidFill>
                  <a:schemeClr val="tx1"/>
                </a:solidFill>
                <a:latin typeface="Arial" pitchFamily="34" charset="0"/>
                <a:ea typeface="宋体" pitchFamily="2" charset="-122"/>
              </a:defRPr>
            </a:lvl3pPr>
            <a:lvl4pPr marL="1600200" indent="-228600" eaLnBrk="0" hangingPunct="0">
              <a:defRPr kumimoji="1" sz="2400">
                <a:solidFill>
                  <a:schemeClr val="tx1"/>
                </a:solidFill>
                <a:latin typeface="Arial" pitchFamily="34" charset="0"/>
                <a:ea typeface="宋体" pitchFamily="2" charset="-122"/>
              </a:defRPr>
            </a:lvl4pPr>
            <a:lvl5pPr marL="2057400" indent="-228600" eaLnBrk="0" hangingPunct="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pPr eaLnBrk="1" hangingPunct="1"/>
            <a:r>
              <a:rPr lang="en-US" altLang="zh-CN" sz="900">
                <a:solidFill>
                  <a:srgbClr val="0000FF"/>
                </a:solidFill>
                <a:latin typeface="微软雅黑" pitchFamily="34" charset="-122"/>
                <a:ea typeface="微软雅黑" pitchFamily="34" charset="-122"/>
              </a:rPr>
              <a:t>32</a:t>
            </a:r>
            <a:r>
              <a:rPr lang="zh-CN" altLang="en-US" sz="900">
                <a:solidFill>
                  <a:srgbClr val="0000FF"/>
                </a:solidFill>
                <a:latin typeface="微软雅黑" pitchFamily="34" charset="-122"/>
                <a:ea typeface="微软雅黑" pitchFamily="34" charset="-122"/>
              </a:rPr>
              <a:t>位</a:t>
            </a:r>
            <a:endParaRPr lang="en-US" sz="900">
              <a:solidFill>
                <a:srgbClr val="0000FF"/>
              </a:solidFill>
              <a:latin typeface="微软雅黑" pitchFamily="34" charset="-122"/>
              <a:ea typeface="微软雅黑" pitchFamily="34" charset="-122"/>
            </a:endParaRPr>
          </a:p>
        </p:txBody>
      </p:sp>
      <p:sp>
        <p:nvSpPr>
          <p:cNvPr id="87" name="矩形 68"/>
          <p:cNvSpPr>
            <a:spLocks noChangeArrowheads="1"/>
          </p:cNvSpPr>
          <p:nvPr/>
        </p:nvSpPr>
        <p:spPr bwMode="auto">
          <a:xfrm>
            <a:off x="2678746" y="4449122"/>
            <a:ext cx="25193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dirty="0">
                <a:latin typeface="微软雅黑" pitchFamily="34" charset="-122"/>
                <a:ea typeface="微软雅黑" pitchFamily="34" charset="-122"/>
              </a:rPr>
              <a:t>摩尔定律推动</a:t>
            </a:r>
            <a:r>
              <a:rPr lang="en-US" altLang="zh-CN" sz="1400" dirty="0">
                <a:latin typeface="微软雅黑" pitchFamily="34" charset="-122"/>
                <a:ea typeface="微软雅黑" pitchFamily="34" charset="-122"/>
              </a:rPr>
              <a:t>IC</a:t>
            </a:r>
            <a:r>
              <a:rPr lang="zh-CN" altLang="en-US" sz="1400" dirty="0">
                <a:latin typeface="微软雅黑" pitchFamily="34" charset="-122"/>
                <a:ea typeface="微软雅黑" pitchFamily="34" charset="-122"/>
              </a:rPr>
              <a:t>产业发展</a:t>
            </a:r>
          </a:p>
        </p:txBody>
      </p:sp>
      <p:sp>
        <p:nvSpPr>
          <p:cNvPr id="88" name="Text Box 67"/>
          <p:cNvSpPr txBox="1">
            <a:spLocks noChangeArrowheads="1"/>
          </p:cNvSpPr>
          <p:nvPr/>
        </p:nvSpPr>
        <p:spPr bwMode="auto">
          <a:xfrm>
            <a:off x="1281113" y="1988258"/>
            <a:ext cx="2046426" cy="369332"/>
          </a:xfrm>
          <a:prstGeom prst="rect">
            <a:avLst/>
          </a:prstGeom>
          <a:solidFill>
            <a:schemeClr val="bg1">
              <a:lumMod val="95000"/>
            </a:schemeClr>
          </a:solidFill>
          <a:ln>
            <a:solidFill>
              <a:srgbClr val="FFA52D"/>
            </a:solidFill>
            <a:headEnd/>
            <a:tailEnd/>
          </a:ln>
        </p:spPr>
        <p:style>
          <a:lnRef idx="1">
            <a:schemeClr val="dk1"/>
          </a:lnRef>
          <a:fillRef idx="2">
            <a:schemeClr val="dk1"/>
          </a:fillRef>
          <a:effectRef idx="1">
            <a:schemeClr val="dk1"/>
          </a:effectRef>
          <a:fontRef idx="minor">
            <a:schemeClr val="dk1"/>
          </a:fontRef>
        </p:style>
        <p:txBody>
          <a:bodyPr wrap="square">
            <a:spAutoFit/>
          </a:bodyPr>
          <a:lstStyle/>
          <a:p>
            <a:pPr algn="ctr" eaLnBrk="0" hangingPunct="0">
              <a:buSzPct val="75000"/>
              <a:buFont typeface="Wingdings" pitchFamily="2" charset="2"/>
              <a:buNone/>
              <a:defRPr/>
            </a:pPr>
            <a:r>
              <a:rPr lang="zh-CN" altLang="en-US" dirty="0">
                <a:solidFill>
                  <a:schemeClr val="tx1">
                    <a:lumMod val="75000"/>
                    <a:lumOff val="25000"/>
                  </a:schemeClr>
                </a:solidFill>
                <a:latin typeface="微软雅黑" pitchFamily="34" charset="-122"/>
                <a:ea typeface="微软雅黑" pitchFamily="34" charset="-122"/>
              </a:rPr>
              <a:t>电子管晶体管</a:t>
            </a:r>
            <a:endParaRPr lang="en-US" altLang="ko-KR" dirty="0">
              <a:solidFill>
                <a:schemeClr val="tx1">
                  <a:lumMod val="75000"/>
                  <a:lumOff val="25000"/>
                </a:schemeClr>
              </a:solidFill>
              <a:latin typeface="微软雅黑" pitchFamily="34" charset="-122"/>
              <a:ea typeface="微软雅黑" pitchFamily="34" charset="-122"/>
            </a:endParaRPr>
          </a:p>
        </p:txBody>
      </p:sp>
      <p:sp>
        <p:nvSpPr>
          <p:cNvPr id="89" name="Text Box 67"/>
          <p:cNvSpPr txBox="1">
            <a:spLocks noChangeArrowheads="1"/>
          </p:cNvSpPr>
          <p:nvPr/>
        </p:nvSpPr>
        <p:spPr bwMode="auto">
          <a:xfrm>
            <a:off x="3498733" y="2138599"/>
            <a:ext cx="1223963" cy="369332"/>
          </a:xfrm>
          <a:prstGeom prst="rect">
            <a:avLst/>
          </a:prstGeom>
          <a:solidFill>
            <a:schemeClr val="bg1">
              <a:lumMod val="95000"/>
            </a:schemeClr>
          </a:solidFill>
          <a:ln>
            <a:solidFill>
              <a:srgbClr val="FFA52D"/>
            </a:solidFill>
            <a:headEnd/>
            <a:tailEnd/>
          </a:ln>
        </p:spPr>
        <p:style>
          <a:lnRef idx="1">
            <a:schemeClr val="dk1"/>
          </a:lnRef>
          <a:fillRef idx="2">
            <a:schemeClr val="dk1"/>
          </a:fillRef>
          <a:effectRef idx="1">
            <a:schemeClr val="dk1"/>
          </a:effectRef>
          <a:fontRef idx="minor">
            <a:schemeClr val="dk1"/>
          </a:fontRef>
        </p:style>
        <p:txBody>
          <a:bodyPr>
            <a:spAutoFit/>
          </a:bodyPr>
          <a:lstStyle/>
          <a:p>
            <a:pPr algn="ctr" eaLnBrk="0" hangingPunct="0">
              <a:buSzPct val="75000"/>
              <a:buFont typeface="Wingdings" pitchFamily="2" charset="2"/>
              <a:buNone/>
              <a:defRPr/>
            </a:pPr>
            <a:r>
              <a:rPr lang="zh-CN" altLang="en-US" dirty="0">
                <a:solidFill>
                  <a:schemeClr val="tx1">
                    <a:lumMod val="75000"/>
                    <a:lumOff val="25000"/>
                  </a:schemeClr>
                </a:solidFill>
                <a:latin typeface="微软雅黑" pitchFamily="34" charset="-122"/>
                <a:ea typeface="微软雅黑" pitchFamily="34" charset="-122"/>
              </a:rPr>
              <a:t>交换机</a:t>
            </a:r>
            <a:endParaRPr lang="en-US" altLang="ko-KR" dirty="0">
              <a:solidFill>
                <a:schemeClr val="tx1">
                  <a:lumMod val="75000"/>
                  <a:lumOff val="25000"/>
                </a:schemeClr>
              </a:solidFill>
              <a:latin typeface="微软雅黑" pitchFamily="34" charset="-122"/>
              <a:ea typeface="微软雅黑" pitchFamily="34" charset="-122"/>
            </a:endParaRPr>
          </a:p>
        </p:txBody>
      </p:sp>
      <p:pic>
        <p:nvPicPr>
          <p:cNvPr id="9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6448" y="2005562"/>
            <a:ext cx="1073150"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1" name="直接箭头连接符 90"/>
          <p:cNvCxnSpPr>
            <a:endCxn id="66" idx="0"/>
          </p:cNvCxnSpPr>
          <p:nvPr/>
        </p:nvCxnSpPr>
        <p:spPr>
          <a:xfrm>
            <a:off x="2295578" y="2388934"/>
            <a:ext cx="0" cy="2933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a:off x="2238335" y="3329934"/>
            <a:ext cx="0" cy="341313"/>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3" name="矩形 92"/>
          <p:cNvSpPr/>
          <p:nvPr/>
        </p:nvSpPr>
        <p:spPr>
          <a:xfrm>
            <a:off x="8371515" y="1925794"/>
            <a:ext cx="2235200" cy="646331"/>
          </a:xfrm>
          <a:prstGeom prst="rect">
            <a:avLst/>
          </a:prstGeom>
          <a:solidFill>
            <a:schemeClr val="bg1">
              <a:lumMod val="95000"/>
            </a:schemeClr>
          </a:solidFill>
          <a:ln>
            <a:noFill/>
          </a:ln>
        </p:spPr>
        <p:txBody>
          <a:bodyPr wrap="square">
            <a:spAutoFit/>
          </a:bodyPr>
          <a:lstStyle/>
          <a:p>
            <a:pPr algn="ctr">
              <a:defRPr/>
            </a:pPr>
            <a:r>
              <a:rPr lang="zh-CN" altLang="en-US" dirty="0">
                <a:latin typeface="微软雅黑" pitchFamily="34" charset="-122"/>
                <a:ea typeface="微软雅黑" pitchFamily="34" charset="-122"/>
                <a:cs typeface="宋体" charset="0"/>
              </a:rPr>
              <a:t>服务政府部门、少数大企业</a:t>
            </a:r>
            <a:endParaRPr lang="en-US" altLang="zh-CN" dirty="0">
              <a:latin typeface="微软雅黑" pitchFamily="34" charset="-122"/>
              <a:ea typeface="微软雅黑" pitchFamily="34" charset="-122"/>
              <a:cs typeface="宋体" charset="0"/>
            </a:endParaRPr>
          </a:p>
        </p:txBody>
      </p:sp>
      <p:pic>
        <p:nvPicPr>
          <p:cNvPr id="94" name="图片 1" descr="般若黑洞 3D小人07.jpg"/>
          <p:cNvPicPr>
            <a:picLocks noGrp="1" noChangeAspect="1" noChangeArrowheads="1"/>
          </p:cNvPicPr>
          <p:nvPr/>
        </p:nvPicPr>
        <p:blipFill>
          <a:blip r:embed="rId6"/>
          <a:srcRect/>
          <a:stretch>
            <a:fillRect/>
          </a:stretch>
        </p:blipFill>
        <p:spPr bwMode="auto">
          <a:xfrm>
            <a:off x="8392152" y="2715652"/>
            <a:ext cx="2214563" cy="1649413"/>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95" name="TextBox 21"/>
          <p:cNvSpPr txBox="1">
            <a:spLocks noChangeArrowheads="1"/>
          </p:cNvSpPr>
          <p:nvPr/>
        </p:nvSpPr>
        <p:spPr bwMode="auto">
          <a:xfrm rot="20841327">
            <a:off x="8552490" y="2904565"/>
            <a:ext cx="647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itchFamily="34" charset="0"/>
                <a:ea typeface="宋体" pitchFamily="2" charset="-122"/>
              </a:defRPr>
            </a:lvl1pPr>
            <a:lvl2pPr marL="742950" indent="-285750" eaLnBrk="0" hangingPunct="0">
              <a:defRPr kumimoji="1" sz="2400">
                <a:solidFill>
                  <a:schemeClr val="tx1"/>
                </a:solidFill>
                <a:latin typeface="Arial" pitchFamily="34" charset="0"/>
                <a:ea typeface="宋体" pitchFamily="2" charset="-122"/>
              </a:defRPr>
            </a:lvl2pPr>
            <a:lvl3pPr marL="1143000" indent="-228600" eaLnBrk="0" hangingPunct="0">
              <a:defRPr kumimoji="1" sz="2400">
                <a:solidFill>
                  <a:schemeClr val="tx1"/>
                </a:solidFill>
                <a:latin typeface="Arial" pitchFamily="34" charset="0"/>
                <a:ea typeface="宋体" pitchFamily="2" charset="-122"/>
              </a:defRPr>
            </a:lvl3pPr>
            <a:lvl4pPr marL="1600200" indent="-228600" eaLnBrk="0" hangingPunct="0">
              <a:defRPr kumimoji="1" sz="2400">
                <a:solidFill>
                  <a:schemeClr val="tx1"/>
                </a:solidFill>
                <a:latin typeface="Arial" pitchFamily="34" charset="0"/>
                <a:ea typeface="宋体" pitchFamily="2" charset="-122"/>
              </a:defRPr>
            </a:lvl4pPr>
            <a:lvl5pPr marL="2057400" indent="-228600" eaLnBrk="0" hangingPunct="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pPr eaLnBrk="1" hangingPunct="1"/>
            <a:r>
              <a:rPr lang="zh-CN" altLang="en-US" sz="1800">
                <a:latin typeface="微软雅黑" pitchFamily="34" charset="-122"/>
                <a:ea typeface="微软雅黑" pitchFamily="34" charset="-122"/>
              </a:rPr>
              <a:t>政府</a:t>
            </a:r>
          </a:p>
        </p:txBody>
      </p:sp>
      <p:sp>
        <p:nvSpPr>
          <p:cNvPr id="96" name="TextBox 22"/>
          <p:cNvSpPr txBox="1">
            <a:spLocks noChangeArrowheads="1"/>
          </p:cNvSpPr>
          <p:nvPr/>
        </p:nvSpPr>
        <p:spPr bwMode="auto">
          <a:xfrm>
            <a:off x="9258927" y="2999815"/>
            <a:ext cx="646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itchFamily="34" charset="0"/>
                <a:ea typeface="宋体" pitchFamily="2" charset="-122"/>
              </a:defRPr>
            </a:lvl1pPr>
            <a:lvl2pPr marL="742950" indent="-285750" eaLnBrk="0" hangingPunct="0">
              <a:defRPr kumimoji="1" sz="2400">
                <a:solidFill>
                  <a:schemeClr val="tx1"/>
                </a:solidFill>
                <a:latin typeface="Arial" pitchFamily="34" charset="0"/>
                <a:ea typeface="宋体" pitchFamily="2" charset="-122"/>
              </a:defRPr>
            </a:lvl2pPr>
            <a:lvl3pPr marL="1143000" indent="-228600" eaLnBrk="0" hangingPunct="0">
              <a:defRPr kumimoji="1" sz="2400">
                <a:solidFill>
                  <a:schemeClr val="tx1"/>
                </a:solidFill>
                <a:latin typeface="Arial" pitchFamily="34" charset="0"/>
                <a:ea typeface="宋体" pitchFamily="2" charset="-122"/>
              </a:defRPr>
            </a:lvl3pPr>
            <a:lvl4pPr marL="1600200" indent="-228600" eaLnBrk="0" hangingPunct="0">
              <a:defRPr kumimoji="1" sz="2400">
                <a:solidFill>
                  <a:schemeClr val="tx1"/>
                </a:solidFill>
                <a:latin typeface="Arial" pitchFamily="34" charset="0"/>
                <a:ea typeface="宋体" pitchFamily="2" charset="-122"/>
              </a:defRPr>
            </a:lvl4pPr>
            <a:lvl5pPr marL="2057400" indent="-228600" eaLnBrk="0" hangingPunct="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pPr eaLnBrk="1" hangingPunct="1"/>
            <a:r>
              <a:rPr lang="zh-CN" altLang="en-US" sz="1800">
                <a:latin typeface="微软雅黑" pitchFamily="34" charset="-122"/>
                <a:ea typeface="微软雅黑" pitchFamily="34" charset="-122"/>
              </a:rPr>
              <a:t>军方</a:t>
            </a:r>
          </a:p>
        </p:txBody>
      </p:sp>
      <p:sp>
        <p:nvSpPr>
          <p:cNvPr id="97" name="TextBox 78"/>
          <p:cNvSpPr txBox="1">
            <a:spLocks noChangeArrowheads="1"/>
          </p:cNvSpPr>
          <p:nvPr/>
        </p:nvSpPr>
        <p:spPr bwMode="auto">
          <a:xfrm rot="1417428">
            <a:off x="9884402" y="3155390"/>
            <a:ext cx="646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Arial" pitchFamily="34" charset="0"/>
                <a:ea typeface="宋体" pitchFamily="2" charset="-122"/>
              </a:defRPr>
            </a:lvl1pPr>
            <a:lvl2pPr marL="742950" indent="-285750" eaLnBrk="0" hangingPunct="0">
              <a:defRPr kumimoji="1" sz="2400">
                <a:solidFill>
                  <a:schemeClr val="tx1"/>
                </a:solidFill>
                <a:latin typeface="Arial" pitchFamily="34" charset="0"/>
                <a:ea typeface="宋体" pitchFamily="2" charset="-122"/>
              </a:defRPr>
            </a:lvl2pPr>
            <a:lvl3pPr marL="1143000" indent="-228600" eaLnBrk="0" hangingPunct="0">
              <a:defRPr kumimoji="1" sz="2400">
                <a:solidFill>
                  <a:schemeClr val="tx1"/>
                </a:solidFill>
                <a:latin typeface="Arial" pitchFamily="34" charset="0"/>
                <a:ea typeface="宋体" pitchFamily="2" charset="-122"/>
              </a:defRPr>
            </a:lvl3pPr>
            <a:lvl4pPr marL="1600200" indent="-228600" eaLnBrk="0" hangingPunct="0">
              <a:defRPr kumimoji="1" sz="2400">
                <a:solidFill>
                  <a:schemeClr val="tx1"/>
                </a:solidFill>
                <a:latin typeface="Arial" pitchFamily="34" charset="0"/>
                <a:ea typeface="宋体" pitchFamily="2" charset="-122"/>
              </a:defRPr>
            </a:lvl4pPr>
            <a:lvl5pPr marL="2057400" indent="-228600" eaLnBrk="0" hangingPunct="0">
              <a:defRPr kumimoji="1"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Arial" pitchFamily="34" charset="0"/>
                <a:ea typeface="宋体" pitchFamily="2" charset="-122"/>
              </a:defRPr>
            </a:lvl9pPr>
          </a:lstStyle>
          <a:p>
            <a:pPr eaLnBrk="1" hangingPunct="1"/>
            <a:r>
              <a:rPr lang="zh-CN" altLang="en-US" sz="1800">
                <a:latin typeface="微软雅黑" pitchFamily="34" charset="-122"/>
                <a:ea typeface="微软雅黑" pitchFamily="34" charset="-122"/>
              </a:rPr>
              <a:t>科研</a:t>
            </a:r>
          </a:p>
        </p:txBody>
      </p:sp>
      <p:sp>
        <p:nvSpPr>
          <p:cNvPr id="98" name="椭圆 97"/>
          <p:cNvSpPr/>
          <p:nvPr/>
        </p:nvSpPr>
        <p:spPr>
          <a:xfrm>
            <a:off x="737028" y="5375704"/>
            <a:ext cx="112713" cy="112712"/>
          </a:xfrm>
          <a:prstGeom prst="ellipse">
            <a:avLst/>
          </a:prstGeom>
          <a:solidFill>
            <a:srgbClr val="FF0000"/>
          </a:solidFill>
          <a:ln>
            <a:noFill/>
          </a:ln>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zh-CN" altLang="en-US">
              <a:solidFill>
                <a:schemeClr val="tx1"/>
              </a:solidFill>
            </a:endParaRPr>
          </a:p>
        </p:txBody>
      </p:sp>
      <p:sp>
        <p:nvSpPr>
          <p:cNvPr id="2" name="圆角矩形 1"/>
          <p:cNvSpPr/>
          <p:nvPr/>
        </p:nvSpPr>
        <p:spPr bwMode="auto">
          <a:xfrm>
            <a:off x="737028" y="5013110"/>
            <a:ext cx="5936599" cy="360040"/>
          </a:xfrm>
          <a:prstGeom prst="roundRect">
            <a:avLst/>
          </a:prstGeom>
          <a:solidFill>
            <a:srgbClr val="FF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defRPr/>
            </a:pPr>
            <a:r>
              <a:rPr lang="en-US" altLang="zh-CN" b="1" dirty="0">
                <a:latin typeface="微软雅黑" pitchFamily="34" charset="-122"/>
                <a:ea typeface="微软雅黑" pitchFamily="34" charset="-122"/>
              </a:rPr>
              <a:t>1965</a:t>
            </a:r>
            <a:r>
              <a:rPr lang="zh-CN" altLang="en-US" b="1" dirty="0">
                <a:latin typeface="微软雅黑" pitchFamily="34" charset="-122"/>
                <a:ea typeface="微软雅黑" pitchFamily="34" charset="-122"/>
              </a:rPr>
              <a:t>到</a:t>
            </a:r>
            <a:r>
              <a:rPr lang="en-US" altLang="zh-CN" b="1" dirty="0">
                <a:latin typeface="微软雅黑" pitchFamily="34" charset="-122"/>
                <a:ea typeface="微软雅黑" pitchFamily="34" charset="-122"/>
              </a:rPr>
              <a:t>1980</a:t>
            </a:r>
            <a:r>
              <a:rPr lang="zh-CN" altLang="en-US" b="1" dirty="0">
                <a:latin typeface="微软雅黑" pitchFamily="34" charset="-122"/>
                <a:ea typeface="微软雅黑" pitchFamily="34" charset="-122"/>
              </a:rPr>
              <a:t>是大型机、小型机集中控制时代（萌芽期）</a:t>
            </a:r>
          </a:p>
        </p:txBody>
      </p:sp>
      <p:sp>
        <p:nvSpPr>
          <p:cNvPr id="4" name="矩形 3"/>
          <p:cNvSpPr/>
          <p:nvPr/>
        </p:nvSpPr>
        <p:spPr>
          <a:xfrm>
            <a:off x="0" y="610086"/>
            <a:ext cx="12195174" cy="507831"/>
          </a:xfrm>
          <a:prstGeom prst="rect">
            <a:avLst/>
          </a:prstGeom>
          <a:solidFill>
            <a:schemeClr val="bg2">
              <a:lumMod val="90000"/>
            </a:schemeClr>
          </a:solidFill>
        </p:spPr>
        <p:txBody>
          <a:bodyPr wrap="square">
            <a:spAutoFit/>
          </a:bodyPr>
          <a:lstStyle/>
          <a:p>
            <a:pPr eaLnBrk="1" hangingPunct="1">
              <a:lnSpc>
                <a:spcPct val="150000"/>
              </a:lnSpc>
            </a:pPr>
            <a:r>
              <a:rPr lang="en-US" altLang="zh-CN" b="1" dirty="0">
                <a:solidFill>
                  <a:prstClr val="black"/>
                </a:solidFill>
                <a:latin typeface="微软雅黑" pitchFamily="34" charset="-122"/>
                <a:ea typeface="微软雅黑" pitchFamily="34" charset="-122"/>
              </a:rPr>
              <a:t>   </a:t>
            </a:r>
            <a:r>
              <a:rPr lang="zh-CN" altLang="en-US" b="1" dirty="0">
                <a:solidFill>
                  <a:prstClr val="black"/>
                </a:solidFill>
                <a:latin typeface="微软雅黑" pitchFamily="34" charset="-122"/>
                <a:ea typeface="微软雅黑" pitchFamily="34" charset="-122"/>
              </a:rPr>
              <a:t>历史上每一次重大的技术创新都会引领一个新时代，诞生世界级伟大的公司。</a:t>
            </a:r>
            <a:endParaRPr lang="en-US" altLang="zh-CN" b="1" dirty="0">
              <a:solidFill>
                <a:prstClr val="black"/>
              </a:solidFill>
              <a:latin typeface="微软雅黑" pitchFamily="34" charset="-122"/>
              <a:ea typeface="微软雅黑" pitchFamily="34" charset="-122"/>
            </a:endParaRPr>
          </a:p>
        </p:txBody>
      </p:sp>
      <p:sp>
        <p:nvSpPr>
          <p:cNvPr id="6" name="文本框 5"/>
          <p:cNvSpPr txBox="1"/>
          <p:nvPr/>
        </p:nvSpPr>
        <p:spPr>
          <a:xfrm>
            <a:off x="1799414" y="1314080"/>
            <a:ext cx="1691561" cy="369332"/>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支撑技术</a:t>
            </a:r>
          </a:p>
        </p:txBody>
      </p:sp>
      <p:sp>
        <p:nvSpPr>
          <p:cNvPr id="100" name="文本框 99"/>
          <p:cNvSpPr txBox="1"/>
          <p:nvPr/>
        </p:nvSpPr>
        <p:spPr>
          <a:xfrm>
            <a:off x="3599573" y="1268850"/>
            <a:ext cx="754279" cy="36826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产品</a:t>
            </a:r>
          </a:p>
        </p:txBody>
      </p:sp>
      <p:sp>
        <p:nvSpPr>
          <p:cNvPr id="101" name="文本框 100"/>
          <p:cNvSpPr txBox="1"/>
          <p:nvPr/>
        </p:nvSpPr>
        <p:spPr>
          <a:xfrm>
            <a:off x="5741700" y="1268850"/>
            <a:ext cx="1652530" cy="369332"/>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世界级企业</a:t>
            </a:r>
          </a:p>
        </p:txBody>
      </p:sp>
      <p:sp>
        <p:nvSpPr>
          <p:cNvPr id="102" name="文本框 101"/>
          <p:cNvSpPr txBox="1"/>
          <p:nvPr/>
        </p:nvSpPr>
        <p:spPr>
          <a:xfrm>
            <a:off x="8858305" y="1268850"/>
            <a:ext cx="701125" cy="369332"/>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影响</a:t>
            </a:r>
          </a:p>
        </p:txBody>
      </p:sp>
      <p:cxnSp>
        <p:nvCxnSpPr>
          <p:cNvPr id="10" name="直接箭头连接符 9"/>
          <p:cNvCxnSpPr/>
          <p:nvPr/>
        </p:nvCxnSpPr>
        <p:spPr bwMode="auto">
          <a:xfrm>
            <a:off x="2857362" y="1484865"/>
            <a:ext cx="742211" cy="0"/>
          </a:xfrm>
          <a:prstGeom prst="straightConnector1">
            <a:avLst/>
          </a:prstGeom>
          <a:solidFill>
            <a:schemeClr val="accent1"/>
          </a:solidFill>
          <a:ln w="9525"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箭头连接符 102"/>
          <p:cNvCxnSpPr/>
          <p:nvPr/>
        </p:nvCxnSpPr>
        <p:spPr bwMode="auto">
          <a:xfrm>
            <a:off x="4300359" y="1484865"/>
            <a:ext cx="1441341" cy="0"/>
          </a:xfrm>
          <a:prstGeom prst="straightConnector1">
            <a:avLst/>
          </a:prstGeom>
          <a:solidFill>
            <a:schemeClr val="accent1"/>
          </a:solidFill>
          <a:ln w="9525"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箭头连接符 103"/>
          <p:cNvCxnSpPr/>
          <p:nvPr/>
        </p:nvCxnSpPr>
        <p:spPr bwMode="auto">
          <a:xfrm>
            <a:off x="7089240" y="1457922"/>
            <a:ext cx="1769065" cy="0"/>
          </a:xfrm>
          <a:prstGeom prst="straightConnector1">
            <a:avLst/>
          </a:prstGeom>
          <a:solidFill>
            <a:schemeClr val="accent1"/>
          </a:solidFill>
          <a:ln w="9525"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2"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3"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4"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9"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6" name="文本框 2"/>
          <p:cNvSpPr>
            <a:spLocks noChangeArrowheads="1"/>
          </p:cNvSpPr>
          <p:nvPr/>
        </p:nvSpPr>
        <p:spPr bwMode="auto">
          <a:xfrm>
            <a:off x="1444268" y="44765"/>
            <a:ext cx="83386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1.2 </a:t>
            </a:r>
            <a:r>
              <a:rPr lang="zh-CN" altLang="en-US"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回顾时代变迁把握信息技术产业发展历程</a:t>
            </a:r>
            <a:endParaRPr lang="zh-CN" altLang="en-US" sz="28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Tree>
    <p:extLst>
      <p:ext uri="{BB962C8B-B14F-4D97-AF65-F5344CB8AC3E}">
        <p14:creationId xmlns:p14="http://schemas.microsoft.com/office/powerpoint/2010/main" val="2180609452"/>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ChangeArrowheads="1"/>
          </p:cNvSpPr>
          <p:nvPr/>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2" name="矩形 3"/>
          <p:cNvSpPr>
            <a:spLocks noChangeArrowheads="1"/>
          </p:cNvSpPr>
          <p:nvPr/>
        </p:nvSpPr>
        <p:spPr bwMode="auto">
          <a:xfrm>
            <a:off x="1417638" y="0"/>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8" name="TextBox 3"/>
          <p:cNvSpPr>
            <a:spLocks noChangeArrowheads="1"/>
          </p:cNvSpPr>
          <p:nvPr/>
        </p:nvSpPr>
        <p:spPr bwMode="auto">
          <a:xfrm>
            <a:off x="3060700" y="6108700"/>
            <a:ext cx="3900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信息技术理论基础和发展规律</a:t>
            </a:r>
            <a:endParaRPr lang="zh-CN" altLang="zh-CN"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Line 13"/>
          <p:cNvSpPr>
            <a:spLocks noChangeShapeType="1"/>
          </p:cNvSpPr>
          <p:nvPr/>
        </p:nvSpPr>
        <p:spPr bwMode="auto">
          <a:xfrm>
            <a:off x="433988" y="5447613"/>
            <a:ext cx="11464280" cy="0"/>
          </a:xfrm>
          <a:prstGeom prst="line">
            <a:avLst/>
          </a:prstGeom>
          <a:noFill/>
          <a:ln w="101600">
            <a:solidFill>
              <a:schemeClr val="tx1">
                <a:lumMod val="65000"/>
                <a:lumOff val="35000"/>
              </a:schemeClr>
            </a:solidFill>
            <a:round/>
            <a:headEnd/>
            <a:tailEnd type="triangle" w="med" len="med"/>
          </a:ln>
          <a:effectLst/>
          <a:extLst/>
        </p:spPr>
        <p:txBody>
          <a:bodyPr/>
          <a:lstStyle/>
          <a:p>
            <a:pPr>
              <a:defRPr/>
            </a:pPr>
            <a:endParaRPr kumimoji="0" lang="zh-CN" altLang="en-US" sz="1800">
              <a:ln>
                <a:solidFill>
                  <a:srgbClr val="FFD347"/>
                </a:solidFill>
              </a:ln>
              <a:solidFill>
                <a:prstClr val="black"/>
              </a:solidFill>
              <a:latin typeface="Arial" charset="0"/>
              <a:ea typeface="宋体" charset="0"/>
              <a:cs typeface="宋体" charset="0"/>
            </a:endParaRPr>
          </a:p>
        </p:txBody>
      </p:sp>
      <p:sp>
        <p:nvSpPr>
          <p:cNvPr id="56" name="椭圆 55"/>
          <p:cNvSpPr/>
          <p:nvPr/>
        </p:nvSpPr>
        <p:spPr>
          <a:xfrm>
            <a:off x="9801456" y="5376176"/>
            <a:ext cx="112713" cy="112712"/>
          </a:xfrm>
          <a:prstGeom prst="ellipse">
            <a:avLst/>
          </a:prstGeom>
          <a:solidFill>
            <a:srgbClr val="FF0000"/>
          </a:solidFill>
          <a:ln>
            <a:noFill/>
          </a:ln>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zh-CN" altLang="en-US">
              <a:solidFill>
                <a:schemeClr val="tx1"/>
              </a:solidFill>
            </a:endParaRPr>
          </a:p>
        </p:txBody>
      </p:sp>
      <p:sp>
        <p:nvSpPr>
          <p:cNvPr id="59" name="矩形 8"/>
          <p:cNvSpPr>
            <a:spLocks noChangeArrowheads="1"/>
          </p:cNvSpPr>
          <p:nvPr/>
        </p:nvSpPr>
        <p:spPr bwMode="auto">
          <a:xfrm>
            <a:off x="3459600" y="5573026"/>
            <a:ext cx="914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dirty="0">
                <a:latin typeface="微软雅黑" pitchFamily="34" charset="-122"/>
                <a:ea typeface="微软雅黑" pitchFamily="34" charset="-122"/>
              </a:rPr>
              <a:t>80</a:t>
            </a:r>
            <a:r>
              <a:rPr lang="zh-CN" altLang="en-US" sz="1800" dirty="0">
                <a:latin typeface="微软雅黑" pitchFamily="34" charset="-122"/>
                <a:ea typeface="微软雅黑" pitchFamily="34" charset="-122"/>
              </a:rPr>
              <a:t>年代</a:t>
            </a:r>
            <a:endParaRPr lang="en-US" altLang="zh-CN" sz="1800" dirty="0">
              <a:latin typeface="微软雅黑" pitchFamily="34" charset="-122"/>
              <a:ea typeface="微软雅黑" pitchFamily="34" charset="-122"/>
            </a:endParaRPr>
          </a:p>
        </p:txBody>
      </p:sp>
      <p:sp>
        <p:nvSpPr>
          <p:cNvPr id="65" name="矩形 64"/>
          <p:cNvSpPr/>
          <p:nvPr/>
        </p:nvSpPr>
        <p:spPr>
          <a:xfrm>
            <a:off x="5458823" y="1387504"/>
            <a:ext cx="2351088" cy="2749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98" name="椭圆 97"/>
          <p:cNvSpPr/>
          <p:nvPr/>
        </p:nvSpPr>
        <p:spPr>
          <a:xfrm>
            <a:off x="3968734" y="5375704"/>
            <a:ext cx="112713" cy="112712"/>
          </a:xfrm>
          <a:prstGeom prst="ellipse">
            <a:avLst/>
          </a:prstGeom>
          <a:solidFill>
            <a:srgbClr val="FF0000"/>
          </a:solidFill>
          <a:ln>
            <a:noFill/>
          </a:ln>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zh-CN" altLang="en-US">
              <a:solidFill>
                <a:schemeClr val="tx1"/>
              </a:solidFill>
            </a:endParaRPr>
          </a:p>
        </p:txBody>
      </p:sp>
      <p:sp>
        <p:nvSpPr>
          <p:cNvPr id="2" name="圆角矩形 1"/>
          <p:cNvSpPr/>
          <p:nvPr/>
        </p:nvSpPr>
        <p:spPr bwMode="auto">
          <a:xfrm>
            <a:off x="3954785" y="4970946"/>
            <a:ext cx="5936599" cy="360040"/>
          </a:xfrm>
          <a:prstGeom prst="roundRect">
            <a:avLst/>
          </a:prstGeom>
          <a:solidFill>
            <a:srgbClr val="FF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defRPr/>
            </a:pPr>
            <a:r>
              <a:rPr lang="en-US" altLang="zh-CN" b="1" dirty="0">
                <a:latin typeface="微软雅黑" pitchFamily="34" charset="-122"/>
                <a:ea typeface="微软雅黑" pitchFamily="34" charset="-122"/>
              </a:rPr>
              <a:t>1980</a:t>
            </a:r>
            <a:r>
              <a:rPr lang="zh-CN" altLang="en-US" b="1" dirty="0">
                <a:latin typeface="微软雅黑" pitchFamily="34" charset="-122"/>
                <a:ea typeface="微软雅黑" pitchFamily="34" charset="-122"/>
              </a:rPr>
              <a:t>到</a:t>
            </a:r>
            <a:r>
              <a:rPr lang="en-US" altLang="zh-CN" b="1" dirty="0">
                <a:latin typeface="微软雅黑" pitchFamily="34" charset="-122"/>
                <a:ea typeface="微软雅黑" pitchFamily="34" charset="-122"/>
              </a:rPr>
              <a:t>1995</a:t>
            </a:r>
            <a:r>
              <a:rPr lang="zh-CN" altLang="en-US" b="1" dirty="0">
                <a:latin typeface="微软雅黑" pitchFamily="34" charset="-122"/>
                <a:ea typeface="微软雅黑" pitchFamily="34" charset="-122"/>
              </a:rPr>
              <a:t>是以</a:t>
            </a:r>
            <a:r>
              <a:rPr lang="en-US" altLang="zh-CN" b="1" dirty="0">
                <a:latin typeface="微软雅黑" pitchFamily="34" charset="-122"/>
                <a:ea typeface="微软雅黑" pitchFamily="34" charset="-122"/>
              </a:rPr>
              <a:t>PC</a:t>
            </a:r>
            <a:r>
              <a:rPr lang="zh-CN" altLang="en-US" b="1" dirty="0">
                <a:latin typeface="微软雅黑" pitchFamily="34" charset="-122"/>
                <a:ea typeface="微软雅黑" pitchFamily="34" charset="-122"/>
              </a:rPr>
              <a:t>为代表的计算机大规模普及时代</a:t>
            </a:r>
          </a:p>
        </p:txBody>
      </p:sp>
      <p:sp>
        <p:nvSpPr>
          <p:cNvPr id="4" name="矩形 3"/>
          <p:cNvSpPr/>
          <p:nvPr/>
        </p:nvSpPr>
        <p:spPr>
          <a:xfrm>
            <a:off x="0" y="610086"/>
            <a:ext cx="12195174" cy="507831"/>
          </a:xfrm>
          <a:prstGeom prst="rect">
            <a:avLst/>
          </a:prstGeom>
          <a:solidFill>
            <a:schemeClr val="bg2">
              <a:lumMod val="90000"/>
            </a:schemeClr>
          </a:solidFill>
        </p:spPr>
        <p:txBody>
          <a:bodyPr wrap="square">
            <a:spAutoFit/>
          </a:bodyPr>
          <a:lstStyle/>
          <a:p>
            <a:pPr eaLnBrk="1" hangingPunct="1">
              <a:lnSpc>
                <a:spcPct val="150000"/>
              </a:lnSpc>
            </a:pPr>
            <a:r>
              <a:rPr lang="en-US" altLang="zh-CN" b="1" dirty="0">
                <a:solidFill>
                  <a:prstClr val="black"/>
                </a:solidFill>
                <a:latin typeface="微软雅黑" pitchFamily="34" charset="-122"/>
                <a:ea typeface="微软雅黑" pitchFamily="34" charset="-122"/>
              </a:rPr>
              <a:t>   </a:t>
            </a:r>
            <a:r>
              <a:rPr lang="zh-CN" altLang="en-US" b="1" dirty="0">
                <a:solidFill>
                  <a:prstClr val="black"/>
                </a:solidFill>
                <a:latin typeface="微软雅黑" pitchFamily="34" charset="-122"/>
                <a:ea typeface="微软雅黑" pitchFamily="34" charset="-122"/>
              </a:rPr>
              <a:t>历史上每一次重大的技术创新都会引领一个新时代，诞生世界级伟大的公司。</a:t>
            </a:r>
            <a:endParaRPr lang="en-US" altLang="zh-CN" b="1" dirty="0">
              <a:solidFill>
                <a:prstClr val="black"/>
              </a:solidFill>
              <a:latin typeface="微软雅黑" pitchFamily="34" charset="-122"/>
              <a:ea typeface="微软雅黑" pitchFamily="34" charset="-122"/>
            </a:endParaRPr>
          </a:p>
        </p:txBody>
      </p:sp>
      <p:sp>
        <p:nvSpPr>
          <p:cNvPr id="6" name="文本框 5"/>
          <p:cNvSpPr txBox="1"/>
          <p:nvPr/>
        </p:nvSpPr>
        <p:spPr>
          <a:xfrm>
            <a:off x="1192803" y="1287484"/>
            <a:ext cx="1176603" cy="369332"/>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支撑技术</a:t>
            </a:r>
          </a:p>
        </p:txBody>
      </p:sp>
      <p:sp>
        <p:nvSpPr>
          <p:cNvPr id="100" name="文本框 99"/>
          <p:cNvSpPr txBox="1"/>
          <p:nvPr/>
        </p:nvSpPr>
        <p:spPr>
          <a:xfrm>
            <a:off x="3599573" y="1268850"/>
            <a:ext cx="754279" cy="36826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产品</a:t>
            </a:r>
          </a:p>
        </p:txBody>
      </p:sp>
      <p:sp>
        <p:nvSpPr>
          <p:cNvPr id="101" name="文本框 100"/>
          <p:cNvSpPr txBox="1"/>
          <p:nvPr/>
        </p:nvSpPr>
        <p:spPr>
          <a:xfrm>
            <a:off x="5786560" y="1256268"/>
            <a:ext cx="1652530" cy="369332"/>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世界级企业</a:t>
            </a:r>
          </a:p>
        </p:txBody>
      </p:sp>
      <p:sp>
        <p:nvSpPr>
          <p:cNvPr id="102" name="文本框 101"/>
          <p:cNvSpPr txBox="1"/>
          <p:nvPr/>
        </p:nvSpPr>
        <p:spPr>
          <a:xfrm>
            <a:off x="9370043" y="1256268"/>
            <a:ext cx="701125" cy="369332"/>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影响</a:t>
            </a:r>
          </a:p>
        </p:txBody>
      </p:sp>
      <p:cxnSp>
        <p:nvCxnSpPr>
          <p:cNvPr id="10" name="直接箭头连接符 9"/>
          <p:cNvCxnSpPr/>
          <p:nvPr/>
        </p:nvCxnSpPr>
        <p:spPr bwMode="auto">
          <a:xfrm>
            <a:off x="2209800" y="1484865"/>
            <a:ext cx="1389773" cy="0"/>
          </a:xfrm>
          <a:prstGeom prst="straightConnector1">
            <a:avLst/>
          </a:prstGeom>
          <a:solidFill>
            <a:schemeClr val="accent1"/>
          </a:solidFill>
          <a:ln w="9525"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箭头连接符 102"/>
          <p:cNvCxnSpPr/>
          <p:nvPr/>
        </p:nvCxnSpPr>
        <p:spPr bwMode="auto">
          <a:xfrm>
            <a:off x="4300359" y="1484865"/>
            <a:ext cx="1441341" cy="0"/>
          </a:xfrm>
          <a:prstGeom prst="straightConnector1">
            <a:avLst/>
          </a:prstGeom>
          <a:solidFill>
            <a:schemeClr val="accent1"/>
          </a:solidFill>
          <a:ln w="9525"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箭头连接符 103"/>
          <p:cNvCxnSpPr/>
          <p:nvPr/>
        </p:nvCxnSpPr>
        <p:spPr bwMode="auto">
          <a:xfrm>
            <a:off x="7089240" y="1457922"/>
            <a:ext cx="2176567" cy="0"/>
          </a:xfrm>
          <a:prstGeom prst="straightConnector1">
            <a:avLst/>
          </a:prstGeom>
          <a:solidFill>
            <a:schemeClr val="accent1"/>
          </a:solidFill>
          <a:ln w="9525"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圆角矩形 60"/>
          <p:cNvSpPr/>
          <p:nvPr/>
        </p:nvSpPr>
        <p:spPr>
          <a:xfrm>
            <a:off x="5249985" y="1831975"/>
            <a:ext cx="2735263" cy="2940050"/>
          </a:xfrm>
          <a:prstGeom prst="round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矩形 61"/>
          <p:cNvSpPr/>
          <p:nvPr/>
        </p:nvSpPr>
        <p:spPr>
          <a:xfrm>
            <a:off x="5672260" y="1787525"/>
            <a:ext cx="2351088" cy="2749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itchFamily="34" charset="-122"/>
              <a:ea typeface="微软雅黑" pitchFamily="34" charset="-122"/>
            </a:endParaRPr>
          </a:p>
        </p:txBody>
      </p:sp>
      <p:sp>
        <p:nvSpPr>
          <p:cNvPr id="63" name="矩形 62"/>
          <p:cNvSpPr/>
          <p:nvPr/>
        </p:nvSpPr>
        <p:spPr>
          <a:xfrm>
            <a:off x="5249985" y="1787525"/>
            <a:ext cx="2351088" cy="2749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64" name="矩形 63"/>
          <p:cNvSpPr/>
          <p:nvPr/>
        </p:nvSpPr>
        <p:spPr>
          <a:xfrm>
            <a:off x="5492873" y="1857375"/>
            <a:ext cx="2351087" cy="2822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latin typeface="微软雅黑" pitchFamily="34" charset="-122"/>
                <a:ea typeface="微软雅黑" pitchFamily="34" charset="-122"/>
              </a:rPr>
              <a:t>朗讯</a:t>
            </a:r>
          </a:p>
        </p:txBody>
      </p:sp>
      <p:sp>
        <p:nvSpPr>
          <p:cNvPr id="99" name="Text Box 67"/>
          <p:cNvSpPr txBox="1">
            <a:spLocks noChangeArrowheads="1"/>
          </p:cNvSpPr>
          <p:nvPr/>
        </p:nvSpPr>
        <p:spPr bwMode="auto">
          <a:xfrm>
            <a:off x="881783" y="2123281"/>
            <a:ext cx="1791680" cy="584775"/>
          </a:xfrm>
          <a:prstGeom prst="rect">
            <a:avLst/>
          </a:prstGeom>
          <a:solidFill>
            <a:schemeClr val="bg1"/>
          </a:solidFill>
          <a:ln w="3175">
            <a:solidFill>
              <a:schemeClr val="tx1">
                <a:lumMod val="50000"/>
                <a:lumOff val="50000"/>
              </a:schemeClr>
            </a:solidFill>
            <a:miter lim="800000"/>
            <a:headEnd/>
            <a:tailEnd/>
          </a:ln>
          <a:effectLst>
            <a:outerShdw blurRad="63500" dist="20000" dir="5400000" rotWithShape="0">
              <a:srgbClr val="000000">
                <a:alpha val="37999"/>
              </a:srgbClr>
            </a:outerShdw>
          </a:effectLst>
        </p:spPr>
        <p:txBody>
          <a:bodyPr wrap="square">
            <a:spAutoFit/>
          </a:bodyPr>
          <a:lstStyle/>
          <a:p>
            <a:pPr algn="ctr" eaLnBrk="0" hangingPunct="0">
              <a:buSzPct val="75000"/>
              <a:buFont typeface="Wingdings" pitchFamily="2" charset="2"/>
              <a:buNone/>
              <a:defRPr/>
            </a:pPr>
            <a:r>
              <a:rPr lang="zh-CN" altLang="en-US" sz="1600" b="1" dirty="0">
                <a:solidFill>
                  <a:schemeClr val="tx1">
                    <a:lumMod val="85000"/>
                    <a:lumOff val="15000"/>
                  </a:schemeClr>
                </a:solidFill>
                <a:latin typeface="微软雅黑" pitchFamily="34" charset="-122"/>
                <a:ea typeface="微软雅黑" pitchFamily="34" charset="-122"/>
              </a:rPr>
              <a:t>大规模集成电路</a:t>
            </a:r>
            <a:r>
              <a:rPr lang="en-US" altLang="zh-CN" sz="1600" b="1" dirty="0">
                <a:solidFill>
                  <a:schemeClr val="tx1">
                    <a:lumMod val="85000"/>
                    <a:lumOff val="15000"/>
                  </a:schemeClr>
                </a:solidFill>
                <a:latin typeface="微软雅黑" pitchFamily="34" charset="-122"/>
                <a:ea typeface="微软雅黑" pitchFamily="34" charset="-122"/>
              </a:rPr>
              <a:t> (1970)</a:t>
            </a:r>
            <a:endParaRPr lang="en-US" altLang="ko-KR" sz="1600" b="1" dirty="0">
              <a:solidFill>
                <a:schemeClr val="tx1">
                  <a:lumMod val="85000"/>
                  <a:lumOff val="15000"/>
                </a:schemeClr>
              </a:solidFill>
              <a:latin typeface="微软雅黑" pitchFamily="34" charset="-122"/>
              <a:ea typeface="微软雅黑" pitchFamily="34" charset="-122"/>
            </a:endParaRPr>
          </a:p>
        </p:txBody>
      </p:sp>
      <p:sp>
        <p:nvSpPr>
          <p:cNvPr id="105" name="Text Box 67"/>
          <p:cNvSpPr txBox="1">
            <a:spLocks noChangeArrowheads="1"/>
          </p:cNvSpPr>
          <p:nvPr/>
        </p:nvSpPr>
        <p:spPr bwMode="auto">
          <a:xfrm>
            <a:off x="2910780" y="2066925"/>
            <a:ext cx="1728192" cy="338554"/>
          </a:xfrm>
          <a:prstGeom prst="rect">
            <a:avLst/>
          </a:prstGeom>
          <a:solidFill>
            <a:schemeClr val="bg1"/>
          </a:solidFill>
          <a:ln w="3175">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wrap="square">
            <a:spAutoFit/>
          </a:bodyPr>
          <a:lstStyle/>
          <a:p>
            <a:pPr algn="ctr" eaLnBrk="0" hangingPunct="0">
              <a:buSzPct val="75000"/>
              <a:buFont typeface="Wingdings" pitchFamily="2" charset="2"/>
              <a:buNone/>
              <a:defRPr/>
            </a:pPr>
            <a:r>
              <a:rPr lang="zh-CN" altLang="en-US" sz="1600" b="1" dirty="0">
                <a:solidFill>
                  <a:schemeClr val="tx1">
                    <a:lumMod val="85000"/>
                    <a:lumOff val="15000"/>
                  </a:schemeClr>
                </a:solidFill>
                <a:latin typeface="微软雅黑" pitchFamily="34" charset="-122"/>
                <a:ea typeface="微软雅黑" pitchFamily="34" charset="-122"/>
              </a:rPr>
              <a:t>处理器</a:t>
            </a:r>
            <a:endParaRPr lang="en-US" altLang="ko-KR" sz="1600" b="1" dirty="0">
              <a:solidFill>
                <a:schemeClr val="tx1">
                  <a:lumMod val="85000"/>
                  <a:lumOff val="15000"/>
                </a:schemeClr>
              </a:solidFill>
              <a:latin typeface="微软雅黑" pitchFamily="34" charset="-122"/>
              <a:ea typeface="微软雅黑" pitchFamily="34" charset="-122"/>
            </a:endParaRPr>
          </a:p>
        </p:txBody>
      </p:sp>
      <p:sp>
        <p:nvSpPr>
          <p:cNvPr id="106" name="Text Box 67"/>
          <p:cNvSpPr txBox="1">
            <a:spLocks noChangeArrowheads="1"/>
          </p:cNvSpPr>
          <p:nvPr/>
        </p:nvSpPr>
        <p:spPr bwMode="auto">
          <a:xfrm>
            <a:off x="2910780" y="3148013"/>
            <a:ext cx="1728192" cy="338554"/>
          </a:xfrm>
          <a:prstGeom prst="rect">
            <a:avLst/>
          </a:prstGeom>
          <a:solidFill>
            <a:schemeClr val="bg1"/>
          </a:solidFill>
          <a:ln w="3175">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wrap="square">
            <a:spAutoFit/>
          </a:bodyPr>
          <a:lstStyle/>
          <a:p>
            <a:pPr algn="ctr" eaLnBrk="0" hangingPunct="0">
              <a:buSzPct val="75000"/>
              <a:buFont typeface="Wingdings" pitchFamily="2" charset="2"/>
              <a:buNone/>
              <a:defRPr/>
            </a:pPr>
            <a:r>
              <a:rPr lang="en-US" altLang="zh-CN" sz="1600" b="1" dirty="0" err="1">
                <a:solidFill>
                  <a:schemeClr val="tx1">
                    <a:lumMod val="85000"/>
                    <a:lumOff val="15000"/>
                  </a:schemeClr>
                </a:solidFill>
                <a:latin typeface="微软雅黑" pitchFamily="34" charset="-122"/>
                <a:ea typeface="微软雅黑" pitchFamily="34" charset="-122"/>
              </a:rPr>
              <a:t>Windows,Mac</a:t>
            </a:r>
            <a:endParaRPr lang="en-US" altLang="ko-KR" sz="1600" b="1" dirty="0">
              <a:solidFill>
                <a:schemeClr val="tx1">
                  <a:lumMod val="85000"/>
                  <a:lumOff val="15000"/>
                </a:schemeClr>
              </a:solidFill>
              <a:latin typeface="微软雅黑" pitchFamily="34" charset="-122"/>
              <a:ea typeface="微软雅黑" pitchFamily="34" charset="-122"/>
            </a:endParaRPr>
          </a:p>
        </p:txBody>
      </p:sp>
      <p:sp>
        <p:nvSpPr>
          <p:cNvPr id="107" name="Text Box 67"/>
          <p:cNvSpPr txBox="1">
            <a:spLocks noChangeArrowheads="1"/>
          </p:cNvSpPr>
          <p:nvPr/>
        </p:nvSpPr>
        <p:spPr bwMode="auto">
          <a:xfrm>
            <a:off x="2929993" y="3674595"/>
            <a:ext cx="1728192" cy="338554"/>
          </a:xfrm>
          <a:prstGeom prst="rect">
            <a:avLst/>
          </a:prstGeom>
          <a:solidFill>
            <a:schemeClr val="bg1"/>
          </a:solidFill>
          <a:ln w="3175">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wrap="square">
            <a:spAutoFit/>
          </a:bodyPr>
          <a:lstStyle/>
          <a:p>
            <a:pPr algn="ctr" eaLnBrk="0" hangingPunct="0">
              <a:buSzPct val="75000"/>
              <a:buFont typeface="Wingdings" pitchFamily="2" charset="2"/>
              <a:buNone/>
              <a:defRPr/>
            </a:pPr>
            <a:r>
              <a:rPr lang="zh-CN" altLang="en-US" sz="1600" b="1" dirty="0">
                <a:solidFill>
                  <a:schemeClr val="tx1">
                    <a:lumMod val="85000"/>
                    <a:lumOff val="15000"/>
                  </a:schemeClr>
                </a:solidFill>
                <a:latin typeface="微软雅黑" pitchFamily="34" charset="-122"/>
                <a:ea typeface="微软雅黑" pitchFamily="34" charset="-122"/>
              </a:rPr>
              <a:t>数据库</a:t>
            </a:r>
            <a:endParaRPr lang="en-US" altLang="ko-KR" sz="1600" b="1" dirty="0">
              <a:solidFill>
                <a:schemeClr val="tx1">
                  <a:lumMod val="85000"/>
                  <a:lumOff val="15000"/>
                </a:schemeClr>
              </a:solidFill>
              <a:latin typeface="微软雅黑" pitchFamily="34" charset="-122"/>
              <a:ea typeface="微软雅黑" pitchFamily="34" charset="-122"/>
            </a:endParaRPr>
          </a:p>
        </p:txBody>
      </p:sp>
      <p:pic>
        <p:nvPicPr>
          <p:cNvPr id="108" name="Picture 16"/>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4160" y="1857375"/>
            <a:ext cx="720725"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6560" y="3011488"/>
            <a:ext cx="7874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图片 9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81798" y="3743325"/>
            <a:ext cx="15843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Text Box 67"/>
          <p:cNvSpPr txBox="1">
            <a:spLocks noChangeArrowheads="1"/>
          </p:cNvSpPr>
          <p:nvPr/>
        </p:nvSpPr>
        <p:spPr bwMode="auto">
          <a:xfrm>
            <a:off x="2910780" y="2590800"/>
            <a:ext cx="1728192" cy="338554"/>
          </a:xfrm>
          <a:prstGeom prst="rect">
            <a:avLst/>
          </a:prstGeom>
          <a:solidFill>
            <a:schemeClr val="bg1"/>
          </a:solidFill>
          <a:ln w="3175">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wrap="square">
            <a:spAutoFit/>
          </a:bodyPr>
          <a:lstStyle/>
          <a:p>
            <a:pPr algn="ctr" eaLnBrk="0" hangingPunct="0">
              <a:buSzPct val="75000"/>
              <a:buFont typeface="Wingdings" pitchFamily="2" charset="2"/>
              <a:buNone/>
              <a:defRPr/>
            </a:pPr>
            <a:r>
              <a:rPr lang="zh-CN" altLang="en-US" sz="1600" b="1" dirty="0">
                <a:solidFill>
                  <a:schemeClr val="tx1">
                    <a:lumMod val="85000"/>
                    <a:lumOff val="15000"/>
                  </a:schemeClr>
                </a:solidFill>
                <a:latin typeface="微软雅黑" pitchFamily="34" charset="-122"/>
                <a:ea typeface="微软雅黑" pitchFamily="34" charset="-122"/>
              </a:rPr>
              <a:t>个人电脑</a:t>
            </a:r>
            <a:endParaRPr lang="en-US" altLang="ko-KR" sz="1600" b="1" dirty="0">
              <a:solidFill>
                <a:schemeClr val="tx1">
                  <a:lumMod val="85000"/>
                  <a:lumOff val="15000"/>
                </a:schemeClr>
              </a:solidFill>
              <a:latin typeface="微软雅黑" pitchFamily="34" charset="-122"/>
              <a:ea typeface="微软雅黑" pitchFamily="34" charset="-122"/>
            </a:endParaRPr>
          </a:p>
        </p:txBody>
      </p:sp>
      <p:pic>
        <p:nvPicPr>
          <p:cNvPr id="1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3535" y="2390775"/>
            <a:ext cx="763588"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 name="图片 10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45398" y="2374900"/>
            <a:ext cx="7683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Text Box 67"/>
          <p:cNvSpPr txBox="1">
            <a:spLocks noChangeArrowheads="1"/>
          </p:cNvSpPr>
          <p:nvPr/>
        </p:nvSpPr>
        <p:spPr bwMode="auto">
          <a:xfrm>
            <a:off x="881783" y="3779043"/>
            <a:ext cx="1791680" cy="584775"/>
          </a:xfrm>
          <a:prstGeom prst="rect">
            <a:avLst/>
          </a:prstGeom>
          <a:solidFill>
            <a:schemeClr val="bg1"/>
          </a:solidFill>
          <a:ln w="3175">
            <a:solidFill>
              <a:schemeClr val="tx1">
                <a:lumMod val="50000"/>
                <a:lumOff val="50000"/>
              </a:schemeClr>
            </a:solidFill>
            <a:miter lim="800000"/>
            <a:headEnd/>
            <a:tailEnd/>
          </a:ln>
          <a:effectLst>
            <a:outerShdw blurRad="63500" dist="20000" dir="5400000" rotWithShape="0">
              <a:srgbClr val="000000">
                <a:alpha val="37999"/>
              </a:srgbClr>
            </a:outerShdw>
          </a:effectLst>
        </p:spPr>
        <p:txBody>
          <a:bodyPr wrap="square">
            <a:spAutoFit/>
          </a:bodyPr>
          <a:lstStyle/>
          <a:p>
            <a:pPr algn="ctr" eaLnBrk="0" hangingPunct="0">
              <a:buSzPct val="75000"/>
              <a:buFont typeface="Wingdings" pitchFamily="2" charset="2"/>
              <a:buNone/>
              <a:defRPr/>
            </a:pPr>
            <a:r>
              <a:rPr lang="zh-CN" altLang="en-US" sz="1600" b="1" dirty="0">
                <a:solidFill>
                  <a:schemeClr val="tx1">
                    <a:lumMod val="85000"/>
                    <a:lumOff val="15000"/>
                  </a:schemeClr>
                </a:solidFill>
                <a:latin typeface="微软雅黑" pitchFamily="34" charset="-122"/>
                <a:ea typeface="微软雅黑" pitchFamily="34" charset="-122"/>
              </a:rPr>
              <a:t>高级程序语言</a:t>
            </a:r>
            <a:r>
              <a:rPr lang="en-US" altLang="zh-CN" sz="1600" b="1" dirty="0">
                <a:solidFill>
                  <a:schemeClr val="tx1">
                    <a:lumMod val="85000"/>
                    <a:lumOff val="15000"/>
                  </a:schemeClr>
                </a:solidFill>
                <a:latin typeface="微软雅黑" pitchFamily="34" charset="-122"/>
                <a:ea typeface="微软雅黑" pitchFamily="34" charset="-122"/>
              </a:rPr>
              <a:t>(1973)</a:t>
            </a:r>
            <a:endParaRPr lang="en-US" altLang="ko-KR" sz="1600" b="1" dirty="0">
              <a:solidFill>
                <a:schemeClr val="tx1">
                  <a:lumMod val="85000"/>
                  <a:lumOff val="15000"/>
                </a:schemeClr>
              </a:solidFill>
              <a:latin typeface="微软雅黑" pitchFamily="34" charset="-122"/>
              <a:ea typeface="微软雅黑" pitchFamily="34" charset="-122"/>
            </a:endParaRPr>
          </a:p>
        </p:txBody>
      </p:sp>
      <p:sp>
        <p:nvSpPr>
          <p:cNvPr id="115" name="Text Box 67"/>
          <p:cNvSpPr txBox="1">
            <a:spLocks noChangeArrowheads="1"/>
          </p:cNvSpPr>
          <p:nvPr/>
        </p:nvSpPr>
        <p:spPr bwMode="auto">
          <a:xfrm>
            <a:off x="881783" y="3040856"/>
            <a:ext cx="1791680" cy="338554"/>
          </a:xfrm>
          <a:prstGeom prst="rect">
            <a:avLst/>
          </a:prstGeom>
          <a:solidFill>
            <a:schemeClr val="bg1"/>
          </a:solidFill>
          <a:ln w="3175">
            <a:solidFill>
              <a:schemeClr val="tx1">
                <a:lumMod val="50000"/>
                <a:lumOff val="50000"/>
              </a:schemeClr>
            </a:solidFill>
            <a:miter lim="800000"/>
            <a:headEnd/>
            <a:tailEnd/>
          </a:ln>
          <a:effectLst>
            <a:outerShdw blurRad="63500" dist="20000" dir="5400000" rotWithShape="0">
              <a:srgbClr val="000000">
                <a:alpha val="37999"/>
              </a:srgbClr>
            </a:outerShdw>
          </a:effectLst>
        </p:spPr>
        <p:txBody>
          <a:bodyPr wrap="square">
            <a:spAutoFit/>
          </a:bodyPr>
          <a:lstStyle/>
          <a:p>
            <a:pPr algn="ctr" eaLnBrk="0" hangingPunct="0">
              <a:buSzPct val="75000"/>
              <a:buFont typeface="Wingdings" pitchFamily="2" charset="2"/>
              <a:buNone/>
              <a:defRPr/>
            </a:pPr>
            <a:r>
              <a:rPr lang="zh-CN" altLang="en-US" sz="1600" b="1" dirty="0">
                <a:solidFill>
                  <a:schemeClr val="tx1">
                    <a:lumMod val="85000"/>
                    <a:lumOff val="15000"/>
                  </a:schemeClr>
                </a:solidFill>
                <a:latin typeface="微软雅黑" pitchFamily="34" charset="-122"/>
                <a:ea typeface="微软雅黑" pitchFamily="34" charset="-122"/>
              </a:rPr>
              <a:t>操作系统</a:t>
            </a:r>
            <a:r>
              <a:rPr lang="en-US" altLang="zh-CN" sz="1600" b="1" dirty="0">
                <a:solidFill>
                  <a:schemeClr val="tx1">
                    <a:lumMod val="85000"/>
                    <a:lumOff val="15000"/>
                  </a:schemeClr>
                </a:solidFill>
                <a:latin typeface="微软雅黑" pitchFamily="34" charset="-122"/>
                <a:ea typeface="微软雅黑" pitchFamily="34" charset="-122"/>
              </a:rPr>
              <a:t>(1967)</a:t>
            </a:r>
            <a:endParaRPr lang="en-US" altLang="ko-KR" sz="1600" b="1" dirty="0">
              <a:solidFill>
                <a:schemeClr val="tx1">
                  <a:lumMod val="85000"/>
                  <a:lumOff val="15000"/>
                </a:schemeClr>
              </a:solidFill>
              <a:latin typeface="微软雅黑" pitchFamily="34" charset="-122"/>
              <a:ea typeface="微软雅黑" pitchFamily="34" charset="-122"/>
            </a:endParaRPr>
          </a:p>
        </p:txBody>
      </p:sp>
      <p:sp>
        <p:nvSpPr>
          <p:cNvPr id="116" name="Text Box 67"/>
          <p:cNvSpPr txBox="1">
            <a:spLocks noChangeArrowheads="1"/>
          </p:cNvSpPr>
          <p:nvPr/>
        </p:nvSpPr>
        <p:spPr bwMode="auto">
          <a:xfrm>
            <a:off x="2910780" y="4211638"/>
            <a:ext cx="1728192" cy="338554"/>
          </a:xfrm>
          <a:prstGeom prst="rect">
            <a:avLst/>
          </a:prstGeom>
          <a:solidFill>
            <a:schemeClr val="bg1"/>
          </a:solidFill>
          <a:ln w="3175">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wrap="square">
            <a:spAutoFit/>
          </a:bodyPr>
          <a:lstStyle/>
          <a:p>
            <a:pPr algn="ctr" eaLnBrk="0" hangingPunct="0">
              <a:buSzPct val="75000"/>
              <a:buFont typeface="Wingdings" pitchFamily="2" charset="2"/>
              <a:buNone/>
              <a:defRPr/>
            </a:pPr>
            <a:r>
              <a:rPr lang="zh-CN" altLang="en-US" sz="1600" b="1" dirty="0">
                <a:solidFill>
                  <a:schemeClr val="tx1">
                    <a:lumMod val="85000"/>
                    <a:lumOff val="15000"/>
                  </a:schemeClr>
                </a:solidFill>
                <a:latin typeface="微软雅黑" pitchFamily="34" charset="-122"/>
                <a:ea typeface="微软雅黑" pitchFamily="34" charset="-122"/>
              </a:rPr>
              <a:t>程控交换机</a:t>
            </a:r>
            <a:endParaRPr lang="en-US" altLang="ko-KR" sz="1600" b="1" dirty="0">
              <a:solidFill>
                <a:schemeClr val="tx1">
                  <a:lumMod val="85000"/>
                  <a:lumOff val="15000"/>
                </a:schemeClr>
              </a:solidFill>
              <a:latin typeface="微软雅黑" pitchFamily="34" charset="-122"/>
              <a:ea typeface="微软雅黑" pitchFamily="34" charset="-122"/>
            </a:endParaRPr>
          </a:p>
        </p:txBody>
      </p:sp>
      <p:pic>
        <p:nvPicPr>
          <p:cNvPr id="117" name="图片 10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21435" y="4103688"/>
            <a:ext cx="9080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图片 10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573960" y="1943100"/>
            <a:ext cx="9350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40573" y="4103688"/>
            <a:ext cx="1192212"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0" name="图片 107"/>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40710" y="4030663"/>
            <a:ext cx="71913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矩形 120"/>
          <p:cNvSpPr/>
          <p:nvPr/>
        </p:nvSpPr>
        <p:spPr>
          <a:xfrm>
            <a:off x="8689329" y="2330450"/>
            <a:ext cx="2160588" cy="369887"/>
          </a:xfrm>
          <a:prstGeom prst="rect">
            <a:avLst/>
          </a:prstGeom>
          <a:solidFill>
            <a:schemeClr val="bg1">
              <a:lumMod val="95000"/>
            </a:schemeClr>
          </a:solidFill>
          <a:ln>
            <a:noFill/>
          </a:ln>
        </p:spPr>
        <p:txBody>
          <a:bodyPr>
            <a:spAutoFit/>
          </a:bodyPr>
          <a:lstStyle/>
          <a:p>
            <a:pPr algn="ctr">
              <a:defRPr/>
            </a:pPr>
            <a:r>
              <a:rPr lang="zh-CN" altLang="en-US" sz="1800" dirty="0">
                <a:solidFill>
                  <a:schemeClr val="tx1">
                    <a:lumMod val="75000"/>
                    <a:lumOff val="25000"/>
                  </a:schemeClr>
                </a:solidFill>
                <a:latin typeface="微软雅黑" pitchFamily="34" charset="-122"/>
                <a:ea typeface="微软雅黑" pitchFamily="34" charset="-122"/>
                <a:cs typeface="宋体" charset="0"/>
              </a:rPr>
              <a:t>进入到日常工作</a:t>
            </a:r>
            <a:endParaRPr lang="en-US" altLang="zh-CN" sz="1800" dirty="0">
              <a:solidFill>
                <a:schemeClr val="tx1">
                  <a:lumMod val="75000"/>
                  <a:lumOff val="25000"/>
                </a:schemeClr>
              </a:solidFill>
              <a:latin typeface="微软雅黑" pitchFamily="34" charset="-122"/>
              <a:ea typeface="微软雅黑" pitchFamily="34" charset="-122"/>
              <a:cs typeface="宋体" charset="0"/>
            </a:endParaRPr>
          </a:p>
        </p:txBody>
      </p:sp>
      <p:pic>
        <p:nvPicPr>
          <p:cNvPr id="122" name="Picture 3" descr="C:\Documents and Settings\Administrator\桌面\移动服务\1295091_223903245481_2.jpg"/>
          <p:cNvPicPr>
            <a:picLocks noChangeAspect="1" noChangeArrowheads="1"/>
          </p:cNvPicPr>
          <p:nvPr/>
        </p:nvPicPr>
        <p:blipFill>
          <a:blip r:embed="rId11"/>
          <a:srcRect l="11732" t="5779" r="11023" b="4646"/>
          <a:stretch>
            <a:fillRect/>
          </a:stretch>
        </p:blipFill>
        <p:spPr bwMode="auto">
          <a:xfrm>
            <a:off x="8689329" y="2684462"/>
            <a:ext cx="2160588" cy="1565275"/>
          </a:xfrm>
          <a:prstGeom prst="rect">
            <a:avLst/>
          </a:prstGeom>
          <a:noFill/>
          <a:ln w="3175">
            <a:solidFill>
              <a:schemeClr val="bg2">
                <a:lumMod val="9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23" name="矩形 8"/>
          <p:cNvSpPr>
            <a:spLocks noChangeArrowheads="1"/>
          </p:cNvSpPr>
          <p:nvPr/>
        </p:nvSpPr>
        <p:spPr bwMode="auto">
          <a:xfrm>
            <a:off x="9400612" y="5585509"/>
            <a:ext cx="1377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dirty="0">
                <a:latin typeface="微软雅黑" pitchFamily="34" charset="-122"/>
                <a:ea typeface="微软雅黑" pitchFamily="34" charset="-122"/>
              </a:rPr>
              <a:t>90</a:t>
            </a:r>
            <a:r>
              <a:rPr lang="zh-CN" altLang="en-US" sz="1800" dirty="0">
                <a:latin typeface="微软雅黑" pitchFamily="34" charset="-122"/>
                <a:ea typeface="微软雅黑" pitchFamily="34" charset="-122"/>
              </a:rPr>
              <a:t>年代中期</a:t>
            </a:r>
            <a:endParaRPr lang="en-US" altLang="zh-CN" sz="1800" dirty="0">
              <a:latin typeface="微软雅黑" pitchFamily="34" charset="-122"/>
              <a:ea typeface="微软雅黑" pitchFamily="34" charset="-122"/>
            </a:endParaRPr>
          </a:p>
        </p:txBody>
      </p:sp>
      <p:sp>
        <p:nvSpPr>
          <p:cNvPr id="51"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2"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3"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9" name="文本框 2"/>
          <p:cNvSpPr>
            <a:spLocks noChangeArrowheads="1"/>
          </p:cNvSpPr>
          <p:nvPr/>
        </p:nvSpPr>
        <p:spPr bwMode="auto">
          <a:xfrm>
            <a:off x="1444268" y="44765"/>
            <a:ext cx="83386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1.2 </a:t>
            </a:r>
            <a:r>
              <a:rPr lang="zh-CN" altLang="en-US"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回顾时代变迁把握信息技术产业发展历程</a:t>
            </a:r>
            <a:endParaRPr lang="zh-CN" altLang="en-US" sz="28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Tree>
    <p:extLst>
      <p:ext uri="{BB962C8B-B14F-4D97-AF65-F5344CB8AC3E}">
        <p14:creationId xmlns:p14="http://schemas.microsoft.com/office/powerpoint/2010/main" val="145959967"/>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t="13442" b="13060"/>
          <a:stretch/>
        </p:blipFill>
        <p:spPr>
          <a:xfrm>
            <a:off x="8163524" y="2612995"/>
            <a:ext cx="2841081" cy="2088146"/>
          </a:xfrm>
          <a:prstGeom prst="rect">
            <a:avLst/>
          </a:prstGeom>
          <a:ln>
            <a:solidFill>
              <a:schemeClr val="accent3">
                <a:lumMod val="50000"/>
              </a:schemeClr>
            </a:solidFill>
          </a:ln>
        </p:spPr>
      </p:pic>
      <p:sp>
        <p:nvSpPr>
          <p:cNvPr id="7171" name="矩形 2"/>
          <p:cNvSpPr>
            <a:spLocks noChangeArrowheads="1"/>
          </p:cNvSpPr>
          <p:nvPr/>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2" name="矩形 3"/>
          <p:cNvSpPr>
            <a:spLocks noChangeArrowheads="1"/>
          </p:cNvSpPr>
          <p:nvPr/>
        </p:nvSpPr>
        <p:spPr bwMode="auto">
          <a:xfrm>
            <a:off x="1417638" y="0"/>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8" name="TextBox 3"/>
          <p:cNvSpPr>
            <a:spLocks noChangeArrowheads="1"/>
          </p:cNvSpPr>
          <p:nvPr/>
        </p:nvSpPr>
        <p:spPr bwMode="auto">
          <a:xfrm>
            <a:off x="3060700" y="6108700"/>
            <a:ext cx="3900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信息技术理论基础和发展规律</a:t>
            </a:r>
            <a:endParaRPr lang="zh-CN" altLang="zh-CN"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Line 13"/>
          <p:cNvSpPr>
            <a:spLocks noChangeShapeType="1"/>
          </p:cNvSpPr>
          <p:nvPr/>
        </p:nvSpPr>
        <p:spPr bwMode="auto">
          <a:xfrm>
            <a:off x="433988" y="5447613"/>
            <a:ext cx="11464280" cy="0"/>
          </a:xfrm>
          <a:prstGeom prst="line">
            <a:avLst/>
          </a:prstGeom>
          <a:noFill/>
          <a:ln w="101600">
            <a:solidFill>
              <a:schemeClr val="tx1">
                <a:lumMod val="65000"/>
                <a:lumOff val="35000"/>
              </a:schemeClr>
            </a:solidFill>
            <a:round/>
            <a:headEnd/>
            <a:tailEnd type="triangle" w="med" len="med"/>
          </a:ln>
          <a:effectLst/>
          <a:extLst/>
        </p:spPr>
        <p:txBody>
          <a:bodyPr/>
          <a:lstStyle/>
          <a:p>
            <a:pPr>
              <a:defRPr/>
            </a:pPr>
            <a:endParaRPr kumimoji="0" lang="zh-CN" altLang="en-US" sz="1800">
              <a:ln>
                <a:solidFill>
                  <a:srgbClr val="FFD347"/>
                </a:solidFill>
              </a:ln>
              <a:solidFill>
                <a:prstClr val="black"/>
              </a:solidFill>
              <a:latin typeface="Arial" charset="0"/>
              <a:ea typeface="宋体" charset="0"/>
              <a:cs typeface="宋体" charset="0"/>
            </a:endParaRPr>
          </a:p>
        </p:txBody>
      </p:sp>
      <p:sp>
        <p:nvSpPr>
          <p:cNvPr id="56" name="椭圆 55"/>
          <p:cNvSpPr/>
          <p:nvPr/>
        </p:nvSpPr>
        <p:spPr>
          <a:xfrm>
            <a:off x="11241239" y="5391257"/>
            <a:ext cx="112713" cy="112712"/>
          </a:xfrm>
          <a:prstGeom prst="ellipse">
            <a:avLst/>
          </a:prstGeom>
          <a:solidFill>
            <a:srgbClr val="FF0000"/>
          </a:solidFill>
          <a:ln>
            <a:noFill/>
          </a:ln>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zh-CN" altLang="en-US">
              <a:solidFill>
                <a:schemeClr val="tx1"/>
              </a:solidFill>
            </a:endParaRPr>
          </a:p>
        </p:txBody>
      </p:sp>
      <p:sp>
        <p:nvSpPr>
          <p:cNvPr id="59" name="矩形 8"/>
          <p:cNvSpPr>
            <a:spLocks noChangeArrowheads="1"/>
          </p:cNvSpPr>
          <p:nvPr/>
        </p:nvSpPr>
        <p:spPr bwMode="auto">
          <a:xfrm>
            <a:off x="9915784" y="5622113"/>
            <a:ext cx="9541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dirty="0">
                <a:latin typeface="微软雅黑" pitchFamily="34" charset="-122"/>
                <a:ea typeface="微软雅黑" pitchFamily="34" charset="-122"/>
              </a:rPr>
              <a:t>2010</a:t>
            </a:r>
            <a:r>
              <a:rPr lang="zh-CN" altLang="en-US" sz="1800" dirty="0">
                <a:latin typeface="微软雅黑" pitchFamily="34" charset="-122"/>
                <a:ea typeface="微软雅黑" pitchFamily="34" charset="-122"/>
              </a:rPr>
              <a:t>年</a:t>
            </a:r>
            <a:endParaRPr lang="en-US" altLang="zh-CN" sz="1800" dirty="0">
              <a:latin typeface="微软雅黑" pitchFamily="34" charset="-122"/>
              <a:ea typeface="微软雅黑" pitchFamily="34" charset="-122"/>
            </a:endParaRPr>
          </a:p>
        </p:txBody>
      </p:sp>
      <p:sp>
        <p:nvSpPr>
          <p:cNvPr id="65" name="矩形 64"/>
          <p:cNvSpPr/>
          <p:nvPr/>
        </p:nvSpPr>
        <p:spPr>
          <a:xfrm>
            <a:off x="5458823" y="1387504"/>
            <a:ext cx="2351088" cy="2749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98" name="椭圆 97"/>
          <p:cNvSpPr/>
          <p:nvPr/>
        </p:nvSpPr>
        <p:spPr>
          <a:xfrm>
            <a:off x="6144413" y="5347399"/>
            <a:ext cx="112713" cy="112712"/>
          </a:xfrm>
          <a:prstGeom prst="ellipse">
            <a:avLst/>
          </a:prstGeom>
          <a:solidFill>
            <a:srgbClr val="FF0000"/>
          </a:solidFill>
          <a:ln>
            <a:solidFill>
              <a:schemeClr val="tx1">
                <a:lumMod val="50000"/>
                <a:lumOff val="50000"/>
              </a:schemeClr>
            </a:solidFill>
          </a:ln>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zh-CN" altLang="en-US">
              <a:solidFill>
                <a:schemeClr val="tx1"/>
              </a:solidFill>
            </a:endParaRPr>
          </a:p>
        </p:txBody>
      </p:sp>
      <p:sp>
        <p:nvSpPr>
          <p:cNvPr id="2" name="圆角矩形 1"/>
          <p:cNvSpPr/>
          <p:nvPr/>
        </p:nvSpPr>
        <p:spPr bwMode="auto">
          <a:xfrm>
            <a:off x="6170454" y="5016175"/>
            <a:ext cx="5097732" cy="360040"/>
          </a:xfrm>
          <a:prstGeom prst="roundRect">
            <a:avLst/>
          </a:prstGeom>
          <a:solidFill>
            <a:srgbClr val="FF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defRPr/>
            </a:pPr>
            <a:r>
              <a:rPr lang="en-US" altLang="zh-CN" b="1" dirty="0">
                <a:latin typeface="微软雅黑" pitchFamily="34" charset="-122"/>
                <a:ea typeface="微软雅黑" pitchFamily="34" charset="-122"/>
              </a:rPr>
              <a:t>1995</a:t>
            </a:r>
            <a:r>
              <a:rPr lang="zh-CN" altLang="en-US" b="1" dirty="0">
                <a:latin typeface="微软雅黑" pitchFamily="34" charset="-122"/>
                <a:ea typeface="微软雅黑" pitchFamily="34" charset="-122"/>
              </a:rPr>
              <a:t>年后以互联网和移动互联网为代表的时代</a:t>
            </a:r>
          </a:p>
        </p:txBody>
      </p:sp>
      <p:sp>
        <p:nvSpPr>
          <p:cNvPr id="4" name="矩形 3"/>
          <p:cNvSpPr/>
          <p:nvPr/>
        </p:nvSpPr>
        <p:spPr>
          <a:xfrm>
            <a:off x="0" y="610086"/>
            <a:ext cx="12195174" cy="507831"/>
          </a:xfrm>
          <a:prstGeom prst="rect">
            <a:avLst/>
          </a:prstGeom>
          <a:solidFill>
            <a:schemeClr val="bg2">
              <a:lumMod val="90000"/>
            </a:schemeClr>
          </a:solidFill>
        </p:spPr>
        <p:txBody>
          <a:bodyPr wrap="square">
            <a:spAutoFit/>
          </a:bodyPr>
          <a:lstStyle/>
          <a:p>
            <a:pPr eaLnBrk="1" hangingPunct="1">
              <a:lnSpc>
                <a:spcPct val="150000"/>
              </a:lnSpc>
            </a:pPr>
            <a:r>
              <a:rPr lang="en-US" altLang="zh-CN" b="1" dirty="0">
                <a:solidFill>
                  <a:prstClr val="black"/>
                </a:solidFill>
                <a:latin typeface="微软雅黑" pitchFamily="34" charset="-122"/>
                <a:ea typeface="微软雅黑" pitchFamily="34" charset="-122"/>
              </a:rPr>
              <a:t>   </a:t>
            </a:r>
            <a:r>
              <a:rPr lang="zh-CN" altLang="en-US" b="1" dirty="0">
                <a:solidFill>
                  <a:prstClr val="black"/>
                </a:solidFill>
                <a:latin typeface="微软雅黑" pitchFamily="34" charset="-122"/>
                <a:ea typeface="微软雅黑" pitchFamily="34" charset="-122"/>
              </a:rPr>
              <a:t>历史上每一次重大的技术创新都会引领一个新时代，诞生世界级伟大的公司。</a:t>
            </a:r>
            <a:endParaRPr lang="en-US" altLang="zh-CN" b="1" dirty="0">
              <a:solidFill>
                <a:prstClr val="black"/>
              </a:solidFill>
              <a:latin typeface="微软雅黑" pitchFamily="34" charset="-122"/>
              <a:ea typeface="微软雅黑" pitchFamily="34" charset="-122"/>
            </a:endParaRPr>
          </a:p>
        </p:txBody>
      </p:sp>
      <p:sp>
        <p:nvSpPr>
          <p:cNvPr id="6" name="文本框 5"/>
          <p:cNvSpPr txBox="1"/>
          <p:nvPr/>
        </p:nvSpPr>
        <p:spPr>
          <a:xfrm>
            <a:off x="1192803" y="1287484"/>
            <a:ext cx="1176603" cy="369332"/>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支撑技术</a:t>
            </a:r>
          </a:p>
        </p:txBody>
      </p:sp>
      <p:sp>
        <p:nvSpPr>
          <p:cNvPr id="100" name="文本框 99"/>
          <p:cNvSpPr txBox="1"/>
          <p:nvPr/>
        </p:nvSpPr>
        <p:spPr>
          <a:xfrm>
            <a:off x="3599573" y="1268850"/>
            <a:ext cx="754279" cy="36826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产品</a:t>
            </a:r>
          </a:p>
        </p:txBody>
      </p:sp>
      <p:sp>
        <p:nvSpPr>
          <p:cNvPr id="101" name="文本框 100"/>
          <p:cNvSpPr txBox="1"/>
          <p:nvPr/>
        </p:nvSpPr>
        <p:spPr>
          <a:xfrm>
            <a:off x="5786560" y="1256268"/>
            <a:ext cx="1652530" cy="369332"/>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世界级企业</a:t>
            </a:r>
          </a:p>
        </p:txBody>
      </p:sp>
      <p:sp>
        <p:nvSpPr>
          <p:cNvPr id="102" name="文本框 101"/>
          <p:cNvSpPr txBox="1"/>
          <p:nvPr/>
        </p:nvSpPr>
        <p:spPr>
          <a:xfrm>
            <a:off x="9370043" y="1256268"/>
            <a:ext cx="701125" cy="369332"/>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影响</a:t>
            </a:r>
          </a:p>
        </p:txBody>
      </p:sp>
      <p:cxnSp>
        <p:nvCxnSpPr>
          <p:cNvPr id="10" name="直接箭头连接符 9"/>
          <p:cNvCxnSpPr/>
          <p:nvPr/>
        </p:nvCxnSpPr>
        <p:spPr bwMode="auto">
          <a:xfrm>
            <a:off x="2209800" y="1484865"/>
            <a:ext cx="1389773" cy="0"/>
          </a:xfrm>
          <a:prstGeom prst="straightConnector1">
            <a:avLst/>
          </a:prstGeom>
          <a:solidFill>
            <a:schemeClr val="accent1"/>
          </a:solidFill>
          <a:ln w="9525"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箭头连接符 102"/>
          <p:cNvCxnSpPr/>
          <p:nvPr/>
        </p:nvCxnSpPr>
        <p:spPr bwMode="auto">
          <a:xfrm>
            <a:off x="4300359" y="1484865"/>
            <a:ext cx="1441341" cy="0"/>
          </a:xfrm>
          <a:prstGeom prst="straightConnector1">
            <a:avLst/>
          </a:prstGeom>
          <a:solidFill>
            <a:schemeClr val="accent1"/>
          </a:solidFill>
          <a:ln w="9525"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箭头连接符 103"/>
          <p:cNvCxnSpPr/>
          <p:nvPr/>
        </p:nvCxnSpPr>
        <p:spPr bwMode="auto">
          <a:xfrm>
            <a:off x="7089240" y="1457922"/>
            <a:ext cx="2176567" cy="0"/>
          </a:xfrm>
          <a:prstGeom prst="straightConnector1">
            <a:avLst/>
          </a:prstGeom>
          <a:solidFill>
            <a:schemeClr val="accent1"/>
          </a:solidFill>
          <a:ln w="9525"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矩形 61"/>
          <p:cNvSpPr/>
          <p:nvPr/>
        </p:nvSpPr>
        <p:spPr>
          <a:xfrm>
            <a:off x="5732457" y="1772108"/>
            <a:ext cx="2351088" cy="2749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itchFamily="34" charset="-122"/>
              <a:ea typeface="微软雅黑" pitchFamily="34" charset="-122"/>
            </a:endParaRPr>
          </a:p>
        </p:txBody>
      </p:sp>
      <p:sp>
        <p:nvSpPr>
          <p:cNvPr id="63" name="矩形 62"/>
          <p:cNvSpPr/>
          <p:nvPr/>
        </p:nvSpPr>
        <p:spPr>
          <a:xfrm>
            <a:off x="5310182" y="1772108"/>
            <a:ext cx="2351088" cy="2749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64" name="矩形 63"/>
          <p:cNvSpPr/>
          <p:nvPr/>
        </p:nvSpPr>
        <p:spPr>
          <a:xfrm>
            <a:off x="5553070" y="1841958"/>
            <a:ext cx="2351087" cy="2822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latin typeface="微软雅黑" pitchFamily="34" charset="-122"/>
                <a:ea typeface="微软雅黑" pitchFamily="34" charset="-122"/>
              </a:rPr>
              <a:t>朗讯</a:t>
            </a:r>
          </a:p>
        </p:txBody>
      </p:sp>
      <p:sp>
        <p:nvSpPr>
          <p:cNvPr id="123" name="矩形 8"/>
          <p:cNvSpPr>
            <a:spLocks noChangeArrowheads="1"/>
          </p:cNvSpPr>
          <p:nvPr/>
        </p:nvSpPr>
        <p:spPr bwMode="auto">
          <a:xfrm>
            <a:off x="5709694" y="5614254"/>
            <a:ext cx="1377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dirty="0">
                <a:latin typeface="微软雅黑" pitchFamily="34" charset="-122"/>
                <a:ea typeface="微软雅黑" pitchFamily="34" charset="-122"/>
              </a:rPr>
              <a:t>90</a:t>
            </a:r>
            <a:r>
              <a:rPr lang="zh-CN" altLang="en-US" sz="1800" dirty="0">
                <a:latin typeface="微软雅黑" pitchFamily="34" charset="-122"/>
                <a:ea typeface="微软雅黑" pitchFamily="34" charset="-122"/>
              </a:rPr>
              <a:t>年代中期</a:t>
            </a:r>
            <a:endParaRPr lang="en-US" altLang="zh-CN" sz="1800" dirty="0">
              <a:latin typeface="微软雅黑" pitchFamily="34" charset="-122"/>
              <a:ea typeface="微软雅黑" pitchFamily="34" charset="-122"/>
            </a:endParaRPr>
          </a:p>
        </p:txBody>
      </p:sp>
      <p:sp>
        <p:nvSpPr>
          <p:cNvPr id="50" name="矩形 49"/>
          <p:cNvSpPr/>
          <p:nvPr/>
        </p:nvSpPr>
        <p:spPr>
          <a:xfrm>
            <a:off x="4704205" y="1599418"/>
            <a:ext cx="2350858" cy="2750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ext Box 67"/>
          <p:cNvSpPr txBox="1">
            <a:spLocks noChangeArrowheads="1"/>
          </p:cNvSpPr>
          <p:nvPr/>
        </p:nvSpPr>
        <p:spPr bwMode="auto">
          <a:xfrm>
            <a:off x="1217373" y="2461407"/>
            <a:ext cx="1152038" cy="584775"/>
          </a:xfrm>
          <a:prstGeom prst="rect">
            <a:avLst/>
          </a:prstGeom>
          <a:solidFill>
            <a:schemeClr val="bg1"/>
          </a:solidFill>
          <a:ln w="9525">
            <a:solidFill>
              <a:schemeClr val="tx1">
                <a:lumMod val="50000"/>
                <a:lumOff val="50000"/>
              </a:schemeClr>
            </a:solidFill>
            <a:miter lim="800000"/>
            <a:headEnd/>
            <a:tailEnd/>
          </a:ln>
          <a:effectLst>
            <a:outerShdw blurRad="63500" dist="20000" dir="5400000" rotWithShape="0">
              <a:srgbClr val="000000">
                <a:alpha val="37999"/>
              </a:srgbClr>
            </a:outerShdw>
          </a:effectLst>
        </p:spPr>
        <p:txBody>
          <a:bodyPr wrap="square">
            <a:spAutoFit/>
          </a:bodyPr>
          <a:lstStyle/>
          <a:p>
            <a:pPr algn="ctr" eaLnBrk="0" hangingPunct="0">
              <a:buSzPct val="75000"/>
              <a:buFont typeface="Wingdings" pitchFamily="2" charset="2"/>
              <a:buNone/>
            </a:pPr>
            <a:r>
              <a:rPr lang="en-US" altLang="zh-CN" sz="1600" b="1" dirty="0">
                <a:latin typeface="微软雅黑" panose="020B0503020204020204" pitchFamily="34" charset="-122"/>
                <a:ea typeface="微软雅黑" panose="020B0503020204020204" pitchFamily="34" charset="-122"/>
              </a:rPr>
              <a:t>TCP/IP (1974)</a:t>
            </a:r>
            <a:endParaRPr lang="en-US" altLang="ko-KR" sz="1600" b="1" dirty="0">
              <a:latin typeface="微软雅黑" panose="020B0503020204020204" pitchFamily="34" charset="-122"/>
              <a:ea typeface="微软雅黑" panose="020B0503020204020204" pitchFamily="34" charset="-122"/>
            </a:endParaRPr>
          </a:p>
        </p:txBody>
      </p:sp>
      <p:sp>
        <p:nvSpPr>
          <p:cNvPr id="52" name="矩形 12"/>
          <p:cNvSpPr>
            <a:spLocks noChangeArrowheads="1"/>
          </p:cNvSpPr>
          <p:nvPr/>
        </p:nvSpPr>
        <p:spPr bwMode="auto">
          <a:xfrm>
            <a:off x="8218675" y="1904545"/>
            <a:ext cx="250845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latin typeface="微软雅黑" panose="020B0503020204020204" pitchFamily="34" charset="-122"/>
                <a:ea typeface="微软雅黑" panose="020B0503020204020204" pitchFamily="34" charset="-122"/>
                <a:cs typeface="宋体" charset="0"/>
              </a:rPr>
              <a:t>   渗透到日常生活工作的方方面面</a:t>
            </a:r>
            <a:endParaRPr lang="en-US" altLang="zh-CN" dirty="0">
              <a:latin typeface="微软雅黑" panose="020B0503020204020204" pitchFamily="34" charset="-122"/>
              <a:ea typeface="微软雅黑" panose="020B0503020204020204" pitchFamily="34" charset="-122"/>
              <a:cs typeface="宋体" charset="0"/>
            </a:endParaRPr>
          </a:p>
        </p:txBody>
      </p:sp>
      <p:sp>
        <p:nvSpPr>
          <p:cNvPr id="53" name="Text Box 67"/>
          <p:cNvSpPr txBox="1">
            <a:spLocks noChangeArrowheads="1"/>
          </p:cNvSpPr>
          <p:nvPr/>
        </p:nvSpPr>
        <p:spPr bwMode="auto">
          <a:xfrm>
            <a:off x="3433360" y="2185188"/>
            <a:ext cx="1185704" cy="338554"/>
          </a:xfrm>
          <a:prstGeom prst="rect">
            <a:avLst/>
          </a:prstGeom>
          <a:solidFill>
            <a:srgbClr val="FFFFFF"/>
          </a:solidFill>
          <a:ln w="12700">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wrap="square">
            <a:spAutoFit/>
          </a:bodyPr>
          <a:lstStyle/>
          <a:p>
            <a:pPr algn="ctr" eaLnBrk="0" hangingPunct="0">
              <a:buSzPct val="75000"/>
              <a:buFont typeface="Wingdings" pitchFamily="2" charset="2"/>
              <a:buNone/>
            </a:pPr>
            <a:r>
              <a:rPr lang="zh-CN" altLang="en-US" sz="1600" b="1" dirty="0">
                <a:latin typeface="微软雅黑" panose="020B0503020204020204" pitchFamily="34" charset="-122"/>
                <a:ea typeface="微软雅黑" panose="020B0503020204020204" pitchFamily="34" charset="-122"/>
              </a:rPr>
              <a:t>搜索引擎</a:t>
            </a:r>
            <a:endParaRPr lang="en-US" altLang="ko-KR" sz="1600" b="1" dirty="0">
              <a:latin typeface="微软雅黑" panose="020B0503020204020204" pitchFamily="34" charset="-122"/>
              <a:ea typeface="微软雅黑" panose="020B0503020204020204" pitchFamily="34" charset="-122"/>
            </a:endParaRPr>
          </a:p>
        </p:txBody>
      </p:sp>
      <p:sp>
        <p:nvSpPr>
          <p:cNvPr id="54" name="Text Box 67"/>
          <p:cNvSpPr txBox="1">
            <a:spLocks noChangeArrowheads="1"/>
          </p:cNvSpPr>
          <p:nvPr/>
        </p:nvSpPr>
        <p:spPr bwMode="auto">
          <a:xfrm>
            <a:off x="3433360" y="1772885"/>
            <a:ext cx="1171232" cy="338554"/>
          </a:xfrm>
          <a:prstGeom prst="rect">
            <a:avLst/>
          </a:prstGeom>
          <a:solidFill>
            <a:srgbClr val="FFFFFF"/>
          </a:solidFill>
          <a:ln w="12700">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wrap="square">
            <a:spAutoFit/>
          </a:bodyPr>
          <a:lstStyle/>
          <a:p>
            <a:pPr algn="ctr" eaLnBrk="0" hangingPunct="0">
              <a:buSzPct val="75000"/>
              <a:buFont typeface="Wingdings" pitchFamily="2" charset="2"/>
              <a:buNone/>
            </a:pPr>
            <a:r>
              <a:rPr lang="zh-CN" altLang="en-US" sz="1600" b="1" dirty="0">
                <a:latin typeface="微软雅黑" panose="020B0503020204020204" pitchFamily="34" charset="-122"/>
                <a:ea typeface="微软雅黑" panose="020B0503020204020204" pitchFamily="34" charset="-122"/>
              </a:rPr>
              <a:t>社交网络</a:t>
            </a:r>
            <a:endParaRPr lang="en-US" altLang="ko-KR" sz="1600" b="1" dirty="0">
              <a:latin typeface="微软雅黑" panose="020B0503020204020204" pitchFamily="34" charset="-122"/>
              <a:ea typeface="微软雅黑" panose="020B0503020204020204" pitchFamily="34" charset="-122"/>
            </a:endParaRPr>
          </a:p>
        </p:txBody>
      </p:sp>
      <p:sp>
        <p:nvSpPr>
          <p:cNvPr id="57" name="Text Box 67"/>
          <p:cNvSpPr txBox="1">
            <a:spLocks noChangeArrowheads="1"/>
          </p:cNvSpPr>
          <p:nvPr/>
        </p:nvSpPr>
        <p:spPr bwMode="auto">
          <a:xfrm>
            <a:off x="1201247" y="4459035"/>
            <a:ext cx="1152038" cy="830997"/>
          </a:xfrm>
          <a:prstGeom prst="rect">
            <a:avLst/>
          </a:prstGeom>
          <a:solidFill>
            <a:schemeClr val="bg1"/>
          </a:solidFill>
          <a:ln w="9525">
            <a:solidFill>
              <a:schemeClr val="tx1">
                <a:lumMod val="50000"/>
                <a:lumOff val="50000"/>
              </a:schemeClr>
            </a:solidFill>
            <a:miter lim="800000"/>
            <a:headEnd/>
            <a:tailEnd/>
          </a:ln>
          <a:effectLst>
            <a:outerShdw blurRad="63500" dist="20000" dir="5400000" rotWithShape="0">
              <a:srgbClr val="000000">
                <a:alpha val="37999"/>
              </a:srgbClr>
            </a:outerShdw>
          </a:effectLst>
        </p:spPr>
        <p:txBody>
          <a:bodyPr wrap="square">
            <a:spAutoFit/>
          </a:bodyPr>
          <a:lstStyle/>
          <a:p>
            <a:pPr algn="ctr" eaLnBrk="0" hangingPunct="0">
              <a:buSzPct val="75000"/>
              <a:buFont typeface="Wingdings" pitchFamily="2" charset="2"/>
              <a:buNone/>
            </a:pPr>
            <a:r>
              <a:rPr lang="zh-CN" altLang="en-US" sz="1600" b="1" dirty="0">
                <a:latin typeface="微软雅黑" panose="020B0503020204020204" pitchFamily="34" charset="-122"/>
                <a:ea typeface="微软雅黑" panose="020B0503020204020204" pitchFamily="34" charset="-122"/>
              </a:rPr>
              <a:t>蜂窝数字通信</a:t>
            </a:r>
            <a:r>
              <a:rPr lang="en-US" altLang="zh-CN" sz="1600" b="1" dirty="0">
                <a:latin typeface="微软雅黑" panose="020B0503020204020204" pitchFamily="34" charset="-122"/>
                <a:ea typeface="微软雅黑" panose="020B0503020204020204" pitchFamily="34" charset="-122"/>
              </a:rPr>
              <a:t> (1990)</a:t>
            </a:r>
            <a:endParaRPr lang="en-US" altLang="ko-KR" sz="1600" b="1" dirty="0">
              <a:latin typeface="微软雅黑" panose="020B0503020204020204" pitchFamily="34" charset="-122"/>
              <a:ea typeface="微软雅黑" panose="020B0503020204020204" pitchFamily="34" charset="-122"/>
            </a:endParaRPr>
          </a:p>
        </p:txBody>
      </p:sp>
      <p:pic>
        <p:nvPicPr>
          <p:cNvPr id="58" name="Picture 3"/>
          <p:cNvPicPr>
            <a:picLocks noChangeAspect="1" noChangeArrowheads="1"/>
          </p:cNvPicPr>
          <p:nvPr/>
        </p:nvPicPr>
        <p:blipFill>
          <a:blip r:embed="rId4" cstate="print"/>
          <a:srcRect/>
          <a:stretch>
            <a:fillRect/>
          </a:stretch>
        </p:blipFill>
        <p:spPr bwMode="auto">
          <a:xfrm>
            <a:off x="5919198" y="2354982"/>
            <a:ext cx="1099387" cy="544631"/>
          </a:xfrm>
          <a:prstGeom prst="rect">
            <a:avLst/>
          </a:prstGeom>
          <a:noFill/>
          <a:ln w="9525">
            <a:solidFill>
              <a:schemeClr val="tx1">
                <a:lumMod val="50000"/>
                <a:lumOff val="50000"/>
              </a:schemeClr>
            </a:solidFill>
            <a:miter lim="800000"/>
            <a:headEnd/>
            <a:tailEnd/>
          </a:ln>
        </p:spPr>
      </p:pic>
      <p:sp>
        <p:nvSpPr>
          <p:cNvPr id="60" name="Text Box 67"/>
          <p:cNvSpPr txBox="1">
            <a:spLocks noChangeArrowheads="1"/>
          </p:cNvSpPr>
          <p:nvPr/>
        </p:nvSpPr>
        <p:spPr bwMode="auto">
          <a:xfrm>
            <a:off x="3421056" y="2997084"/>
            <a:ext cx="1185704" cy="584775"/>
          </a:xfrm>
          <a:prstGeom prst="rect">
            <a:avLst/>
          </a:prstGeom>
          <a:solidFill>
            <a:srgbClr val="FFFFFF"/>
          </a:solidFill>
          <a:ln w="12700">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wrap="square">
            <a:spAutoFit/>
          </a:bodyPr>
          <a:lstStyle/>
          <a:p>
            <a:pPr algn="ctr" eaLnBrk="0" hangingPunct="0">
              <a:buSzPct val="75000"/>
              <a:buFont typeface="Wingdings" pitchFamily="2" charset="2"/>
              <a:buNone/>
            </a:pPr>
            <a:r>
              <a:rPr lang="zh-CN" altLang="en-US" sz="1600" b="1" dirty="0">
                <a:latin typeface="微软雅黑" panose="020B0503020204020204" pitchFamily="34" charset="-122"/>
                <a:ea typeface="微软雅黑" panose="020B0503020204020204" pitchFamily="34" charset="-122"/>
              </a:rPr>
              <a:t>路由交换设备</a:t>
            </a:r>
            <a:endParaRPr lang="en-US" altLang="ko-KR" sz="1600" b="1" dirty="0">
              <a:latin typeface="微软雅黑" panose="020B0503020204020204" pitchFamily="34" charset="-122"/>
              <a:ea typeface="微软雅黑" panose="020B0503020204020204" pitchFamily="34" charset="-122"/>
            </a:endParaRPr>
          </a:p>
        </p:txBody>
      </p:sp>
      <p:pic>
        <p:nvPicPr>
          <p:cNvPr id="66" name="Picture 9"/>
          <p:cNvPicPr>
            <a:picLocks noChangeAspect="1" noChangeArrowheads="1"/>
          </p:cNvPicPr>
          <p:nvPr/>
        </p:nvPicPr>
        <p:blipFill>
          <a:blip r:embed="rId5" cstate="print"/>
          <a:srcRect/>
          <a:stretch>
            <a:fillRect/>
          </a:stretch>
        </p:blipFill>
        <p:spPr bwMode="auto">
          <a:xfrm>
            <a:off x="5935772" y="1977271"/>
            <a:ext cx="993775" cy="371475"/>
          </a:xfrm>
          <a:prstGeom prst="rect">
            <a:avLst/>
          </a:prstGeom>
          <a:noFill/>
          <a:ln w="9525">
            <a:solidFill>
              <a:schemeClr val="tx1">
                <a:lumMod val="50000"/>
                <a:lumOff val="50000"/>
              </a:schemeClr>
            </a:solidFill>
            <a:miter lim="800000"/>
            <a:headEnd/>
            <a:tailEnd/>
          </a:ln>
        </p:spPr>
      </p:pic>
      <p:pic>
        <p:nvPicPr>
          <p:cNvPr id="67"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1856" y="3277947"/>
            <a:ext cx="1051071" cy="5686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16772" y="3276469"/>
            <a:ext cx="608935" cy="608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图片 68"/>
          <p:cNvPicPr>
            <a:picLocks noChangeAspect="1"/>
          </p:cNvPicPr>
          <p:nvPr/>
        </p:nvPicPr>
        <p:blipFill>
          <a:blip r:embed="rId8" cstate="print"/>
          <a:stretch>
            <a:fillRect/>
          </a:stretch>
        </p:blipFill>
        <p:spPr>
          <a:xfrm>
            <a:off x="6893127" y="4077018"/>
            <a:ext cx="917083" cy="648072"/>
          </a:xfrm>
          <a:prstGeom prst="rect">
            <a:avLst/>
          </a:prstGeom>
        </p:spPr>
      </p:pic>
      <p:sp>
        <p:nvSpPr>
          <p:cNvPr id="70" name="Text Box 67"/>
          <p:cNvSpPr txBox="1">
            <a:spLocks noChangeArrowheads="1"/>
          </p:cNvSpPr>
          <p:nvPr/>
        </p:nvSpPr>
        <p:spPr bwMode="auto">
          <a:xfrm>
            <a:off x="1201247" y="1772885"/>
            <a:ext cx="1159280" cy="584775"/>
          </a:xfrm>
          <a:prstGeom prst="rect">
            <a:avLst/>
          </a:prstGeom>
          <a:solidFill>
            <a:schemeClr val="bg1"/>
          </a:solidFill>
          <a:ln w="9525">
            <a:solidFill>
              <a:schemeClr val="tx1">
                <a:lumMod val="50000"/>
                <a:lumOff val="50000"/>
              </a:schemeClr>
            </a:solidFill>
            <a:miter lim="800000"/>
            <a:headEnd/>
            <a:tailEnd/>
          </a:ln>
          <a:effectLst>
            <a:outerShdw blurRad="63500" dist="20000" dir="5400000" rotWithShape="0">
              <a:srgbClr val="000000">
                <a:alpha val="37999"/>
              </a:srgbClr>
            </a:outerShdw>
          </a:effectLst>
        </p:spPr>
        <p:txBody>
          <a:bodyPr wrap="square">
            <a:spAutoFit/>
          </a:bodyPr>
          <a:lstStyle/>
          <a:p>
            <a:pPr algn="ctr" eaLnBrk="0" hangingPunct="0">
              <a:buSzPct val="75000"/>
              <a:buFont typeface="Wingdings" pitchFamily="2" charset="2"/>
              <a:buNone/>
            </a:pPr>
            <a:r>
              <a:rPr lang="en-US" altLang="zh-CN" sz="1600" b="1" dirty="0">
                <a:latin typeface="微软雅黑" panose="020B0503020204020204" pitchFamily="34" charset="-122"/>
                <a:ea typeface="微软雅黑" panose="020B0503020204020204" pitchFamily="34" charset="-122"/>
              </a:rPr>
              <a:t>Web</a:t>
            </a:r>
            <a:r>
              <a:rPr lang="zh-CN" altLang="en-US" sz="1600" b="1" dirty="0">
                <a:latin typeface="微软雅黑" panose="020B0503020204020204" pitchFamily="34" charset="-122"/>
                <a:ea typeface="微软雅黑" panose="020B0503020204020204" pitchFamily="34" charset="-122"/>
              </a:rPr>
              <a:t>技术</a:t>
            </a:r>
            <a:endParaRPr lang="en-US" altLang="zh-CN" sz="1600" b="1" dirty="0">
              <a:latin typeface="微软雅黑" panose="020B0503020204020204" pitchFamily="34" charset="-122"/>
              <a:ea typeface="微软雅黑" panose="020B0503020204020204" pitchFamily="34" charset="-122"/>
            </a:endParaRPr>
          </a:p>
          <a:p>
            <a:pPr algn="ctr" eaLnBrk="0" hangingPunct="0">
              <a:buSzPct val="75000"/>
              <a:buFont typeface="Wingdings" pitchFamily="2" charset="2"/>
              <a:buNone/>
            </a:pPr>
            <a:r>
              <a:rPr lang="en-US" altLang="zh-CN" sz="1600" b="1" dirty="0">
                <a:latin typeface="微软雅黑" panose="020B0503020204020204" pitchFamily="34" charset="-122"/>
                <a:ea typeface="微软雅黑" panose="020B0503020204020204" pitchFamily="34" charset="-122"/>
              </a:rPr>
              <a:t>(1990)</a:t>
            </a:r>
            <a:endParaRPr lang="en-US" altLang="ko-KR" sz="1600" b="1" dirty="0">
              <a:latin typeface="微软雅黑" panose="020B0503020204020204" pitchFamily="34" charset="-122"/>
              <a:ea typeface="微软雅黑" panose="020B0503020204020204" pitchFamily="34" charset="-122"/>
            </a:endParaRPr>
          </a:p>
        </p:txBody>
      </p:sp>
      <p:sp>
        <p:nvSpPr>
          <p:cNvPr id="71" name="Text Box 67"/>
          <p:cNvSpPr txBox="1">
            <a:spLocks noChangeArrowheads="1"/>
          </p:cNvSpPr>
          <p:nvPr/>
        </p:nvSpPr>
        <p:spPr bwMode="auto">
          <a:xfrm>
            <a:off x="3433360" y="3717134"/>
            <a:ext cx="1185704" cy="584775"/>
          </a:xfrm>
          <a:prstGeom prst="rect">
            <a:avLst/>
          </a:prstGeom>
          <a:solidFill>
            <a:srgbClr val="FFFFFF"/>
          </a:solidFill>
          <a:ln w="12700">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wrap="square">
            <a:spAutoFit/>
          </a:bodyPr>
          <a:lstStyle/>
          <a:p>
            <a:pPr algn="ctr" eaLnBrk="0" hangingPunct="0">
              <a:buSzPct val="75000"/>
              <a:buFont typeface="Wingdings" pitchFamily="2" charset="2"/>
              <a:buNone/>
            </a:pPr>
            <a:r>
              <a:rPr lang="zh-CN" altLang="en-US" sz="1600" b="1" dirty="0">
                <a:latin typeface="微软雅黑" panose="020B0503020204020204" pitchFamily="34" charset="-122"/>
                <a:ea typeface="微软雅黑" panose="020B0503020204020204" pitchFamily="34" charset="-122"/>
              </a:rPr>
              <a:t>光交换光传输设备</a:t>
            </a:r>
            <a:endParaRPr lang="en-US" altLang="ko-KR" sz="1600" b="1" dirty="0">
              <a:latin typeface="微软雅黑" panose="020B0503020204020204" pitchFamily="34" charset="-122"/>
              <a:ea typeface="微软雅黑" panose="020B0503020204020204" pitchFamily="34" charset="-122"/>
            </a:endParaRPr>
          </a:p>
        </p:txBody>
      </p:sp>
      <p:sp>
        <p:nvSpPr>
          <p:cNvPr id="72" name="Text Box 67"/>
          <p:cNvSpPr txBox="1">
            <a:spLocks noChangeArrowheads="1"/>
          </p:cNvSpPr>
          <p:nvPr/>
        </p:nvSpPr>
        <p:spPr bwMode="auto">
          <a:xfrm>
            <a:off x="3433402" y="2586411"/>
            <a:ext cx="1185704" cy="338554"/>
          </a:xfrm>
          <a:prstGeom prst="rect">
            <a:avLst/>
          </a:prstGeom>
          <a:solidFill>
            <a:srgbClr val="FFFFFF"/>
          </a:solidFill>
          <a:ln w="12700">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wrap="square">
            <a:spAutoFit/>
          </a:bodyPr>
          <a:lstStyle/>
          <a:p>
            <a:pPr algn="ctr" eaLnBrk="0" hangingPunct="0">
              <a:buSzPct val="75000"/>
              <a:buFont typeface="Wingdings" pitchFamily="2" charset="2"/>
              <a:buNone/>
            </a:pPr>
            <a:r>
              <a:rPr lang="zh-CN" altLang="en-US" sz="1600" b="1" dirty="0">
                <a:latin typeface="微软雅黑" panose="020B0503020204020204" pitchFamily="34" charset="-122"/>
                <a:ea typeface="微软雅黑" panose="020B0503020204020204" pitchFamily="34" charset="-122"/>
              </a:rPr>
              <a:t>电子商务</a:t>
            </a:r>
            <a:endParaRPr lang="en-US" altLang="ko-KR" sz="1600" b="1" dirty="0">
              <a:latin typeface="微软雅黑" panose="020B0503020204020204" pitchFamily="34" charset="-122"/>
              <a:ea typeface="微软雅黑" panose="020B0503020204020204" pitchFamily="34" charset="-122"/>
            </a:endParaRPr>
          </a:p>
        </p:txBody>
      </p:sp>
      <p:sp>
        <p:nvSpPr>
          <p:cNvPr id="73" name="Text Box 67"/>
          <p:cNvSpPr txBox="1">
            <a:spLocks noChangeArrowheads="1"/>
          </p:cNvSpPr>
          <p:nvPr/>
        </p:nvSpPr>
        <p:spPr bwMode="auto">
          <a:xfrm>
            <a:off x="1217373" y="3129882"/>
            <a:ext cx="1152038" cy="584775"/>
          </a:xfrm>
          <a:prstGeom prst="rect">
            <a:avLst/>
          </a:prstGeom>
          <a:solidFill>
            <a:schemeClr val="bg1"/>
          </a:solidFill>
          <a:ln w="9525">
            <a:solidFill>
              <a:schemeClr val="tx1">
                <a:lumMod val="50000"/>
                <a:lumOff val="50000"/>
              </a:schemeClr>
            </a:solidFill>
            <a:miter lim="800000"/>
            <a:headEnd/>
            <a:tailEnd/>
          </a:ln>
          <a:effectLst>
            <a:outerShdw blurRad="63500" dist="20000" dir="5400000" rotWithShape="0">
              <a:srgbClr val="000000">
                <a:alpha val="37999"/>
              </a:srgbClr>
            </a:outerShdw>
          </a:effectLst>
        </p:spPr>
        <p:txBody>
          <a:bodyPr wrap="square">
            <a:spAutoFit/>
          </a:bodyPr>
          <a:lstStyle/>
          <a:p>
            <a:pPr algn="ctr" eaLnBrk="0" hangingPunct="0">
              <a:buSzPct val="75000"/>
              <a:buFont typeface="Wingdings" pitchFamily="2" charset="2"/>
              <a:buNone/>
            </a:pPr>
            <a:r>
              <a:rPr lang="zh-CN" altLang="en-US" sz="1600" b="1" dirty="0">
                <a:latin typeface="微软雅黑" panose="020B0503020204020204" pitchFamily="34" charset="-122"/>
                <a:ea typeface="微软雅黑" panose="020B0503020204020204" pitchFamily="34" charset="-122"/>
              </a:rPr>
              <a:t>以太网</a:t>
            </a:r>
            <a:endParaRPr lang="en-US" altLang="zh-CN" sz="1600" b="1" dirty="0">
              <a:latin typeface="微软雅黑" panose="020B0503020204020204" pitchFamily="34" charset="-122"/>
              <a:ea typeface="微软雅黑" panose="020B0503020204020204" pitchFamily="34" charset="-122"/>
            </a:endParaRPr>
          </a:p>
          <a:p>
            <a:pPr algn="ctr" eaLnBrk="0" hangingPunct="0">
              <a:buSzPct val="75000"/>
              <a:buFont typeface="Wingdings" pitchFamily="2" charset="2"/>
              <a:buNone/>
            </a:pPr>
            <a:r>
              <a:rPr lang="en-US" altLang="zh-CN" sz="1600" b="1" dirty="0">
                <a:latin typeface="微软雅黑" panose="020B0503020204020204" pitchFamily="34" charset="-122"/>
                <a:ea typeface="微软雅黑" panose="020B0503020204020204" pitchFamily="34" charset="-122"/>
              </a:rPr>
              <a:t>(1975)</a:t>
            </a:r>
            <a:endParaRPr lang="en-US" altLang="ko-KR" sz="1600" b="1" dirty="0">
              <a:latin typeface="微软雅黑" panose="020B0503020204020204" pitchFamily="34" charset="-122"/>
              <a:ea typeface="微软雅黑" panose="020B0503020204020204" pitchFamily="34" charset="-122"/>
            </a:endParaRPr>
          </a:p>
        </p:txBody>
      </p:sp>
      <p:pic>
        <p:nvPicPr>
          <p:cNvPr id="74" name="Picture 13" descr="http://t0.gstatic.cn/images?q=tbn:HhYIr-Oz_5sLkM:">
            <a:hlinkClick r:id="rId9"/>
          </p:cNvPr>
          <p:cNvPicPr>
            <a:picLocks noChangeAspect="1" noChangeArrowheads="1"/>
          </p:cNvPicPr>
          <p:nvPr/>
        </p:nvPicPr>
        <p:blipFill>
          <a:blip r:embed="rId10" cstate="print"/>
          <a:srcRect/>
          <a:stretch>
            <a:fillRect/>
          </a:stretch>
        </p:blipFill>
        <p:spPr bwMode="auto">
          <a:xfrm>
            <a:off x="5855717" y="3942299"/>
            <a:ext cx="648072" cy="781321"/>
          </a:xfrm>
          <a:prstGeom prst="rect">
            <a:avLst/>
          </a:prstGeom>
          <a:noFill/>
          <a:ln>
            <a:solidFill>
              <a:schemeClr val="tx1">
                <a:lumMod val="50000"/>
                <a:lumOff val="50000"/>
              </a:schemeClr>
            </a:solidFill>
          </a:ln>
          <a:effectLst>
            <a:softEdge rad="63500"/>
          </a:effectLst>
        </p:spPr>
      </p:pic>
      <p:pic>
        <p:nvPicPr>
          <p:cNvPr id="78"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34520" y="2800038"/>
            <a:ext cx="1485166"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圆角矩形 78"/>
          <p:cNvSpPr/>
          <p:nvPr/>
        </p:nvSpPr>
        <p:spPr>
          <a:xfrm>
            <a:off x="9119424" y="4989003"/>
            <a:ext cx="2148762" cy="384132"/>
          </a:xfrm>
          <a:prstGeom prst="roundRect">
            <a:avLst/>
          </a:prstGeom>
          <a:solidFill>
            <a:srgbClr val="FFC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移动互联网时代</a:t>
            </a:r>
          </a:p>
        </p:txBody>
      </p:sp>
      <p:grpSp>
        <p:nvGrpSpPr>
          <p:cNvPr id="80" name="组合 79"/>
          <p:cNvGrpSpPr/>
          <p:nvPr/>
        </p:nvGrpSpPr>
        <p:grpSpPr>
          <a:xfrm>
            <a:off x="7989298" y="2791921"/>
            <a:ext cx="3669060" cy="2230599"/>
            <a:chOff x="5474940" y="3429000"/>
            <a:chExt cx="3669060" cy="2230599"/>
          </a:xfrm>
        </p:grpSpPr>
        <p:grpSp>
          <p:nvGrpSpPr>
            <p:cNvPr id="81" name="组合 80"/>
            <p:cNvGrpSpPr/>
            <p:nvPr/>
          </p:nvGrpSpPr>
          <p:grpSpPr>
            <a:xfrm>
              <a:off x="5474940" y="3429000"/>
              <a:ext cx="3669060" cy="2230599"/>
              <a:chOff x="5474940" y="3429000"/>
              <a:chExt cx="3669060" cy="2230599"/>
            </a:xfrm>
          </p:grpSpPr>
          <p:sp>
            <p:nvSpPr>
              <p:cNvPr id="84" name="椭圆 83"/>
              <p:cNvSpPr/>
              <p:nvPr/>
            </p:nvSpPr>
            <p:spPr>
              <a:xfrm>
                <a:off x="7766562" y="5434174"/>
                <a:ext cx="223837" cy="225425"/>
              </a:xfrm>
              <a:prstGeom prst="ellipse">
                <a:avLst/>
              </a:prstGeom>
              <a:solidFill>
                <a:srgbClr val="FF0000"/>
              </a:solidFill>
              <a:ln>
                <a:noFill/>
              </a:ln>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zh-CN" altLang="en-US"/>
              </a:p>
            </p:txBody>
          </p:sp>
          <p:sp>
            <p:nvSpPr>
              <p:cNvPr id="86" name="矩形 85"/>
              <p:cNvSpPr/>
              <p:nvPr/>
            </p:nvSpPr>
            <p:spPr>
              <a:xfrm rot="10800000">
                <a:off x="5474940" y="3429000"/>
                <a:ext cx="3669060" cy="1632699"/>
              </a:xfrm>
              <a:prstGeom prst="rect">
                <a:avLst/>
              </a:prstGeom>
              <a:solidFill>
                <a:schemeClr val="lt1">
                  <a:alpha val="74000"/>
                </a:schemeClr>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7" name="Text Box 67"/>
              <p:cNvSpPr txBox="1">
                <a:spLocks noChangeArrowheads="1"/>
              </p:cNvSpPr>
              <p:nvPr/>
            </p:nvSpPr>
            <p:spPr bwMode="auto">
              <a:xfrm>
                <a:off x="5796137" y="3627874"/>
                <a:ext cx="979488" cy="307777"/>
              </a:xfrm>
              <a:prstGeom prst="rect">
                <a:avLst/>
              </a:prstGeom>
              <a:solidFill>
                <a:schemeClr val="bg1"/>
              </a:solidFill>
              <a:ln w="9525">
                <a:solidFill>
                  <a:schemeClr val="bg2">
                    <a:lumMod val="50000"/>
                  </a:schemeClr>
                </a:solidFill>
                <a:miter lim="800000"/>
                <a:headEnd/>
                <a:tailEnd/>
              </a:ln>
              <a:effectLst>
                <a:outerShdw blurRad="63500" dist="20000" dir="5400000" rotWithShape="0">
                  <a:srgbClr val="000000">
                    <a:alpha val="37999"/>
                  </a:srgbClr>
                </a:outerShdw>
              </a:effectLst>
            </p:spPr>
            <p:txBody>
              <a:bodyPr>
                <a:spAutoFit/>
              </a:bodyPr>
              <a:lstStyle/>
              <a:p>
                <a:pPr algn="ctr" eaLnBrk="0" hangingPunct="0">
                  <a:buSzPct val="75000"/>
                  <a:buFont typeface="Wingdings" pitchFamily="2" charset="2"/>
                  <a:buNone/>
                </a:pPr>
                <a:r>
                  <a:rPr lang="en-US" altLang="zh-CN" sz="1400" b="1" dirty="0">
                    <a:latin typeface="微软雅黑" panose="020B0503020204020204" pitchFamily="34" charset="-122"/>
                    <a:ea typeface="微软雅黑" panose="020B0503020204020204" pitchFamily="34" charset="-122"/>
                  </a:rPr>
                  <a:t>TCP/IP</a:t>
                </a:r>
                <a:endParaRPr lang="en-US" altLang="ko-KR" sz="1400" b="1" dirty="0">
                  <a:latin typeface="微软雅黑" panose="020B0503020204020204" pitchFamily="34" charset="-122"/>
                  <a:ea typeface="微软雅黑" panose="020B0503020204020204" pitchFamily="34" charset="-122"/>
                </a:endParaRPr>
              </a:p>
            </p:txBody>
          </p:sp>
          <p:sp>
            <p:nvSpPr>
              <p:cNvPr id="88" name="Text Box 67"/>
              <p:cNvSpPr txBox="1">
                <a:spLocks noChangeArrowheads="1"/>
              </p:cNvSpPr>
              <p:nvPr/>
            </p:nvSpPr>
            <p:spPr bwMode="auto">
              <a:xfrm>
                <a:off x="5824760" y="4129335"/>
                <a:ext cx="979488" cy="307777"/>
              </a:xfrm>
              <a:prstGeom prst="rect">
                <a:avLst/>
              </a:prstGeom>
              <a:solidFill>
                <a:schemeClr val="bg1"/>
              </a:solidFill>
              <a:ln w="9525">
                <a:solidFill>
                  <a:schemeClr val="bg2">
                    <a:lumMod val="50000"/>
                  </a:schemeClr>
                </a:solidFill>
                <a:miter lim="800000"/>
                <a:headEnd/>
                <a:tailEnd/>
              </a:ln>
              <a:effectLst>
                <a:outerShdw blurRad="63500" dist="20000" dir="5400000" rotWithShape="0">
                  <a:srgbClr val="000000">
                    <a:alpha val="37999"/>
                  </a:srgbClr>
                </a:outerShdw>
              </a:effectLst>
            </p:spPr>
            <p:txBody>
              <a:bodyPr>
                <a:spAutoFit/>
              </a:bodyPr>
              <a:lstStyle/>
              <a:p>
                <a:pPr algn="ctr" eaLnBrk="0" hangingPunct="0">
                  <a:buSzPct val="75000"/>
                  <a:buFont typeface="Wingdings" pitchFamily="2" charset="2"/>
                  <a:buNone/>
                </a:pPr>
                <a:r>
                  <a:rPr lang="en-US" altLang="zh-CN" sz="1400" b="1" dirty="0">
                    <a:latin typeface="微软雅黑" panose="020B0503020204020204" pitchFamily="34" charset="-122"/>
                    <a:ea typeface="微软雅黑" panose="020B0503020204020204" pitchFamily="34" charset="-122"/>
                  </a:rPr>
                  <a:t>3G</a:t>
                </a:r>
                <a:endParaRPr lang="en-US" altLang="ko-KR" sz="1400" b="1" dirty="0">
                  <a:latin typeface="微软雅黑" panose="020B0503020204020204" pitchFamily="34" charset="-122"/>
                  <a:ea typeface="微软雅黑" panose="020B0503020204020204" pitchFamily="34" charset="-122"/>
                </a:endParaRPr>
              </a:p>
            </p:txBody>
          </p:sp>
          <p:sp>
            <p:nvSpPr>
              <p:cNvPr id="89" name="TextBox 13"/>
              <p:cNvSpPr txBox="1"/>
              <p:nvPr/>
            </p:nvSpPr>
            <p:spPr>
              <a:xfrm>
                <a:off x="7596336" y="3889759"/>
                <a:ext cx="1403647" cy="338554"/>
              </a:xfrm>
              <a:prstGeom prst="rect">
                <a:avLst/>
              </a:prstGeom>
              <a:solidFill>
                <a:srgbClr val="FFC000"/>
              </a:solidFill>
              <a:ln/>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sz="1600" b="1" dirty="0">
                    <a:solidFill>
                      <a:schemeClr val="tx1"/>
                    </a:solidFill>
                    <a:latin typeface="微软雅黑" panose="020B0503020204020204" pitchFamily="34" charset="-122"/>
                    <a:ea typeface="微软雅黑" panose="020B0503020204020204" pitchFamily="34" charset="-122"/>
                  </a:rPr>
                  <a:t>移动互联网</a:t>
                </a:r>
              </a:p>
            </p:txBody>
          </p:sp>
          <p:cxnSp>
            <p:nvCxnSpPr>
              <p:cNvPr id="90" name="直接箭头连接符 89"/>
              <p:cNvCxnSpPr/>
              <p:nvPr/>
            </p:nvCxnSpPr>
            <p:spPr>
              <a:xfrm>
                <a:off x="7878481" y="4259091"/>
                <a:ext cx="0" cy="124289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stCxn id="87" idx="3"/>
                <a:endCxn id="89" idx="1"/>
              </p:cNvCxnSpPr>
              <p:nvPr/>
            </p:nvCxnSpPr>
            <p:spPr>
              <a:xfrm>
                <a:off x="6775625" y="3781763"/>
                <a:ext cx="820711" cy="277273"/>
              </a:xfrm>
              <a:prstGeom prst="straightConnector1">
                <a:avLst/>
              </a:prstGeom>
              <a:ln w="1905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stCxn id="88" idx="3"/>
                <a:endCxn id="89" idx="1"/>
              </p:cNvCxnSpPr>
              <p:nvPr/>
            </p:nvCxnSpPr>
            <p:spPr>
              <a:xfrm flipV="1">
                <a:off x="6804248" y="4059036"/>
                <a:ext cx="792088" cy="224188"/>
              </a:xfrm>
              <a:prstGeom prst="straightConnector1">
                <a:avLst/>
              </a:prstGeom>
              <a:ln w="1905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82" name="Text Box 67"/>
            <p:cNvSpPr txBox="1">
              <a:spLocks noChangeArrowheads="1"/>
            </p:cNvSpPr>
            <p:nvPr/>
          </p:nvSpPr>
          <p:spPr bwMode="auto">
            <a:xfrm>
              <a:off x="5796136" y="4581128"/>
              <a:ext cx="979488" cy="307777"/>
            </a:xfrm>
            <a:prstGeom prst="rect">
              <a:avLst/>
            </a:prstGeom>
            <a:solidFill>
              <a:schemeClr val="bg1"/>
            </a:solidFill>
            <a:ln w="9525">
              <a:solidFill>
                <a:schemeClr val="bg2">
                  <a:lumMod val="50000"/>
                </a:schemeClr>
              </a:solidFill>
              <a:miter lim="800000"/>
              <a:headEnd/>
              <a:tailEnd/>
            </a:ln>
            <a:effectLst>
              <a:outerShdw blurRad="63500" dist="20000" dir="5400000" rotWithShape="0">
                <a:srgbClr val="000000">
                  <a:alpha val="37999"/>
                </a:srgbClr>
              </a:outerShdw>
            </a:effectLst>
          </p:spPr>
          <p:txBody>
            <a:bodyPr>
              <a:spAutoFit/>
            </a:bodyPr>
            <a:lstStyle/>
            <a:p>
              <a:pPr algn="ctr" eaLnBrk="0" hangingPunct="0">
                <a:buSzPct val="75000"/>
                <a:buFont typeface="Wingdings" pitchFamily="2" charset="2"/>
                <a:buNone/>
              </a:pPr>
              <a:r>
                <a:rPr lang="en-US" altLang="zh-CN" sz="1400" b="1" dirty="0">
                  <a:latin typeface="微软雅黑" panose="020B0503020204020204" pitchFamily="34" charset="-122"/>
                  <a:ea typeface="微软雅黑" panose="020B0503020204020204" pitchFamily="34" charset="-122"/>
                </a:rPr>
                <a:t>LBS</a:t>
              </a:r>
              <a:endParaRPr lang="en-US" altLang="ko-KR" sz="1400" b="1" dirty="0">
                <a:latin typeface="微软雅黑" panose="020B0503020204020204" pitchFamily="34" charset="-122"/>
                <a:ea typeface="微软雅黑" panose="020B0503020204020204" pitchFamily="34" charset="-122"/>
              </a:endParaRPr>
            </a:p>
          </p:txBody>
        </p:sp>
        <p:cxnSp>
          <p:nvCxnSpPr>
            <p:cNvPr id="83" name="直接箭头连接符 82"/>
            <p:cNvCxnSpPr>
              <a:stCxn id="82" idx="3"/>
              <a:endCxn id="89" idx="1"/>
            </p:cNvCxnSpPr>
            <p:nvPr/>
          </p:nvCxnSpPr>
          <p:spPr>
            <a:xfrm flipV="1">
              <a:off x="6775624" y="4059036"/>
              <a:ext cx="820712" cy="675981"/>
            </a:xfrm>
            <a:prstGeom prst="straightConnector1">
              <a:avLst/>
            </a:prstGeom>
            <a:ln w="1905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93" name="Text Box 67"/>
          <p:cNvSpPr txBox="1">
            <a:spLocks noChangeArrowheads="1"/>
          </p:cNvSpPr>
          <p:nvPr/>
        </p:nvSpPr>
        <p:spPr bwMode="auto">
          <a:xfrm>
            <a:off x="3421056" y="4417427"/>
            <a:ext cx="1185704" cy="338554"/>
          </a:xfrm>
          <a:prstGeom prst="rect">
            <a:avLst/>
          </a:prstGeom>
          <a:solidFill>
            <a:srgbClr val="FFFFFF"/>
          </a:solidFill>
          <a:ln w="12700">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wrap="square">
            <a:spAutoFit/>
          </a:bodyPr>
          <a:lstStyle/>
          <a:p>
            <a:pPr algn="ctr" eaLnBrk="0" hangingPunct="0">
              <a:buSzPct val="75000"/>
              <a:buFont typeface="Wingdings" pitchFamily="2" charset="2"/>
              <a:buNone/>
            </a:pPr>
            <a:r>
              <a:rPr lang="zh-CN" altLang="en-US" sz="1600" b="1" dirty="0">
                <a:latin typeface="微软雅黑" panose="020B0503020204020204" pitchFamily="34" charset="-122"/>
                <a:ea typeface="微软雅黑" panose="020B0503020204020204" pitchFamily="34" charset="-122"/>
              </a:rPr>
              <a:t>智能终端</a:t>
            </a:r>
            <a:endParaRPr lang="en-US" altLang="ko-KR" sz="1600" b="1" dirty="0">
              <a:latin typeface="微软雅黑" panose="020B0503020204020204" pitchFamily="34" charset="-122"/>
              <a:ea typeface="微软雅黑" panose="020B0503020204020204" pitchFamily="34" charset="-122"/>
            </a:endParaRPr>
          </a:p>
        </p:txBody>
      </p:sp>
      <p:sp>
        <p:nvSpPr>
          <p:cNvPr id="94" name="Text Box 67"/>
          <p:cNvSpPr txBox="1">
            <a:spLocks noChangeArrowheads="1"/>
          </p:cNvSpPr>
          <p:nvPr/>
        </p:nvSpPr>
        <p:spPr bwMode="auto">
          <a:xfrm>
            <a:off x="1201247" y="3810386"/>
            <a:ext cx="1152038" cy="584775"/>
          </a:xfrm>
          <a:prstGeom prst="rect">
            <a:avLst/>
          </a:prstGeom>
          <a:solidFill>
            <a:schemeClr val="bg1"/>
          </a:solidFill>
          <a:ln w="9525">
            <a:solidFill>
              <a:schemeClr val="tx1">
                <a:lumMod val="50000"/>
                <a:lumOff val="50000"/>
              </a:schemeClr>
            </a:solidFill>
            <a:miter lim="800000"/>
            <a:headEnd/>
            <a:tailEnd/>
          </a:ln>
          <a:effectLst>
            <a:outerShdw blurRad="63500" dist="20000" dir="5400000" rotWithShape="0">
              <a:srgbClr val="000000">
                <a:alpha val="37999"/>
              </a:srgbClr>
            </a:outerShdw>
          </a:effectLst>
        </p:spPr>
        <p:txBody>
          <a:bodyPr wrap="square">
            <a:spAutoFit/>
          </a:bodyPr>
          <a:lstStyle/>
          <a:p>
            <a:pPr algn="ctr" eaLnBrk="0" hangingPunct="0">
              <a:buSzPct val="75000"/>
              <a:buFont typeface="Wingdings" pitchFamily="2" charset="2"/>
              <a:buNone/>
            </a:pPr>
            <a:r>
              <a:rPr lang="zh-CN" altLang="en-US" sz="1600" b="1" dirty="0">
                <a:latin typeface="微软雅黑" panose="020B0503020204020204" pitchFamily="34" charset="-122"/>
                <a:ea typeface="微软雅黑" panose="020B0503020204020204" pitchFamily="34" charset="-122"/>
              </a:rPr>
              <a:t>光通讯</a:t>
            </a:r>
            <a:r>
              <a:rPr lang="en-US" altLang="zh-CN" sz="1600" b="1" dirty="0">
                <a:latin typeface="微软雅黑" panose="020B0503020204020204" pitchFamily="34" charset="-122"/>
                <a:ea typeface="微软雅黑" panose="020B0503020204020204" pitchFamily="34" charset="-122"/>
              </a:rPr>
              <a:t>(1966)</a:t>
            </a:r>
            <a:endParaRPr lang="en-US" altLang="ko-KR" sz="1600" b="1" dirty="0">
              <a:latin typeface="微软雅黑" panose="020B0503020204020204" pitchFamily="34" charset="-122"/>
              <a:ea typeface="微软雅黑" panose="020B0503020204020204" pitchFamily="34" charset="-122"/>
            </a:endParaRPr>
          </a:p>
        </p:txBody>
      </p:sp>
      <p:sp>
        <p:nvSpPr>
          <p:cNvPr id="76"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7"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5"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5"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6"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7" name="文本框 2"/>
          <p:cNvSpPr>
            <a:spLocks noChangeArrowheads="1"/>
          </p:cNvSpPr>
          <p:nvPr/>
        </p:nvSpPr>
        <p:spPr bwMode="auto">
          <a:xfrm>
            <a:off x="1444268" y="44765"/>
            <a:ext cx="83386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1.2 </a:t>
            </a:r>
            <a:r>
              <a:rPr lang="zh-CN" altLang="en-US"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回顾时代变迁把握信息技术产业发展历程</a:t>
            </a:r>
            <a:endParaRPr lang="zh-CN" altLang="en-US" sz="28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Tree>
    <p:extLst>
      <p:ext uri="{BB962C8B-B14F-4D97-AF65-F5344CB8AC3E}">
        <p14:creationId xmlns:p14="http://schemas.microsoft.com/office/powerpoint/2010/main" val="39325914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1000"/>
                                        <p:tgtEl>
                                          <p:spTgt spid="80"/>
                                        </p:tgtEl>
                                      </p:cBhvr>
                                    </p:animEffect>
                                    <p:anim calcmode="lin" valueType="num">
                                      <p:cBhvr>
                                        <p:cTn id="8" dur="1000" fill="hold"/>
                                        <p:tgtEl>
                                          <p:spTgt spid="80"/>
                                        </p:tgtEl>
                                        <p:attrNameLst>
                                          <p:attrName>ppt_x</p:attrName>
                                        </p:attrNameLst>
                                      </p:cBhvr>
                                      <p:tavLst>
                                        <p:tav tm="0">
                                          <p:val>
                                            <p:strVal val="#ppt_x"/>
                                          </p:val>
                                        </p:tav>
                                        <p:tav tm="100000">
                                          <p:val>
                                            <p:strVal val="#ppt_x"/>
                                          </p:val>
                                        </p:tav>
                                      </p:tavLst>
                                    </p:anim>
                                    <p:anim calcmode="lin" valueType="num">
                                      <p:cBhvr>
                                        <p:cTn id="9"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9"/>
                                        </p:tgtEl>
                                        <p:attrNameLst>
                                          <p:attrName>style.visibility</p:attrName>
                                        </p:attrNameLst>
                                      </p:cBhvr>
                                      <p:to>
                                        <p:strVal val="visible"/>
                                      </p:to>
                                    </p:set>
                                    <p:anim calcmode="lin" valueType="num">
                                      <p:cBhvr>
                                        <p:cTn id="14" dur="500" fill="hold"/>
                                        <p:tgtEl>
                                          <p:spTgt spid="79"/>
                                        </p:tgtEl>
                                        <p:attrNameLst>
                                          <p:attrName>ppt_w</p:attrName>
                                        </p:attrNameLst>
                                      </p:cBhvr>
                                      <p:tavLst>
                                        <p:tav tm="0">
                                          <p:val>
                                            <p:fltVal val="0"/>
                                          </p:val>
                                        </p:tav>
                                        <p:tav tm="100000">
                                          <p:val>
                                            <p:strVal val="#ppt_w"/>
                                          </p:val>
                                        </p:tav>
                                      </p:tavLst>
                                    </p:anim>
                                    <p:anim calcmode="lin" valueType="num">
                                      <p:cBhvr>
                                        <p:cTn id="15" dur="500" fill="hold"/>
                                        <p:tgtEl>
                                          <p:spTgt spid="79"/>
                                        </p:tgtEl>
                                        <p:attrNameLst>
                                          <p:attrName>ppt_h</p:attrName>
                                        </p:attrNameLst>
                                      </p:cBhvr>
                                      <p:tavLst>
                                        <p:tav tm="0">
                                          <p:val>
                                            <p:fltVal val="0"/>
                                          </p:val>
                                        </p:tav>
                                        <p:tav tm="100000">
                                          <p:val>
                                            <p:strVal val="#ppt_h"/>
                                          </p:val>
                                        </p:tav>
                                      </p:tavLst>
                                    </p:anim>
                                    <p:animEffect transition="in" filter="fade">
                                      <p:cBhvr>
                                        <p:cTn id="16"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417638" y="908825"/>
            <a:ext cx="8536810" cy="1705938"/>
          </a:xfrm>
          <a:prstGeom prst="rect">
            <a:avLst/>
          </a:prstGeom>
          <a:noFill/>
          <a:ln w="9525" cap="flat" cmpd="sng" algn="ctr">
            <a:solidFill>
              <a:schemeClr val="bg2">
                <a:lumMod val="50000"/>
              </a:schemeClr>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solidFill>
                  <a:schemeClr val="tx1"/>
                </a:solidFill>
                <a:prstDash val="sysDash"/>
              </a:ln>
              <a:solidFill>
                <a:schemeClr val="tx1"/>
              </a:solidFill>
              <a:effectLst/>
              <a:latin typeface="Arial" panose="020B0604020202020204" pitchFamily="34" charset="0"/>
              <a:ea typeface="宋体" panose="02010600030101010101" pitchFamily="2" charset="-122"/>
            </a:endParaRPr>
          </a:p>
        </p:txBody>
      </p:sp>
      <p:sp>
        <p:nvSpPr>
          <p:cNvPr id="81" name="右箭头 80"/>
          <p:cNvSpPr/>
          <p:nvPr/>
        </p:nvSpPr>
        <p:spPr bwMode="auto">
          <a:xfrm>
            <a:off x="2339907" y="1284161"/>
            <a:ext cx="7614541" cy="338367"/>
          </a:xfrm>
          <a:prstGeom prst="rightArrow">
            <a:avLst/>
          </a:prstGeom>
          <a:solidFill>
            <a:srgbClr val="CCFF99"/>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等腰三角形 22"/>
          <p:cNvSpPr/>
          <p:nvPr/>
        </p:nvSpPr>
        <p:spPr bwMode="auto">
          <a:xfrm rot="5400000">
            <a:off x="9048614" y="2365414"/>
            <a:ext cx="3846037" cy="1683532"/>
          </a:xfrm>
          <a:prstGeom prst="triangle">
            <a:avLst/>
          </a:prstGeom>
          <a:solidFill>
            <a:srgbClr val="FF0000">
              <a:alpha val="1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6" name="右箭头 145"/>
          <p:cNvSpPr/>
          <p:nvPr/>
        </p:nvSpPr>
        <p:spPr bwMode="auto">
          <a:xfrm>
            <a:off x="2497936" y="4902547"/>
            <a:ext cx="7456512" cy="338367"/>
          </a:xfrm>
          <a:prstGeom prst="rightArrow">
            <a:avLst/>
          </a:prstGeom>
          <a:solidFill>
            <a:srgbClr val="CCFF99"/>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5" name="右箭头 144"/>
          <p:cNvSpPr/>
          <p:nvPr/>
        </p:nvSpPr>
        <p:spPr bwMode="auto">
          <a:xfrm>
            <a:off x="2460942" y="4203857"/>
            <a:ext cx="7493506" cy="338367"/>
          </a:xfrm>
          <a:prstGeom prst="rightArrow">
            <a:avLst/>
          </a:prstGeom>
          <a:solidFill>
            <a:srgbClr val="CCFF99"/>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4" name="右箭头 143"/>
          <p:cNvSpPr/>
          <p:nvPr/>
        </p:nvSpPr>
        <p:spPr bwMode="auto">
          <a:xfrm>
            <a:off x="2339907" y="3545561"/>
            <a:ext cx="7614541" cy="338367"/>
          </a:xfrm>
          <a:prstGeom prst="rightArrow">
            <a:avLst/>
          </a:prstGeom>
          <a:solidFill>
            <a:srgbClr val="CCFF99"/>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2" name="右箭头 141"/>
          <p:cNvSpPr/>
          <p:nvPr/>
        </p:nvSpPr>
        <p:spPr bwMode="auto">
          <a:xfrm>
            <a:off x="2339908" y="2046663"/>
            <a:ext cx="7614540" cy="338367"/>
          </a:xfrm>
          <a:prstGeom prst="rightArrow">
            <a:avLst/>
          </a:prstGeom>
          <a:solidFill>
            <a:srgbClr val="CCFF99"/>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 name="右箭头 20"/>
          <p:cNvSpPr/>
          <p:nvPr/>
        </p:nvSpPr>
        <p:spPr bwMode="auto">
          <a:xfrm>
            <a:off x="2429316" y="2776405"/>
            <a:ext cx="7497710" cy="338367"/>
          </a:xfrm>
          <a:prstGeom prst="rightArrow">
            <a:avLst/>
          </a:prstGeom>
          <a:solidFill>
            <a:srgbClr val="CCFF99"/>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171" name="矩形 2"/>
          <p:cNvSpPr>
            <a:spLocks noChangeArrowheads="1"/>
          </p:cNvSpPr>
          <p:nvPr/>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2" name="矩形 3"/>
          <p:cNvSpPr>
            <a:spLocks noChangeArrowheads="1"/>
          </p:cNvSpPr>
          <p:nvPr/>
        </p:nvSpPr>
        <p:spPr bwMode="auto">
          <a:xfrm>
            <a:off x="1417638" y="0"/>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7" name="Text Box 67"/>
          <p:cNvSpPr txBox="1">
            <a:spLocks noChangeArrowheads="1"/>
          </p:cNvSpPr>
          <p:nvPr/>
        </p:nvSpPr>
        <p:spPr bwMode="auto">
          <a:xfrm>
            <a:off x="1590538" y="4819435"/>
            <a:ext cx="1410834" cy="369332"/>
          </a:xfrm>
          <a:prstGeom prst="rect">
            <a:avLst/>
          </a:prstGeom>
          <a:solidFill>
            <a:schemeClr val="accent5">
              <a:lumMod val="20000"/>
              <a:lumOff val="80000"/>
            </a:schemeClr>
          </a:solidFill>
          <a:ln>
            <a:solidFill>
              <a:srgbClr val="92D050"/>
            </a:solid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buSzPct val="75000"/>
              <a:buFont typeface="Wingdings" pitchFamily="2" charset="2"/>
              <a:buNone/>
            </a:pPr>
            <a:r>
              <a:rPr lang="zh-CN" altLang="en-US" b="1" dirty="0">
                <a:latin typeface="微软雅黑" panose="020B0503020204020204" pitchFamily="34" charset="-122"/>
                <a:ea typeface="微软雅黑" panose="020B0503020204020204" pitchFamily="34" charset="-122"/>
              </a:rPr>
              <a:t>集成电路</a:t>
            </a:r>
            <a:endParaRPr lang="en-US" altLang="ko-KR" b="1" dirty="0">
              <a:latin typeface="微软雅黑" panose="020B0503020204020204" pitchFamily="34" charset="-122"/>
              <a:ea typeface="微软雅黑" panose="020B0503020204020204" pitchFamily="34" charset="-122"/>
            </a:endParaRPr>
          </a:p>
        </p:txBody>
      </p:sp>
      <p:sp>
        <p:nvSpPr>
          <p:cNvPr id="108" name="Text Box 67"/>
          <p:cNvSpPr txBox="1">
            <a:spLocks noChangeArrowheads="1"/>
          </p:cNvSpPr>
          <p:nvPr/>
        </p:nvSpPr>
        <p:spPr bwMode="auto">
          <a:xfrm>
            <a:off x="3285036" y="4838303"/>
            <a:ext cx="2856051" cy="369332"/>
          </a:xfrm>
          <a:prstGeom prst="rect">
            <a:avLst/>
          </a:prstGeom>
          <a:solidFill>
            <a:schemeClr val="accent5">
              <a:lumMod val="20000"/>
              <a:lumOff val="80000"/>
            </a:schemeClr>
          </a:solidFill>
          <a:ln>
            <a:solidFill>
              <a:srgbClr val="92D050"/>
            </a:solid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buSzPct val="75000"/>
              <a:buFont typeface="Wingdings" pitchFamily="2" charset="2"/>
              <a:buNone/>
            </a:pPr>
            <a:r>
              <a:rPr lang="zh-CN" altLang="en-US" b="1" dirty="0">
                <a:latin typeface="微软雅黑" panose="020B0503020204020204" pitchFamily="34" charset="-122"/>
                <a:ea typeface="微软雅黑" panose="020B0503020204020204" pitchFamily="34" charset="-122"/>
              </a:rPr>
              <a:t>大规模集成电路</a:t>
            </a:r>
            <a:endParaRPr lang="en-US" altLang="ko-KR" b="1" dirty="0">
              <a:latin typeface="微软雅黑" panose="020B0503020204020204" pitchFamily="34" charset="-122"/>
              <a:ea typeface="微软雅黑" panose="020B0503020204020204" pitchFamily="34" charset="-122"/>
            </a:endParaRPr>
          </a:p>
        </p:txBody>
      </p:sp>
      <p:sp>
        <p:nvSpPr>
          <p:cNvPr id="109" name="Text Box 67"/>
          <p:cNvSpPr txBox="1">
            <a:spLocks noChangeArrowheads="1"/>
          </p:cNvSpPr>
          <p:nvPr/>
        </p:nvSpPr>
        <p:spPr bwMode="auto">
          <a:xfrm>
            <a:off x="6812757" y="4882691"/>
            <a:ext cx="2921325" cy="369332"/>
          </a:xfrm>
          <a:prstGeom prst="rect">
            <a:avLst/>
          </a:prstGeom>
          <a:solidFill>
            <a:schemeClr val="accent5">
              <a:lumMod val="20000"/>
              <a:lumOff val="80000"/>
            </a:schemeClr>
          </a:solidFill>
          <a:ln>
            <a:solidFill>
              <a:srgbClr val="92D050"/>
            </a:solid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buSzPct val="75000"/>
              <a:buFont typeface="Wingdings" pitchFamily="2" charset="2"/>
              <a:buNone/>
            </a:pPr>
            <a:r>
              <a:rPr lang="zh-CN" altLang="en-US" b="1" dirty="0">
                <a:latin typeface="微软雅黑" panose="020B0503020204020204" pitchFamily="34" charset="-122"/>
                <a:ea typeface="微软雅黑" panose="020B0503020204020204" pitchFamily="34" charset="-122"/>
              </a:rPr>
              <a:t>超大规模集成电路</a:t>
            </a:r>
            <a:endParaRPr lang="en-US" altLang="ko-KR" b="1" dirty="0">
              <a:latin typeface="微软雅黑" panose="020B0503020204020204" pitchFamily="34" charset="-122"/>
              <a:ea typeface="微软雅黑" panose="020B0503020204020204" pitchFamily="34" charset="-122"/>
            </a:endParaRPr>
          </a:p>
        </p:txBody>
      </p:sp>
      <p:sp>
        <p:nvSpPr>
          <p:cNvPr id="110" name="Text Box 67"/>
          <p:cNvSpPr txBox="1">
            <a:spLocks noChangeArrowheads="1"/>
          </p:cNvSpPr>
          <p:nvPr/>
        </p:nvSpPr>
        <p:spPr bwMode="auto">
          <a:xfrm>
            <a:off x="1590538" y="4146470"/>
            <a:ext cx="1410834" cy="369332"/>
          </a:xfrm>
          <a:prstGeom prst="rect">
            <a:avLst/>
          </a:prstGeom>
          <a:solidFill>
            <a:schemeClr val="bg2">
              <a:lumMod val="90000"/>
            </a:schemeClr>
          </a:solidFill>
          <a:ln>
            <a:solidFill>
              <a:srgbClr val="92D050"/>
            </a:solid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buSzPct val="75000"/>
              <a:buFont typeface="Wingdings" pitchFamily="2" charset="2"/>
              <a:buNone/>
            </a:pPr>
            <a:r>
              <a:rPr lang="zh-CN" altLang="en-US" b="1" dirty="0">
                <a:latin typeface="微软雅黑" panose="020B0503020204020204" pitchFamily="34" charset="-122"/>
                <a:ea typeface="微软雅黑" panose="020B0503020204020204" pitchFamily="34" charset="-122"/>
              </a:rPr>
              <a:t>大型机</a:t>
            </a:r>
            <a:endParaRPr lang="en-US" altLang="ko-KR" b="1" dirty="0">
              <a:latin typeface="微软雅黑" panose="020B0503020204020204" pitchFamily="34" charset="-122"/>
              <a:ea typeface="微软雅黑" panose="020B0503020204020204" pitchFamily="34" charset="-122"/>
            </a:endParaRPr>
          </a:p>
        </p:txBody>
      </p:sp>
      <p:sp>
        <p:nvSpPr>
          <p:cNvPr id="111" name="Text Box 67"/>
          <p:cNvSpPr txBox="1">
            <a:spLocks noChangeArrowheads="1"/>
          </p:cNvSpPr>
          <p:nvPr/>
        </p:nvSpPr>
        <p:spPr bwMode="auto">
          <a:xfrm>
            <a:off x="3186914" y="4117517"/>
            <a:ext cx="830747" cy="369332"/>
          </a:xfrm>
          <a:prstGeom prst="rect">
            <a:avLst/>
          </a:prstGeom>
          <a:solidFill>
            <a:schemeClr val="bg2">
              <a:lumMod val="90000"/>
            </a:schemeClr>
          </a:solidFill>
          <a:ln>
            <a:solidFill>
              <a:srgbClr val="92D050"/>
            </a:solid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buSzPct val="75000"/>
              <a:buFont typeface="Wingdings" pitchFamily="2" charset="2"/>
              <a:buNone/>
            </a:pPr>
            <a:r>
              <a:rPr lang="en-US" altLang="zh-CN" b="1" dirty="0">
                <a:latin typeface="微软雅黑" panose="020B0503020204020204" pitchFamily="34" charset="-122"/>
                <a:ea typeface="微软雅黑" panose="020B0503020204020204" pitchFamily="34" charset="-122"/>
              </a:rPr>
              <a:t>PC</a:t>
            </a:r>
            <a:endParaRPr lang="en-US" altLang="ko-KR" b="1" dirty="0">
              <a:latin typeface="微软雅黑" panose="020B0503020204020204" pitchFamily="34" charset="-122"/>
              <a:ea typeface="微软雅黑" panose="020B0503020204020204" pitchFamily="34" charset="-122"/>
            </a:endParaRPr>
          </a:p>
        </p:txBody>
      </p:sp>
      <p:sp>
        <p:nvSpPr>
          <p:cNvPr id="112" name="Text Box 67"/>
          <p:cNvSpPr txBox="1">
            <a:spLocks noChangeArrowheads="1"/>
          </p:cNvSpPr>
          <p:nvPr/>
        </p:nvSpPr>
        <p:spPr bwMode="auto">
          <a:xfrm>
            <a:off x="5312293" y="4139190"/>
            <a:ext cx="1728192" cy="369332"/>
          </a:xfrm>
          <a:prstGeom prst="rect">
            <a:avLst/>
          </a:prstGeom>
          <a:solidFill>
            <a:schemeClr val="bg2">
              <a:lumMod val="90000"/>
            </a:schemeClr>
          </a:solidFill>
          <a:ln>
            <a:solidFill>
              <a:srgbClr val="92D050"/>
            </a:solid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buSzPct val="75000"/>
              <a:buFont typeface="Wingdings" pitchFamily="2" charset="2"/>
              <a:buNone/>
            </a:pPr>
            <a:r>
              <a:rPr lang="zh-CN" altLang="en-US" b="1" dirty="0">
                <a:latin typeface="微软雅黑" panose="020B0503020204020204" pitchFamily="34" charset="-122"/>
                <a:ea typeface="微软雅黑" panose="020B0503020204020204" pitchFamily="34" charset="-122"/>
              </a:rPr>
              <a:t>智能终端</a:t>
            </a:r>
            <a:endParaRPr lang="en-US" altLang="ko-KR" b="1" dirty="0">
              <a:latin typeface="微软雅黑" panose="020B0503020204020204" pitchFamily="34" charset="-122"/>
              <a:ea typeface="微软雅黑" panose="020B0503020204020204" pitchFamily="34" charset="-122"/>
            </a:endParaRPr>
          </a:p>
        </p:txBody>
      </p:sp>
      <p:sp>
        <p:nvSpPr>
          <p:cNvPr id="113" name="Text Box 67"/>
          <p:cNvSpPr txBox="1">
            <a:spLocks noChangeArrowheads="1"/>
          </p:cNvSpPr>
          <p:nvPr/>
        </p:nvSpPr>
        <p:spPr bwMode="auto">
          <a:xfrm>
            <a:off x="1590538" y="3472436"/>
            <a:ext cx="1410834" cy="369332"/>
          </a:xfrm>
          <a:prstGeom prst="rect">
            <a:avLst/>
          </a:prstGeom>
          <a:solidFill>
            <a:schemeClr val="accent5">
              <a:lumMod val="20000"/>
              <a:lumOff val="80000"/>
            </a:schemeClr>
          </a:solidFill>
          <a:ln>
            <a:solidFill>
              <a:srgbClr val="92D050"/>
            </a:solid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buSzPct val="75000"/>
              <a:buFont typeface="Wingdings" pitchFamily="2" charset="2"/>
              <a:buNone/>
            </a:pPr>
            <a:r>
              <a:rPr lang="en-US" altLang="zh-CN" b="1" dirty="0">
                <a:latin typeface="微软雅黑" panose="020B0503020204020204" pitchFamily="34" charset="-122"/>
                <a:ea typeface="微软雅黑" panose="020B0503020204020204" pitchFamily="34" charset="-122"/>
              </a:rPr>
              <a:t>Unix</a:t>
            </a:r>
            <a:endParaRPr lang="en-US" altLang="ko-KR" b="1" dirty="0">
              <a:latin typeface="微软雅黑" panose="020B0503020204020204" pitchFamily="34" charset="-122"/>
              <a:ea typeface="微软雅黑" panose="020B0503020204020204" pitchFamily="34" charset="-122"/>
            </a:endParaRPr>
          </a:p>
        </p:txBody>
      </p:sp>
      <p:sp>
        <p:nvSpPr>
          <p:cNvPr id="114" name="Text Box 67"/>
          <p:cNvSpPr txBox="1">
            <a:spLocks noChangeArrowheads="1"/>
          </p:cNvSpPr>
          <p:nvPr/>
        </p:nvSpPr>
        <p:spPr bwMode="auto">
          <a:xfrm>
            <a:off x="3930211" y="3494440"/>
            <a:ext cx="2786916" cy="369332"/>
          </a:xfrm>
          <a:prstGeom prst="rect">
            <a:avLst/>
          </a:prstGeom>
          <a:solidFill>
            <a:schemeClr val="accent5">
              <a:lumMod val="20000"/>
              <a:lumOff val="80000"/>
            </a:schemeClr>
          </a:solidFill>
          <a:ln>
            <a:solidFill>
              <a:srgbClr val="92D050"/>
            </a:solid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buSzPct val="75000"/>
            </a:pPr>
            <a:r>
              <a:rPr lang="en-US" altLang="zh-CN" b="1" dirty="0">
                <a:latin typeface="微软雅黑" panose="020B0503020204020204" pitchFamily="34" charset="-122"/>
                <a:ea typeface="微软雅黑" panose="020B0503020204020204" pitchFamily="34" charset="-122"/>
              </a:rPr>
              <a:t>Dos/Windows/Linux</a:t>
            </a:r>
            <a:endParaRPr lang="en-US" altLang="ko-KR" b="1" dirty="0">
              <a:latin typeface="微软雅黑" panose="020B0503020204020204" pitchFamily="34" charset="-122"/>
              <a:ea typeface="微软雅黑" panose="020B0503020204020204" pitchFamily="34" charset="-122"/>
            </a:endParaRPr>
          </a:p>
        </p:txBody>
      </p:sp>
      <p:sp>
        <p:nvSpPr>
          <p:cNvPr id="115" name="Text Box 67"/>
          <p:cNvSpPr txBox="1">
            <a:spLocks noChangeArrowheads="1"/>
          </p:cNvSpPr>
          <p:nvPr/>
        </p:nvSpPr>
        <p:spPr bwMode="auto">
          <a:xfrm>
            <a:off x="7974028" y="3471454"/>
            <a:ext cx="1728192" cy="369332"/>
          </a:xfrm>
          <a:prstGeom prst="rect">
            <a:avLst/>
          </a:prstGeom>
          <a:solidFill>
            <a:schemeClr val="accent5">
              <a:lumMod val="20000"/>
              <a:lumOff val="80000"/>
            </a:schemeClr>
          </a:solidFill>
          <a:ln>
            <a:solidFill>
              <a:srgbClr val="92D050"/>
            </a:solid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buSzPct val="75000"/>
              <a:buFont typeface="Wingdings" pitchFamily="2" charset="2"/>
              <a:buNone/>
            </a:pPr>
            <a:r>
              <a:rPr lang="en-US" altLang="zh-CN" b="1" dirty="0" err="1">
                <a:latin typeface="微软雅黑" panose="020B0503020204020204" pitchFamily="34" charset="-122"/>
                <a:ea typeface="微软雅黑" panose="020B0503020204020204" pitchFamily="34" charset="-122"/>
              </a:rPr>
              <a:t>iOS</a:t>
            </a:r>
            <a:r>
              <a:rPr lang="en-US" altLang="zh-CN" b="1" dirty="0">
                <a:latin typeface="微软雅黑" panose="020B0503020204020204" pitchFamily="34" charset="-122"/>
                <a:ea typeface="微软雅黑" panose="020B0503020204020204" pitchFamily="34" charset="-122"/>
              </a:rPr>
              <a:t>/Android</a:t>
            </a:r>
            <a:endParaRPr lang="en-US" altLang="ko-KR" b="1" dirty="0">
              <a:latin typeface="微软雅黑" panose="020B0503020204020204" pitchFamily="34" charset="-122"/>
              <a:ea typeface="微软雅黑" panose="020B0503020204020204" pitchFamily="34" charset="-122"/>
            </a:endParaRPr>
          </a:p>
        </p:txBody>
      </p:sp>
      <p:sp>
        <p:nvSpPr>
          <p:cNvPr id="116" name="Text Box 67"/>
          <p:cNvSpPr txBox="1">
            <a:spLocks noChangeArrowheads="1"/>
          </p:cNvSpPr>
          <p:nvPr/>
        </p:nvSpPr>
        <p:spPr bwMode="auto">
          <a:xfrm>
            <a:off x="1596559" y="2758485"/>
            <a:ext cx="1370040" cy="369332"/>
          </a:xfrm>
          <a:prstGeom prst="rect">
            <a:avLst/>
          </a:prstGeom>
          <a:solidFill>
            <a:schemeClr val="bg2">
              <a:lumMod val="90000"/>
            </a:schemeClr>
          </a:solidFill>
          <a:ln>
            <a:solidFill>
              <a:srgbClr val="92D050"/>
            </a:solid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buSzPct val="75000"/>
              <a:buFont typeface="Wingdings" pitchFamily="2" charset="2"/>
              <a:buNone/>
            </a:pPr>
            <a:r>
              <a:rPr lang="zh-CN" altLang="en-US" b="1" dirty="0">
                <a:latin typeface="微软雅黑" panose="020B0503020204020204" pitchFamily="34" charset="-122"/>
                <a:ea typeface="微软雅黑" panose="020B0503020204020204" pitchFamily="34" charset="-122"/>
              </a:rPr>
              <a:t>以太网</a:t>
            </a:r>
            <a:endParaRPr lang="en-US" altLang="ko-KR" b="1" dirty="0">
              <a:latin typeface="微软雅黑" panose="020B0503020204020204" pitchFamily="34" charset="-122"/>
              <a:ea typeface="微软雅黑" panose="020B0503020204020204" pitchFamily="34" charset="-122"/>
            </a:endParaRPr>
          </a:p>
        </p:txBody>
      </p:sp>
      <p:sp>
        <p:nvSpPr>
          <p:cNvPr id="117" name="Text Box 67"/>
          <p:cNvSpPr txBox="1">
            <a:spLocks noChangeArrowheads="1"/>
          </p:cNvSpPr>
          <p:nvPr/>
        </p:nvSpPr>
        <p:spPr bwMode="auto">
          <a:xfrm>
            <a:off x="3449480" y="2799937"/>
            <a:ext cx="1380809" cy="369332"/>
          </a:xfrm>
          <a:prstGeom prst="rect">
            <a:avLst/>
          </a:prstGeom>
          <a:solidFill>
            <a:schemeClr val="bg2">
              <a:lumMod val="90000"/>
            </a:schemeClr>
          </a:solidFill>
          <a:ln>
            <a:solidFill>
              <a:srgbClr val="92D050"/>
            </a:solid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buSzPct val="75000"/>
              <a:buFont typeface="Wingdings" pitchFamily="2" charset="2"/>
              <a:buNone/>
            </a:pPr>
            <a:r>
              <a:rPr lang="en-US" altLang="zh-CN" b="1" dirty="0">
                <a:latin typeface="微软雅黑" panose="020B0503020204020204" pitchFamily="34" charset="-122"/>
                <a:ea typeface="微软雅黑" panose="020B0503020204020204" pitchFamily="34" charset="-122"/>
              </a:rPr>
              <a:t>TCP/IP</a:t>
            </a:r>
            <a:endParaRPr lang="en-US" altLang="ko-KR" b="1" dirty="0">
              <a:latin typeface="微软雅黑" panose="020B0503020204020204" pitchFamily="34" charset="-122"/>
              <a:ea typeface="微软雅黑" panose="020B0503020204020204" pitchFamily="34" charset="-122"/>
            </a:endParaRPr>
          </a:p>
        </p:txBody>
      </p:sp>
      <p:sp>
        <p:nvSpPr>
          <p:cNvPr id="118" name="Text Box 67"/>
          <p:cNvSpPr txBox="1">
            <a:spLocks noChangeArrowheads="1"/>
          </p:cNvSpPr>
          <p:nvPr/>
        </p:nvSpPr>
        <p:spPr bwMode="auto">
          <a:xfrm>
            <a:off x="5440314" y="2801520"/>
            <a:ext cx="1806768" cy="369332"/>
          </a:xfrm>
          <a:prstGeom prst="rect">
            <a:avLst/>
          </a:prstGeom>
          <a:solidFill>
            <a:schemeClr val="bg2">
              <a:lumMod val="90000"/>
            </a:schemeClr>
          </a:solidFill>
          <a:ln>
            <a:solidFill>
              <a:srgbClr val="92D050"/>
            </a:solid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buSzPct val="75000"/>
              <a:buFont typeface="Wingdings" pitchFamily="2" charset="2"/>
              <a:buNone/>
            </a:pPr>
            <a:r>
              <a:rPr lang="zh-CN" altLang="en-US" b="1" dirty="0">
                <a:latin typeface="微软雅黑" panose="020B0503020204020204" pitchFamily="34" charset="-122"/>
                <a:ea typeface="微软雅黑" panose="020B0503020204020204" pitchFamily="34" charset="-122"/>
              </a:rPr>
              <a:t>移动蜂窝数据</a:t>
            </a:r>
            <a:endParaRPr lang="en-US" altLang="ko-KR" b="1" dirty="0">
              <a:latin typeface="微软雅黑" panose="020B0503020204020204" pitchFamily="34" charset="-122"/>
              <a:ea typeface="微软雅黑" panose="020B0503020204020204" pitchFamily="34" charset="-122"/>
            </a:endParaRPr>
          </a:p>
        </p:txBody>
      </p:sp>
      <p:sp>
        <p:nvSpPr>
          <p:cNvPr id="119" name="Text Box 67"/>
          <p:cNvSpPr txBox="1">
            <a:spLocks noChangeArrowheads="1"/>
          </p:cNvSpPr>
          <p:nvPr/>
        </p:nvSpPr>
        <p:spPr bwMode="auto">
          <a:xfrm>
            <a:off x="1605148" y="2024720"/>
            <a:ext cx="1388873" cy="369332"/>
          </a:xfrm>
          <a:prstGeom prst="rect">
            <a:avLst/>
          </a:prstGeom>
          <a:solidFill>
            <a:schemeClr val="accent5">
              <a:lumMod val="20000"/>
              <a:lumOff val="80000"/>
            </a:schemeClr>
          </a:solidFill>
          <a:ln>
            <a:solidFill>
              <a:srgbClr val="92D050"/>
            </a:solid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buSzPct val="75000"/>
              <a:buFont typeface="Wingdings" pitchFamily="2" charset="2"/>
              <a:buNone/>
            </a:pPr>
            <a:r>
              <a:rPr lang="en-US" altLang="zh-CN" b="1" dirty="0">
                <a:latin typeface="微软雅黑" panose="020B0503020204020204" pitchFamily="34" charset="-122"/>
                <a:ea typeface="微软雅黑" panose="020B0503020204020204" pitchFamily="34" charset="-122"/>
              </a:rPr>
              <a:t>Web</a:t>
            </a:r>
            <a:r>
              <a:rPr lang="zh-CN" altLang="en-US" b="1" dirty="0">
                <a:latin typeface="微软雅黑" panose="020B0503020204020204" pitchFamily="34" charset="-122"/>
                <a:ea typeface="微软雅黑" panose="020B0503020204020204" pitchFamily="34" charset="-122"/>
              </a:rPr>
              <a:t>技术</a:t>
            </a:r>
            <a:endParaRPr lang="en-US" altLang="ko-KR" b="1" dirty="0">
              <a:latin typeface="微软雅黑" panose="020B0503020204020204" pitchFamily="34" charset="-122"/>
              <a:ea typeface="微软雅黑" panose="020B0503020204020204" pitchFamily="34" charset="-122"/>
            </a:endParaRPr>
          </a:p>
        </p:txBody>
      </p:sp>
      <p:sp>
        <p:nvSpPr>
          <p:cNvPr id="120" name="Text Box 67"/>
          <p:cNvSpPr txBox="1">
            <a:spLocks noChangeArrowheads="1"/>
          </p:cNvSpPr>
          <p:nvPr/>
        </p:nvSpPr>
        <p:spPr bwMode="auto">
          <a:xfrm>
            <a:off x="5685825" y="2031231"/>
            <a:ext cx="1169575" cy="369332"/>
          </a:xfrm>
          <a:prstGeom prst="rect">
            <a:avLst/>
          </a:prstGeom>
          <a:solidFill>
            <a:schemeClr val="accent5">
              <a:lumMod val="20000"/>
              <a:lumOff val="80000"/>
            </a:schemeClr>
          </a:solidFill>
          <a:ln>
            <a:solidFill>
              <a:srgbClr val="92D050"/>
            </a:solid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buSzPct val="75000"/>
              <a:buFont typeface="Wingdings" pitchFamily="2" charset="2"/>
              <a:buNone/>
            </a:pPr>
            <a:r>
              <a:rPr lang="zh-CN" altLang="en-US" b="1" dirty="0">
                <a:latin typeface="微软雅黑" panose="020B0503020204020204" pitchFamily="34" charset="-122"/>
                <a:ea typeface="微软雅黑" panose="020B0503020204020204" pitchFamily="34" charset="-122"/>
              </a:rPr>
              <a:t>搜索引擎</a:t>
            </a:r>
            <a:endParaRPr lang="en-US" altLang="ko-KR" b="1" dirty="0">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731172" y="2052412"/>
            <a:ext cx="2171969" cy="2672678"/>
            <a:chOff x="9293855" y="1943328"/>
            <a:chExt cx="2171969" cy="2672678"/>
          </a:xfrm>
        </p:grpSpPr>
        <p:sp>
          <p:nvSpPr>
            <p:cNvPr id="97" name="Text Box 67"/>
            <p:cNvSpPr txBox="1">
              <a:spLocks noChangeArrowheads="1"/>
            </p:cNvSpPr>
            <p:nvPr/>
          </p:nvSpPr>
          <p:spPr bwMode="auto">
            <a:xfrm>
              <a:off x="9384603" y="3086510"/>
              <a:ext cx="2077746" cy="369332"/>
            </a:xfrm>
            <a:prstGeom prst="rect">
              <a:avLst/>
            </a:prstGeom>
            <a:noFill/>
            <a:ln>
              <a:noFill/>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eaLnBrk="0" hangingPunct="0">
                <a:buSzPct val="75000"/>
                <a:buFont typeface="Wingdings" pitchFamily="2" charset="2"/>
                <a:buNone/>
              </a:pPr>
              <a:r>
                <a:rPr lang="zh-CN" altLang="en-US" b="1" dirty="0">
                  <a:solidFill>
                    <a:schemeClr val="tx1"/>
                  </a:solidFill>
                  <a:latin typeface="微软雅黑" panose="020B0503020204020204" pitchFamily="34" charset="-122"/>
                  <a:ea typeface="微软雅黑" panose="020B0503020204020204" pitchFamily="34" charset="-122"/>
                </a:rPr>
                <a:t>更全面的</a:t>
              </a:r>
              <a:r>
                <a:rPr lang="zh-CN" altLang="en-US" b="1" dirty="0">
                  <a:solidFill>
                    <a:srgbClr val="FF0000"/>
                  </a:solidFill>
                  <a:latin typeface="微软雅黑" panose="020B0503020204020204" pitchFamily="34" charset="-122"/>
                  <a:ea typeface="微软雅黑" panose="020B0503020204020204" pitchFamily="34" charset="-122"/>
                </a:rPr>
                <a:t>互联</a:t>
              </a:r>
              <a:endParaRPr lang="en-US" altLang="ko-KR" b="1" dirty="0">
                <a:solidFill>
                  <a:srgbClr val="FF0000"/>
                </a:solidFill>
                <a:latin typeface="微软雅黑" panose="020B0503020204020204" pitchFamily="34" charset="-122"/>
                <a:ea typeface="微软雅黑" panose="020B0503020204020204" pitchFamily="34" charset="-122"/>
              </a:endParaRPr>
            </a:p>
          </p:txBody>
        </p:sp>
        <p:sp>
          <p:nvSpPr>
            <p:cNvPr id="99" name="Text Box 67"/>
            <p:cNvSpPr txBox="1">
              <a:spLocks noChangeArrowheads="1"/>
            </p:cNvSpPr>
            <p:nvPr/>
          </p:nvSpPr>
          <p:spPr bwMode="auto">
            <a:xfrm>
              <a:off x="9293855" y="4246674"/>
              <a:ext cx="2077746" cy="369332"/>
            </a:xfrm>
            <a:prstGeom prst="rect">
              <a:avLst/>
            </a:prstGeom>
            <a:noFill/>
            <a:ln>
              <a:noFill/>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eaLnBrk="0" hangingPunct="0">
                <a:buSzPct val="75000"/>
                <a:buFont typeface="Wingdings" pitchFamily="2" charset="2"/>
                <a:buNone/>
              </a:pPr>
              <a:r>
                <a:rPr lang="zh-CN" altLang="en-US" b="1" dirty="0">
                  <a:solidFill>
                    <a:schemeClr val="tx1"/>
                  </a:solidFill>
                  <a:latin typeface="微软雅黑" panose="020B0503020204020204" pitchFamily="34" charset="-122"/>
                  <a:ea typeface="微软雅黑" panose="020B0503020204020204" pitchFamily="34" charset="-122"/>
                </a:rPr>
                <a:t>更高的</a:t>
              </a:r>
              <a:r>
                <a:rPr lang="zh-CN" altLang="en-US" b="1" dirty="0">
                  <a:solidFill>
                    <a:srgbClr val="FF0000"/>
                  </a:solidFill>
                  <a:latin typeface="微软雅黑" panose="020B0503020204020204" pitchFamily="34" charset="-122"/>
                  <a:ea typeface="微软雅黑" panose="020B0503020204020204" pitchFamily="34" charset="-122"/>
                </a:rPr>
                <a:t>效能</a:t>
              </a:r>
              <a:endParaRPr lang="en-US" altLang="ko-KR" b="1" dirty="0">
                <a:solidFill>
                  <a:srgbClr val="FF0000"/>
                </a:solidFill>
                <a:latin typeface="微软雅黑" panose="020B0503020204020204" pitchFamily="34" charset="-122"/>
                <a:ea typeface="微软雅黑" panose="020B0503020204020204" pitchFamily="34" charset="-122"/>
              </a:endParaRPr>
            </a:p>
          </p:txBody>
        </p:sp>
        <p:sp>
          <p:nvSpPr>
            <p:cNvPr id="105" name="Text Box 67"/>
            <p:cNvSpPr txBox="1">
              <a:spLocks noChangeArrowheads="1"/>
            </p:cNvSpPr>
            <p:nvPr/>
          </p:nvSpPr>
          <p:spPr bwMode="auto">
            <a:xfrm>
              <a:off x="9372162" y="3691581"/>
              <a:ext cx="2077746" cy="369332"/>
            </a:xfrm>
            <a:prstGeom prst="rect">
              <a:avLst/>
            </a:prstGeom>
            <a:noFill/>
            <a:ln>
              <a:noFill/>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eaLnBrk="0" hangingPunct="0">
                <a:buSzPct val="75000"/>
                <a:buFont typeface="Wingdings" pitchFamily="2" charset="2"/>
                <a:buNone/>
              </a:pPr>
              <a:r>
                <a:rPr lang="zh-CN" altLang="en-US" b="1" dirty="0">
                  <a:solidFill>
                    <a:schemeClr val="tx1"/>
                  </a:solidFill>
                  <a:latin typeface="微软雅黑" panose="020B0503020204020204" pitchFamily="34" charset="-122"/>
                  <a:ea typeface="微软雅黑" panose="020B0503020204020204" pitchFamily="34" charset="-122"/>
                </a:rPr>
                <a:t>更生动的</a:t>
              </a:r>
              <a:r>
                <a:rPr lang="zh-CN" altLang="en-US" b="1" dirty="0">
                  <a:solidFill>
                    <a:srgbClr val="FF0000"/>
                  </a:solidFill>
                  <a:latin typeface="微软雅黑" panose="020B0503020204020204" pitchFamily="34" charset="-122"/>
                  <a:ea typeface="微软雅黑" panose="020B0503020204020204" pitchFamily="34" charset="-122"/>
                </a:rPr>
                <a:t>体验</a:t>
              </a:r>
              <a:endParaRPr lang="en-US" altLang="ko-KR" b="1" dirty="0">
                <a:solidFill>
                  <a:srgbClr val="FF0000"/>
                </a:solidFill>
                <a:latin typeface="微软雅黑" panose="020B0503020204020204" pitchFamily="34" charset="-122"/>
                <a:ea typeface="微软雅黑" panose="020B0503020204020204" pitchFamily="34" charset="-122"/>
              </a:endParaRPr>
            </a:p>
          </p:txBody>
        </p:sp>
        <p:sp>
          <p:nvSpPr>
            <p:cNvPr id="106" name="Text Box 67"/>
            <p:cNvSpPr txBox="1">
              <a:spLocks noChangeArrowheads="1"/>
            </p:cNvSpPr>
            <p:nvPr/>
          </p:nvSpPr>
          <p:spPr bwMode="auto">
            <a:xfrm>
              <a:off x="9384603" y="2517850"/>
              <a:ext cx="2077746" cy="369332"/>
            </a:xfrm>
            <a:prstGeom prst="rect">
              <a:avLst/>
            </a:prstGeom>
            <a:noFill/>
            <a:ln>
              <a:noFill/>
              <a:headEnd/>
              <a:tailEnd/>
            </a:ln>
            <a:extLst/>
          </p:spPr>
          <p:style>
            <a:lnRef idx="1">
              <a:schemeClr val="accent6"/>
            </a:lnRef>
            <a:fillRef idx="2">
              <a:schemeClr val="accent6"/>
            </a:fillRef>
            <a:effectRef idx="1">
              <a:schemeClr val="accent6"/>
            </a:effectRef>
            <a:fontRef idx="minor">
              <a:schemeClr val="dk1"/>
            </a:fontRef>
          </p:style>
          <p:txBody>
            <a:bodyPr wrap="square">
              <a:spAutoFit/>
            </a:bodyPr>
            <a:lstStyle/>
            <a:p>
              <a:pPr algn="ctr" eaLnBrk="0" hangingPunct="0">
                <a:buSzPct val="75000"/>
                <a:buFont typeface="Wingdings" pitchFamily="2" charset="2"/>
                <a:buNone/>
                <a:defRPr/>
              </a:pPr>
              <a:r>
                <a:rPr lang="zh-CN" altLang="en-US" b="1" dirty="0">
                  <a:solidFill>
                    <a:schemeClr val="tx1"/>
                  </a:solidFill>
                  <a:latin typeface="微软雅黑" panose="020B0503020204020204" pitchFamily="34" charset="-122"/>
                  <a:ea typeface="微软雅黑" panose="020B0503020204020204" pitchFamily="34" charset="-122"/>
                </a:rPr>
                <a:t>更深入的</a:t>
              </a:r>
              <a:r>
                <a:rPr lang="zh-CN" altLang="en-US" b="1" dirty="0">
                  <a:solidFill>
                    <a:srgbClr val="FF0000"/>
                  </a:solidFill>
                  <a:latin typeface="微软雅黑" panose="020B0503020204020204" pitchFamily="34" charset="-122"/>
                  <a:ea typeface="微软雅黑" panose="020B0503020204020204" pitchFamily="34" charset="-122"/>
                </a:rPr>
                <a:t>智能</a:t>
              </a:r>
              <a:endParaRPr lang="en-US" altLang="ko-KR" b="1" dirty="0">
                <a:solidFill>
                  <a:srgbClr val="FF0000"/>
                </a:solidFill>
                <a:latin typeface="微软雅黑" panose="020B0503020204020204" pitchFamily="34" charset="-122"/>
                <a:ea typeface="微软雅黑" panose="020B0503020204020204" pitchFamily="34" charset="-122"/>
              </a:endParaRPr>
            </a:p>
          </p:txBody>
        </p:sp>
        <p:sp>
          <p:nvSpPr>
            <p:cNvPr id="121" name="Text Box 67"/>
            <p:cNvSpPr txBox="1">
              <a:spLocks noChangeArrowheads="1"/>
            </p:cNvSpPr>
            <p:nvPr/>
          </p:nvSpPr>
          <p:spPr bwMode="auto">
            <a:xfrm>
              <a:off x="9388078" y="1943328"/>
              <a:ext cx="2077746" cy="369332"/>
            </a:xfrm>
            <a:prstGeom prst="rect">
              <a:avLst/>
            </a:prstGeom>
            <a:noFill/>
            <a:ln>
              <a:noFill/>
              <a:headEnd/>
              <a:tailEnd/>
            </a:ln>
            <a:extLst/>
          </p:spPr>
          <p:style>
            <a:lnRef idx="1">
              <a:schemeClr val="accent6"/>
            </a:lnRef>
            <a:fillRef idx="2">
              <a:schemeClr val="accent6"/>
            </a:fillRef>
            <a:effectRef idx="1">
              <a:schemeClr val="accent6"/>
            </a:effectRef>
            <a:fontRef idx="minor">
              <a:schemeClr val="dk1"/>
            </a:fontRef>
          </p:style>
          <p:txBody>
            <a:bodyPr wrap="square">
              <a:spAutoFit/>
            </a:bodyPr>
            <a:lstStyle/>
            <a:p>
              <a:pPr algn="ctr" eaLnBrk="0" hangingPunct="0">
                <a:buSzPct val="75000"/>
                <a:buFont typeface="Wingdings" pitchFamily="2" charset="2"/>
                <a:buNone/>
                <a:defRPr/>
              </a:pPr>
              <a:r>
                <a:rPr lang="zh-CN" altLang="en-US" b="1" dirty="0">
                  <a:solidFill>
                    <a:schemeClr val="tx1"/>
                  </a:solidFill>
                  <a:latin typeface="微软雅黑" panose="020B0503020204020204" pitchFamily="34" charset="-122"/>
                  <a:ea typeface="微软雅黑" panose="020B0503020204020204" pitchFamily="34" charset="-122"/>
                </a:rPr>
                <a:t>更透彻的</a:t>
              </a:r>
              <a:r>
                <a:rPr lang="zh-CN" altLang="en-US" b="1" dirty="0">
                  <a:solidFill>
                    <a:srgbClr val="FF0000"/>
                  </a:solidFill>
                  <a:latin typeface="微软雅黑" panose="020B0503020204020204" pitchFamily="34" charset="-122"/>
                  <a:ea typeface="微软雅黑" panose="020B0503020204020204" pitchFamily="34" charset="-122"/>
                </a:rPr>
                <a:t>感知</a:t>
              </a:r>
              <a:endParaRPr lang="en-US" altLang="ko-KR" b="1" dirty="0">
                <a:solidFill>
                  <a:srgbClr val="FF0000"/>
                </a:solidFill>
                <a:latin typeface="微软雅黑" panose="020B0503020204020204" pitchFamily="34" charset="-122"/>
                <a:ea typeface="微软雅黑" panose="020B0503020204020204" pitchFamily="34" charset="-122"/>
              </a:endParaRPr>
            </a:p>
          </p:txBody>
        </p:sp>
      </p:grpSp>
      <p:sp>
        <p:nvSpPr>
          <p:cNvPr id="122" name="Text Box 67"/>
          <p:cNvSpPr txBox="1">
            <a:spLocks noChangeArrowheads="1"/>
          </p:cNvSpPr>
          <p:nvPr/>
        </p:nvSpPr>
        <p:spPr bwMode="auto">
          <a:xfrm>
            <a:off x="7957659" y="2785318"/>
            <a:ext cx="1714503" cy="369332"/>
          </a:xfrm>
          <a:prstGeom prst="rect">
            <a:avLst/>
          </a:prstGeom>
          <a:solidFill>
            <a:schemeClr val="bg2">
              <a:lumMod val="90000"/>
            </a:schemeClr>
          </a:solidFill>
          <a:ln>
            <a:solidFill>
              <a:srgbClr val="92D050"/>
            </a:solid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buSzPct val="75000"/>
              <a:buFont typeface="Wingdings" pitchFamily="2" charset="2"/>
              <a:buNone/>
            </a:pPr>
            <a:r>
              <a:rPr lang="zh-CN" altLang="en-US" b="1" dirty="0">
                <a:latin typeface="微软雅黑" panose="020B0503020204020204" pitchFamily="34" charset="-122"/>
                <a:ea typeface="微软雅黑" panose="020B0503020204020204" pitchFamily="34" charset="-122"/>
              </a:rPr>
              <a:t>移动互联网</a:t>
            </a:r>
            <a:endParaRPr lang="en-US" altLang="ko-KR" b="1" dirty="0">
              <a:latin typeface="微软雅黑" panose="020B0503020204020204" pitchFamily="34" charset="-122"/>
              <a:ea typeface="微软雅黑" panose="020B0503020204020204" pitchFamily="34" charset="-122"/>
            </a:endParaRPr>
          </a:p>
        </p:txBody>
      </p:sp>
      <p:sp>
        <p:nvSpPr>
          <p:cNvPr id="124" name="Text Box 67"/>
          <p:cNvSpPr txBox="1">
            <a:spLocks noChangeArrowheads="1"/>
          </p:cNvSpPr>
          <p:nvPr/>
        </p:nvSpPr>
        <p:spPr bwMode="auto">
          <a:xfrm>
            <a:off x="8004517" y="2020010"/>
            <a:ext cx="1656148" cy="369332"/>
          </a:xfrm>
          <a:prstGeom prst="rect">
            <a:avLst/>
          </a:prstGeom>
          <a:solidFill>
            <a:schemeClr val="accent5">
              <a:lumMod val="20000"/>
              <a:lumOff val="80000"/>
            </a:schemeClr>
          </a:solidFill>
          <a:ln>
            <a:solidFill>
              <a:srgbClr val="92D050"/>
            </a:solid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buSzPct val="75000"/>
              <a:buFont typeface="Wingdings" pitchFamily="2" charset="2"/>
              <a:buNone/>
            </a:pPr>
            <a:r>
              <a:rPr lang="zh-CN" altLang="en-US" b="1" dirty="0">
                <a:latin typeface="微软雅黑" panose="020B0503020204020204" pitchFamily="34" charset="-122"/>
                <a:ea typeface="微软雅黑" panose="020B0503020204020204" pitchFamily="34" charset="-122"/>
              </a:rPr>
              <a:t>社交网络</a:t>
            </a:r>
            <a:endParaRPr lang="en-US" altLang="ko-KR" b="1" dirty="0">
              <a:latin typeface="微软雅黑" panose="020B0503020204020204" pitchFamily="34" charset="-122"/>
              <a:ea typeface="微软雅黑" panose="020B0503020204020204" pitchFamily="34" charset="-122"/>
            </a:endParaRPr>
          </a:p>
        </p:txBody>
      </p:sp>
      <p:sp>
        <p:nvSpPr>
          <p:cNvPr id="125" name="Text Box 67"/>
          <p:cNvSpPr txBox="1">
            <a:spLocks noChangeArrowheads="1"/>
          </p:cNvSpPr>
          <p:nvPr/>
        </p:nvSpPr>
        <p:spPr bwMode="auto">
          <a:xfrm>
            <a:off x="3502724" y="2001282"/>
            <a:ext cx="1380223" cy="369332"/>
          </a:xfrm>
          <a:prstGeom prst="rect">
            <a:avLst/>
          </a:prstGeom>
          <a:solidFill>
            <a:schemeClr val="accent5">
              <a:lumMod val="20000"/>
              <a:lumOff val="80000"/>
            </a:schemeClr>
          </a:solidFill>
          <a:ln>
            <a:solidFill>
              <a:srgbClr val="92D050"/>
            </a:solid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buSzPct val="75000"/>
              <a:buFont typeface="Wingdings" pitchFamily="2" charset="2"/>
              <a:buNone/>
            </a:pPr>
            <a:r>
              <a:rPr lang="zh-CN" altLang="en-US" b="1" dirty="0">
                <a:latin typeface="微软雅黑" panose="020B0503020204020204" pitchFamily="34" charset="-122"/>
                <a:ea typeface="微软雅黑" panose="020B0503020204020204" pitchFamily="34" charset="-122"/>
              </a:rPr>
              <a:t>电子商务</a:t>
            </a:r>
            <a:endParaRPr lang="en-US" altLang="ko-KR" b="1" dirty="0">
              <a:latin typeface="微软雅黑" panose="020B0503020204020204" pitchFamily="34" charset="-122"/>
              <a:ea typeface="微软雅黑" panose="020B0503020204020204" pitchFamily="34" charset="-122"/>
            </a:endParaRPr>
          </a:p>
        </p:txBody>
      </p:sp>
      <p:sp>
        <p:nvSpPr>
          <p:cNvPr id="128" name="Text Box 67"/>
          <p:cNvSpPr txBox="1">
            <a:spLocks noChangeArrowheads="1"/>
          </p:cNvSpPr>
          <p:nvPr/>
        </p:nvSpPr>
        <p:spPr bwMode="auto">
          <a:xfrm>
            <a:off x="525904" y="4833335"/>
            <a:ext cx="649238" cy="369332"/>
          </a:xfrm>
          <a:prstGeom prst="rect">
            <a:avLst/>
          </a:prstGeom>
          <a:solidFill>
            <a:schemeClr val="accent4">
              <a:lumMod val="65000"/>
              <a:lumOff val="35000"/>
            </a:schemeClr>
          </a:solidFill>
          <a:ln w="12700">
            <a:solidFill>
              <a:schemeClr val="tx2">
                <a:lumMod val="75000"/>
              </a:schemeClr>
            </a:solidFill>
            <a:miter lim="800000"/>
            <a:headEnd/>
            <a:tailEnd/>
          </a:ln>
          <a:effectLst/>
        </p:spPr>
        <p:txBody>
          <a:bodyPr wrap="square">
            <a:spAutoFit/>
          </a:bodyPr>
          <a:lstStyle/>
          <a:p>
            <a:pPr algn="ctr" eaLnBrk="0" hangingPunct="0">
              <a:buSzPct val="75000"/>
              <a:buFont typeface="Wingdings" pitchFamily="2" charset="2"/>
              <a:buNone/>
            </a:pPr>
            <a:r>
              <a:rPr lang="zh-CN" altLang="en-US" b="1" dirty="0">
                <a:solidFill>
                  <a:schemeClr val="bg1"/>
                </a:solidFill>
                <a:latin typeface="微软雅黑" panose="020B0503020204020204" pitchFamily="34" charset="-122"/>
                <a:ea typeface="微软雅黑" panose="020B0503020204020204" pitchFamily="34" charset="-122"/>
              </a:rPr>
              <a:t>芯片</a:t>
            </a:r>
            <a:endParaRPr lang="en-US" altLang="ko-KR" b="1" dirty="0">
              <a:solidFill>
                <a:schemeClr val="bg1"/>
              </a:solidFill>
              <a:latin typeface="微软雅黑" panose="020B0503020204020204" pitchFamily="34" charset="-122"/>
              <a:ea typeface="微软雅黑" panose="020B0503020204020204" pitchFamily="34" charset="-122"/>
            </a:endParaRPr>
          </a:p>
        </p:txBody>
      </p:sp>
      <p:sp>
        <p:nvSpPr>
          <p:cNvPr id="129" name="Text Box 67"/>
          <p:cNvSpPr txBox="1">
            <a:spLocks noChangeArrowheads="1"/>
          </p:cNvSpPr>
          <p:nvPr/>
        </p:nvSpPr>
        <p:spPr bwMode="auto">
          <a:xfrm>
            <a:off x="525905" y="4160168"/>
            <a:ext cx="649238" cy="369332"/>
          </a:xfrm>
          <a:prstGeom prst="rect">
            <a:avLst/>
          </a:prstGeom>
          <a:solidFill>
            <a:schemeClr val="accent4">
              <a:lumMod val="65000"/>
              <a:lumOff val="35000"/>
            </a:schemeClr>
          </a:solidFill>
          <a:ln w="12700">
            <a:solidFill>
              <a:schemeClr val="tx2">
                <a:lumMod val="75000"/>
              </a:schemeClr>
            </a:solidFill>
            <a:miter lim="800000"/>
            <a:headEnd/>
            <a:tailEnd/>
          </a:ln>
          <a:effectLst/>
        </p:spPr>
        <p:txBody>
          <a:bodyPr wrap="square">
            <a:spAutoFit/>
          </a:bodyPr>
          <a:lstStyle/>
          <a:p>
            <a:pPr algn="ctr" eaLnBrk="0" hangingPunct="0">
              <a:buSzPct val="75000"/>
              <a:buFont typeface="Wingdings" pitchFamily="2" charset="2"/>
              <a:buNone/>
            </a:pPr>
            <a:r>
              <a:rPr lang="zh-CN" altLang="en-US" b="1" dirty="0">
                <a:solidFill>
                  <a:schemeClr val="bg1"/>
                </a:solidFill>
                <a:latin typeface="微软雅黑" panose="020B0503020204020204" pitchFamily="34" charset="-122"/>
                <a:ea typeface="微软雅黑" panose="020B0503020204020204" pitchFamily="34" charset="-122"/>
              </a:rPr>
              <a:t>终端</a:t>
            </a:r>
            <a:endParaRPr lang="en-US" altLang="ko-KR" b="1" dirty="0">
              <a:solidFill>
                <a:schemeClr val="bg1"/>
              </a:solidFill>
              <a:latin typeface="微软雅黑" panose="020B0503020204020204" pitchFamily="34" charset="-122"/>
              <a:ea typeface="微软雅黑" panose="020B0503020204020204" pitchFamily="34" charset="-122"/>
            </a:endParaRPr>
          </a:p>
        </p:txBody>
      </p:sp>
      <p:sp>
        <p:nvSpPr>
          <p:cNvPr id="130" name="Text Box 67"/>
          <p:cNvSpPr txBox="1">
            <a:spLocks noChangeArrowheads="1"/>
          </p:cNvSpPr>
          <p:nvPr/>
        </p:nvSpPr>
        <p:spPr bwMode="auto">
          <a:xfrm>
            <a:off x="527624" y="3429000"/>
            <a:ext cx="659759" cy="584775"/>
          </a:xfrm>
          <a:prstGeom prst="rect">
            <a:avLst/>
          </a:prstGeom>
          <a:solidFill>
            <a:schemeClr val="accent4">
              <a:lumMod val="65000"/>
              <a:lumOff val="35000"/>
            </a:schemeClr>
          </a:solidFill>
          <a:ln w="12700">
            <a:solidFill>
              <a:schemeClr val="tx2">
                <a:lumMod val="75000"/>
              </a:schemeClr>
            </a:solidFill>
            <a:miter lim="800000"/>
            <a:headEnd/>
            <a:tailEnd/>
          </a:ln>
          <a:effectLst/>
        </p:spPr>
        <p:txBody>
          <a:bodyPr wrap="square">
            <a:spAutoFit/>
          </a:bodyPr>
          <a:lstStyle/>
          <a:p>
            <a:pPr algn="ctr" eaLnBrk="0" hangingPunct="0">
              <a:buSzPct val="75000"/>
              <a:buFont typeface="Wingdings" pitchFamily="2" charset="2"/>
              <a:buNone/>
            </a:pPr>
            <a:r>
              <a:rPr lang="zh-CN" altLang="en-US" sz="1600" b="1" dirty="0">
                <a:solidFill>
                  <a:schemeClr val="bg1"/>
                </a:solidFill>
                <a:latin typeface="微软雅黑" panose="020B0503020204020204" pitchFamily="34" charset="-122"/>
                <a:ea typeface="微软雅黑" panose="020B0503020204020204" pitchFamily="34" charset="-122"/>
              </a:rPr>
              <a:t>操作</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eaLnBrk="0" hangingPunct="0">
              <a:buSzPct val="75000"/>
              <a:buFont typeface="Wingdings" pitchFamily="2" charset="2"/>
              <a:buNone/>
            </a:pPr>
            <a:r>
              <a:rPr lang="zh-CN" altLang="en-US" sz="1600" b="1" dirty="0">
                <a:solidFill>
                  <a:schemeClr val="bg1"/>
                </a:solidFill>
                <a:latin typeface="微软雅黑" panose="020B0503020204020204" pitchFamily="34" charset="-122"/>
                <a:ea typeface="微软雅黑" panose="020B0503020204020204" pitchFamily="34" charset="-122"/>
              </a:rPr>
              <a:t>系统</a:t>
            </a:r>
            <a:endParaRPr lang="en-US" altLang="ko-KR" sz="1600" b="1" dirty="0">
              <a:solidFill>
                <a:schemeClr val="bg1"/>
              </a:solidFill>
              <a:latin typeface="微软雅黑" panose="020B0503020204020204" pitchFamily="34" charset="-122"/>
              <a:ea typeface="微软雅黑" panose="020B0503020204020204" pitchFamily="34" charset="-122"/>
            </a:endParaRPr>
          </a:p>
        </p:txBody>
      </p:sp>
      <p:sp>
        <p:nvSpPr>
          <p:cNvPr id="131" name="Text Box 67"/>
          <p:cNvSpPr txBox="1">
            <a:spLocks noChangeArrowheads="1"/>
          </p:cNvSpPr>
          <p:nvPr/>
        </p:nvSpPr>
        <p:spPr bwMode="auto">
          <a:xfrm>
            <a:off x="516356" y="2734904"/>
            <a:ext cx="645727" cy="369332"/>
          </a:xfrm>
          <a:prstGeom prst="rect">
            <a:avLst/>
          </a:prstGeom>
          <a:solidFill>
            <a:schemeClr val="accent4">
              <a:lumMod val="65000"/>
              <a:lumOff val="35000"/>
            </a:schemeClr>
          </a:solidFill>
          <a:ln w="12700">
            <a:solidFill>
              <a:schemeClr val="tx2">
                <a:lumMod val="75000"/>
              </a:schemeClr>
            </a:solidFill>
            <a:miter lim="800000"/>
            <a:headEnd/>
            <a:tailEnd/>
          </a:ln>
          <a:effectLst/>
        </p:spPr>
        <p:txBody>
          <a:bodyPr wrap="square">
            <a:spAutoFit/>
          </a:bodyPr>
          <a:lstStyle/>
          <a:p>
            <a:pPr algn="ctr" eaLnBrk="0" hangingPunct="0">
              <a:buSzPct val="75000"/>
              <a:buFont typeface="Wingdings" pitchFamily="2" charset="2"/>
              <a:buNone/>
            </a:pPr>
            <a:r>
              <a:rPr lang="zh-CN" altLang="en-US" b="1" dirty="0">
                <a:solidFill>
                  <a:schemeClr val="bg1"/>
                </a:solidFill>
                <a:latin typeface="微软雅黑" panose="020B0503020204020204" pitchFamily="34" charset="-122"/>
                <a:ea typeface="微软雅黑" panose="020B0503020204020204" pitchFamily="34" charset="-122"/>
              </a:rPr>
              <a:t>网络</a:t>
            </a:r>
            <a:endParaRPr lang="en-US" altLang="ko-KR" b="1" dirty="0">
              <a:solidFill>
                <a:schemeClr val="bg1"/>
              </a:solidFill>
              <a:latin typeface="微软雅黑" panose="020B0503020204020204" pitchFamily="34" charset="-122"/>
              <a:ea typeface="微软雅黑" panose="020B0503020204020204" pitchFamily="34" charset="-122"/>
            </a:endParaRPr>
          </a:p>
        </p:txBody>
      </p:sp>
      <p:sp>
        <p:nvSpPr>
          <p:cNvPr id="132" name="Text Box 67"/>
          <p:cNvSpPr txBox="1">
            <a:spLocks noChangeArrowheads="1"/>
          </p:cNvSpPr>
          <p:nvPr/>
        </p:nvSpPr>
        <p:spPr bwMode="auto">
          <a:xfrm>
            <a:off x="501959" y="1540391"/>
            <a:ext cx="686668" cy="369332"/>
          </a:xfrm>
          <a:prstGeom prst="rect">
            <a:avLst/>
          </a:prstGeom>
          <a:solidFill>
            <a:schemeClr val="accent4">
              <a:lumMod val="65000"/>
              <a:lumOff val="35000"/>
            </a:schemeClr>
          </a:solidFill>
          <a:ln w="12700">
            <a:solidFill>
              <a:schemeClr val="tx2">
                <a:lumMod val="75000"/>
              </a:schemeClr>
            </a:solidFill>
            <a:miter lim="800000"/>
            <a:headEnd/>
            <a:tailEnd/>
          </a:ln>
          <a:effectLst/>
        </p:spPr>
        <p:txBody>
          <a:bodyPr wrap="square">
            <a:spAutoFit/>
          </a:bodyPr>
          <a:lstStyle/>
          <a:p>
            <a:pPr algn="ctr" eaLnBrk="0" hangingPunct="0">
              <a:buSzPct val="75000"/>
              <a:buFont typeface="Wingdings" pitchFamily="2" charset="2"/>
              <a:buNone/>
            </a:pPr>
            <a:r>
              <a:rPr lang="zh-CN" altLang="en-US" b="1" dirty="0">
                <a:solidFill>
                  <a:schemeClr val="bg1"/>
                </a:solidFill>
                <a:latin typeface="微软雅黑" panose="020B0503020204020204" pitchFamily="34" charset="-122"/>
                <a:ea typeface="微软雅黑" panose="020B0503020204020204" pitchFamily="34" charset="-122"/>
              </a:rPr>
              <a:t>应用</a:t>
            </a:r>
            <a:endParaRPr lang="en-US" altLang="ko-KR" b="1" dirty="0">
              <a:solidFill>
                <a:schemeClr val="bg1"/>
              </a:solidFill>
              <a:latin typeface="微软雅黑" panose="020B0503020204020204" pitchFamily="34" charset="-122"/>
              <a:ea typeface="微软雅黑" panose="020B0503020204020204" pitchFamily="34" charset="-122"/>
            </a:endParaRPr>
          </a:p>
        </p:txBody>
      </p:sp>
      <p:sp>
        <p:nvSpPr>
          <p:cNvPr id="135" name="Text Box 67"/>
          <p:cNvSpPr txBox="1">
            <a:spLocks noChangeArrowheads="1"/>
          </p:cNvSpPr>
          <p:nvPr/>
        </p:nvSpPr>
        <p:spPr bwMode="auto">
          <a:xfrm>
            <a:off x="1616496" y="1249666"/>
            <a:ext cx="844446" cy="406265"/>
          </a:xfrm>
          <a:prstGeom prst="rect">
            <a:avLst/>
          </a:prstGeom>
          <a:solidFill>
            <a:schemeClr val="accent5">
              <a:lumMod val="20000"/>
              <a:lumOff val="80000"/>
            </a:schemeClr>
          </a:solidFill>
          <a:ln>
            <a:solidFill>
              <a:srgbClr val="92D050"/>
            </a:solid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buSzPct val="75000"/>
              <a:buFont typeface="Wingdings" pitchFamily="2" charset="2"/>
              <a:buNone/>
            </a:pPr>
            <a:r>
              <a:rPr lang="zh-CN" altLang="en-US" b="1" dirty="0">
                <a:latin typeface="微软雅黑" panose="020B0503020204020204" pitchFamily="34" charset="-122"/>
                <a:ea typeface="微软雅黑" panose="020B0503020204020204" pitchFamily="34" charset="-122"/>
              </a:rPr>
              <a:t>标识</a:t>
            </a:r>
            <a:endParaRPr lang="en-US" altLang="ko-KR" b="1" dirty="0">
              <a:latin typeface="微软雅黑" panose="020B0503020204020204" pitchFamily="34" charset="-122"/>
              <a:ea typeface="微软雅黑" panose="020B0503020204020204" pitchFamily="34" charset="-122"/>
            </a:endParaRPr>
          </a:p>
        </p:txBody>
      </p:sp>
      <p:sp>
        <p:nvSpPr>
          <p:cNvPr id="136" name="Text Box 67"/>
          <p:cNvSpPr txBox="1">
            <a:spLocks noChangeArrowheads="1"/>
          </p:cNvSpPr>
          <p:nvPr/>
        </p:nvSpPr>
        <p:spPr bwMode="auto">
          <a:xfrm>
            <a:off x="2960384" y="1258655"/>
            <a:ext cx="1500397" cy="369332"/>
          </a:xfrm>
          <a:prstGeom prst="rect">
            <a:avLst/>
          </a:prstGeom>
          <a:solidFill>
            <a:schemeClr val="accent5">
              <a:lumMod val="20000"/>
              <a:lumOff val="80000"/>
            </a:schemeClr>
          </a:solidFill>
          <a:ln>
            <a:solidFill>
              <a:srgbClr val="92D050"/>
            </a:solid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buSzPct val="75000"/>
              <a:buFont typeface="Wingdings" pitchFamily="2" charset="2"/>
              <a:buNone/>
            </a:pPr>
            <a:r>
              <a:rPr lang="zh-CN" altLang="en-US" b="1" dirty="0">
                <a:latin typeface="微软雅黑" panose="020B0503020204020204" pitchFamily="34" charset="-122"/>
                <a:ea typeface="微软雅黑" panose="020B0503020204020204" pitchFamily="34" charset="-122"/>
              </a:rPr>
              <a:t>室内外定位</a:t>
            </a:r>
            <a:endParaRPr lang="en-US" altLang="ko-KR" b="1" dirty="0">
              <a:latin typeface="微软雅黑" panose="020B0503020204020204" pitchFamily="34" charset="-122"/>
              <a:ea typeface="微软雅黑" panose="020B0503020204020204" pitchFamily="34" charset="-122"/>
            </a:endParaRPr>
          </a:p>
        </p:txBody>
      </p:sp>
      <p:sp>
        <p:nvSpPr>
          <p:cNvPr id="137" name="Text Box 67"/>
          <p:cNvSpPr txBox="1">
            <a:spLocks noChangeArrowheads="1"/>
          </p:cNvSpPr>
          <p:nvPr/>
        </p:nvSpPr>
        <p:spPr bwMode="auto">
          <a:xfrm>
            <a:off x="7682204" y="4139190"/>
            <a:ext cx="1218660" cy="369332"/>
          </a:xfrm>
          <a:prstGeom prst="rect">
            <a:avLst/>
          </a:prstGeom>
          <a:solidFill>
            <a:schemeClr val="bg2">
              <a:lumMod val="90000"/>
            </a:schemeClr>
          </a:solidFill>
          <a:ln>
            <a:solidFill>
              <a:srgbClr val="92D050"/>
            </a:solid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buSzPct val="75000"/>
              <a:buFont typeface="Wingdings" pitchFamily="2" charset="2"/>
              <a:buNone/>
            </a:pPr>
            <a:r>
              <a:rPr lang="zh-CN" altLang="en-US" b="1" dirty="0">
                <a:latin typeface="微软雅黑" panose="020B0503020204020204" pitchFamily="34" charset="-122"/>
                <a:ea typeface="微软雅黑" panose="020B0503020204020204" pitchFamily="34" charset="-122"/>
              </a:rPr>
              <a:t>穿戴设备</a:t>
            </a:r>
            <a:endParaRPr lang="en-US" altLang="ko-KR" b="1" dirty="0">
              <a:latin typeface="微软雅黑" panose="020B0503020204020204" pitchFamily="34" charset="-122"/>
              <a:ea typeface="微软雅黑" panose="020B0503020204020204" pitchFamily="34" charset="-122"/>
            </a:endParaRPr>
          </a:p>
        </p:txBody>
      </p:sp>
      <p:sp>
        <p:nvSpPr>
          <p:cNvPr id="147" name="Line 13"/>
          <p:cNvSpPr>
            <a:spLocks noChangeShapeType="1"/>
          </p:cNvSpPr>
          <p:nvPr/>
        </p:nvSpPr>
        <p:spPr bwMode="auto">
          <a:xfrm>
            <a:off x="433988" y="5733160"/>
            <a:ext cx="11464280" cy="0"/>
          </a:xfrm>
          <a:prstGeom prst="line">
            <a:avLst/>
          </a:prstGeom>
          <a:noFill/>
          <a:ln w="101600">
            <a:solidFill>
              <a:schemeClr val="tx1">
                <a:lumMod val="65000"/>
                <a:lumOff val="35000"/>
              </a:schemeClr>
            </a:solidFill>
            <a:round/>
            <a:headEnd/>
            <a:tailEnd type="triangle" w="med" len="med"/>
          </a:ln>
          <a:effectLst/>
          <a:extLst/>
        </p:spPr>
        <p:txBody>
          <a:bodyPr/>
          <a:lstStyle/>
          <a:p>
            <a:pPr>
              <a:defRPr/>
            </a:pPr>
            <a:endParaRPr kumimoji="0" lang="zh-CN" altLang="en-US" sz="1800">
              <a:ln>
                <a:solidFill>
                  <a:srgbClr val="FFD347"/>
                </a:solidFill>
              </a:ln>
              <a:latin typeface="Arial" charset="0"/>
              <a:ea typeface="宋体" charset="0"/>
              <a:cs typeface="宋体" charset="0"/>
            </a:endParaRPr>
          </a:p>
        </p:txBody>
      </p:sp>
      <p:sp>
        <p:nvSpPr>
          <p:cNvPr id="77" name="Text Box 67"/>
          <p:cNvSpPr txBox="1">
            <a:spLocks noChangeArrowheads="1"/>
          </p:cNvSpPr>
          <p:nvPr/>
        </p:nvSpPr>
        <p:spPr bwMode="auto">
          <a:xfrm>
            <a:off x="4696800" y="1264511"/>
            <a:ext cx="989025" cy="369332"/>
          </a:xfrm>
          <a:prstGeom prst="rect">
            <a:avLst/>
          </a:prstGeom>
          <a:solidFill>
            <a:schemeClr val="accent5">
              <a:lumMod val="20000"/>
              <a:lumOff val="80000"/>
            </a:schemeClr>
          </a:solidFill>
          <a:ln>
            <a:solidFill>
              <a:srgbClr val="92D050"/>
            </a:solid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buSzPct val="75000"/>
              <a:buFont typeface="Wingdings" pitchFamily="2" charset="2"/>
              <a:buNone/>
            </a:pPr>
            <a:r>
              <a:rPr lang="zh-CN" altLang="en-US" b="1" dirty="0">
                <a:latin typeface="微软雅黑" panose="020B0503020204020204" pitchFamily="34" charset="-122"/>
                <a:ea typeface="微软雅黑" panose="020B0503020204020204" pitchFamily="34" charset="-122"/>
              </a:rPr>
              <a:t>大数据</a:t>
            </a:r>
            <a:endParaRPr lang="en-US" altLang="ko-KR" b="1" dirty="0">
              <a:latin typeface="微软雅黑" panose="020B0503020204020204" pitchFamily="34" charset="-122"/>
              <a:ea typeface="微软雅黑" panose="020B0503020204020204" pitchFamily="34" charset="-122"/>
            </a:endParaRPr>
          </a:p>
        </p:txBody>
      </p:sp>
      <p:sp>
        <p:nvSpPr>
          <p:cNvPr id="78" name="Text Box 67"/>
          <p:cNvSpPr txBox="1">
            <a:spLocks noChangeArrowheads="1"/>
          </p:cNvSpPr>
          <p:nvPr/>
        </p:nvSpPr>
        <p:spPr bwMode="auto">
          <a:xfrm>
            <a:off x="6027522" y="1237886"/>
            <a:ext cx="937018" cy="369332"/>
          </a:xfrm>
          <a:prstGeom prst="rect">
            <a:avLst/>
          </a:prstGeom>
          <a:solidFill>
            <a:schemeClr val="accent5">
              <a:lumMod val="20000"/>
              <a:lumOff val="80000"/>
            </a:schemeClr>
          </a:solidFill>
          <a:ln>
            <a:solidFill>
              <a:srgbClr val="92D050"/>
            </a:solid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buSzPct val="75000"/>
              <a:buFont typeface="Wingdings" pitchFamily="2" charset="2"/>
              <a:buNone/>
            </a:pPr>
            <a:r>
              <a:rPr lang="zh-CN" altLang="en-US" b="1" dirty="0">
                <a:latin typeface="微软雅黑" panose="020B0503020204020204" pitchFamily="34" charset="-122"/>
                <a:ea typeface="微软雅黑" panose="020B0503020204020204" pitchFamily="34" charset="-122"/>
              </a:rPr>
              <a:t>云计算</a:t>
            </a:r>
            <a:endParaRPr lang="en-US" altLang="ko-KR" b="1" dirty="0">
              <a:latin typeface="微软雅黑" panose="020B0503020204020204" pitchFamily="34" charset="-122"/>
              <a:ea typeface="微软雅黑" panose="020B0503020204020204" pitchFamily="34" charset="-122"/>
            </a:endParaRPr>
          </a:p>
        </p:txBody>
      </p:sp>
      <p:sp>
        <p:nvSpPr>
          <p:cNvPr id="79" name="Text Box 67"/>
          <p:cNvSpPr txBox="1">
            <a:spLocks noChangeArrowheads="1"/>
          </p:cNvSpPr>
          <p:nvPr/>
        </p:nvSpPr>
        <p:spPr bwMode="auto">
          <a:xfrm>
            <a:off x="7060637" y="1270036"/>
            <a:ext cx="992616" cy="369332"/>
          </a:xfrm>
          <a:prstGeom prst="rect">
            <a:avLst/>
          </a:prstGeom>
          <a:solidFill>
            <a:schemeClr val="accent5">
              <a:lumMod val="20000"/>
              <a:lumOff val="80000"/>
            </a:schemeClr>
          </a:solidFill>
          <a:ln>
            <a:solidFill>
              <a:srgbClr val="92D050"/>
            </a:solid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buSzPct val="75000"/>
              <a:buFont typeface="Wingdings" pitchFamily="2" charset="2"/>
              <a:buNone/>
            </a:pPr>
            <a:r>
              <a:rPr lang="zh-CN" altLang="en-US" b="1" dirty="0">
                <a:latin typeface="微软雅黑" panose="020B0503020204020204" pitchFamily="34" charset="-122"/>
                <a:ea typeface="微软雅黑" panose="020B0503020204020204" pitchFamily="34" charset="-122"/>
              </a:rPr>
              <a:t>物联网</a:t>
            </a:r>
            <a:endParaRPr lang="en-US" altLang="ko-KR" b="1" dirty="0">
              <a:latin typeface="微软雅黑" panose="020B0503020204020204" pitchFamily="34" charset="-122"/>
              <a:ea typeface="微软雅黑" panose="020B0503020204020204" pitchFamily="34" charset="-122"/>
            </a:endParaRPr>
          </a:p>
        </p:txBody>
      </p:sp>
      <p:sp>
        <p:nvSpPr>
          <p:cNvPr id="80" name="Text Box 67"/>
          <p:cNvSpPr txBox="1">
            <a:spLocks noChangeArrowheads="1"/>
          </p:cNvSpPr>
          <p:nvPr/>
        </p:nvSpPr>
        <p:spPr bwMode="auto">
          <a:xfrm>
            <a:off x="8149350" y="1270036"/>
            <a:ext cx="1511315" cy="369332"/>
          </a:xfrm>
          <a:prstGeom prst="rect">
            <a:avLst/>
          </a:prstGeom>
          <a:solidFill>
            <a:schemeClr val="accent5">
              <a:lumMod val="20000"/>
              <a:lumOff val="80000"/>
            </a:schemeClr>
          </a:solidFill>
          <a:ln>
            <a:solidFill>
              <a:srgbClr val="92D050"/>
            </a:solid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buSzPct val="75000"/>
              <a:buFont typeface="Wingdings" pitchFamily="2" charset="2"/>
              <a:buNone/>
            </a:pPr>
            <a:r>
              <a:rPr lang="zh-CN" altLang="en-US" b="1" dirty="0">
                <a:latin typeface="微软雅黑" panose="020B0503020204020204" pitchFamily="34" charset="-122"/>
                <a:ea typeface="微软雅黑" panose="020B0503020204020204" pitchFamily="34" charset="-122"/>
              </a:rPr>
              <a:t>超高清显示</a:t>
            </a:r>
            <a:endParaRPr lang="en-US" altLang="ko-KR" b="1" dirty="0">
              <a:latin typeface="微软雅黑" panose="020B0503020204020204" pitchFamily="34" charset="-122"/>
              <a:ea typeface="微软雅黑" panose="020B0503020204020204" pitchFamily="34" charset="-122"/>
            </a:endParaRPr>
          </a:p>
        </p:txBody>
      </p:sp>
      <p:sp>
        <p:nvSpPr>
          <p:cNvPr id="82"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3"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4"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5"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6" name="TextBox 3"/>
          <p:cNvSpPr>
            <a:spLocks noChangeArrowheads="1"/>
          </p:cNvSpPr>
          <p:nvPr/>
        </p:nvSpPr>
        <p:spPr bwMode="auto">
          <a:xfrm>
            <a:off x="3060700" y="6108700"/>
            <a:ext cx="3900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信息技术理论基础和发展规律</a:t>
            </a:r>
            <a:endParaRPr lang="zh-CN" altLang="zh-CN"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7"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 name="文本框 2"/>
          <p:cNvSpPr>
            <a:spLocks noChangeArrowheads="1"/>
          </p:cNvSpPr>
          <p:nvPr/>
        </p:nvSpPr>
        <p:spPr bwMode="auto">
          <a:xfrm>
            <a:off x="1444268" y="44765"/>
            <a:ext cx="83386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1.2 </a:t>
            </a:r>
            <a:r>
              <a:rPr lang="zh-CN" altLang="en-US"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回顾时代变迁把握信息技术产业发展历程</a:t>
            </a:r>
            <a:endParaRPr lang="zh-CN" altLang="en-US" sz="28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Tree>
    <p:extLst>
      <p:ext uri="{BB962C8B-B14F-4D97-AF65-F5344CB8AC3E}">
        <p14:creationId xmlns:p14="http://schemas.microsoft.com/office/powerpoint/2010/main" val="30576342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ipe(left)">
                                      <p:cBhvr>
                                        <p:cTn id="7"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五边形 1"/>
          <p:cNvSpPr/>
          <p:nvPr/>
        </p:nvSpPr>
        <p:spPr bwMode="auto">
          <a:xfrm>
            <a:off x="3602750" y="1184557"/>
            <a:ext cx="4549204" cy="3591461"/>
          </a:xfrm>
          <a:prstGeom prst="pentagon">
            <a:avLst/>
          </a:prstGeom>
          <a:solidFill>
            <a:schemeClr val="accent3">
              <a:lumMod val="95000"/>
            </a:schemeClr>
          </a:solidFill>
          <a:ln w="9525" cap="flat" cmpd="sng" algn="ctr">
            <a:solidFill>
              <a:schemeClr val="accent4">
                <a:lumMod val="50000"/>
                <a:lumOff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171" name="矩形 2"/>
          <p:cNvSpPr>
            <a:spLocks noChangeArrowheads="1"/>
          </p:cNvSpPr>
          <p:nvPr/>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2" name="矩形 3"/>
          <p:cNvSpPr>
            <a:spLocks noChangeArrowheads="1"/>
          </p:cNvSpPr>
          <p:nvPr/>
        </p:nvSpPr>
        <p:spPr bwMode="auto">
          <a:xfrm>
            <a:off x="1417638" y="0"/>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矩形 23"/>
          <p:cNvSpPr>
            <a:spLocks noChangeArrowheads="1"/>
          </p:cNvSpPr>
          <p:nvPr/>
        </p:nvSpPr>
        <p:spPr bwMode="auto">
          <a:xfrm>
            <a:off x="1323383" y="1663884"/>
            <a:ext cx="2232247" cy="1077218"/>
          </a:xfrm>
          <a:prstGeom prst="rect">
            <a:avLst/>
          </a:prstGeom>
          <a:noFill/>
          <a:ln w="9525">
            <a:noFill/>
            <a:miter lim="800000"/>
            <a:headEnd/>
            <a:tailEnd/>
          </a:ln>
        </p:spPr>
        <p:txBody>
          <a:bodyPr wrap="square">
            <a:spAutoFit/>
          </a:bodyPr>
          <a:lstStyle/>
          <a:p>
            <a:r>
              <a:rPr kumimoji="1" lang="zh-CN" altLang="en-US" sz="1600" b="1" dirty="0">
                <a:latin typeface="微软雅黑" panose="020B0503020204020204" pitchFamily="34" charset="-122"/>
                <a:ea typeface="微软雅黑" panose="020B0503020204020204" pitchFamily="34" charset="-122"/>
              </a:rPr>
              <a:t>提高互联能力是信息化的社会需求，是人类追求社会沟通最大化的愿望体现</a:t>
            </a:r>
          </a:p>
        </p:txBody>
      </p:sp>
      <p:sp>
        <p:nvSpPr>
          <p:cNvPr id="68" name="Rectangle 3"/>
          <p:cNvSpPr>
            <a:spLocks noChangeArrowheads="1"/>
          </p:cNvSpPr>
          <p:nvPr/>
        </p:nvSpPr>
        <p:spPr bwMode="auto">
          <a:xfrm>
            <a:off x="1065538" y="5185150"/>
            <a:ext cx="10288414" cy="576064"/>
          </a:xfrm>
          <a:prstGeom prst="rect">
            <a:avLst/>
          </a:prstGeom>
          <a:noFill/>
          <a:ln w="9525">
            <a:noFill/>
            <a:miter lim="800000"/>
            <a:headEnd/>
            <a:tailEnd/>
          </a:ln>
        </p:spPr>
        <p:txBody>
          <a:bodyPr/>
          <a:lstStyle/>
          <a:p>
            <a:pPr>
              <a:buFont typeface="Arial" pitchFamily="34" charset="0"/>
              <a:buNone/>
            </a:pPr>
            <a:r>
              <a:rPr lang="zh-CN" altLang="en-US" sz="1600" dirty="0">
                <a:latin typeface="微软雅黑" panose="020B0503020204020204" pitchFamily="34" charset="-122"/>
                <a:ea typeface="微软雅黑" panose="020B0503020204020204" pitchFamily="34" charset="-122"/>
              </a:rPr>
              <a:t>      信息技术的发展始终是在不断追求</a:t>
            </a:r>
            <a:r>
              <a:rPr lang="zh-CN" altLang="en-US" b="1" dirty="0">
                <a:solidFill>
                  <a:srgbClr val="FF0000"/>
                </a:solidFill>
                <a:latin typeface="微软雅黑" panose="020B0503020204020204" pitchFamily="34" charset="-122"/>
                <a:ea typeface="微软雅黑" panose="020B0503020204020204" pitchFamily="34" charset="-122"/>
              </a:rPr>
              <a:t>效能</a:t>
            </a:r>
            <a:r>
              <a:rPr lang="zh-CN" altLang="en-US" sz="1600"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体验</a:t>
            </a:r>
            <a:r>
              <a:rPr lang="zh-CN" altLang="en-US" sz="1600"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互联</a:t>
            </a:r>
            <a:r>
              <a:rPr lang="zh-CN" altLang="en-US" sz="1600"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智能</a:t>
            </a:r>
            <a:r>
              <a:rPr lang="zh-CN" altLang="en-US" sz="1600" dirty="0">
                <a:latin typeface="微软雅黑" panose="020B0503020204020204" pitchFamily="34" charset="-122"/>
                <a:ea typeface="微软雅黑" panose="020B0503020204020204" pitchFamily="34" charset="-122"/>
              </a:rPr>
              <a:t>和</a:t>
            </a:r>
            <a:r>
              <a:rPr lang="zh-CN" altLang="en-US" b="1" dirty="0">
                <a:solidFill>
                  <a:srgbClr val="FF0000"/>
                </a:solidFill>
                <a:latin typeface="微软雅黑" panose="020B0503020204020204" pitchFamily="34" charset="-122"/>
                <a:ea typeface="微软雅黑" panose="020B0503020204020204" pitchFamily="34" charset="-122"/>
              </a:rPr>
              <a:t>感知</a:t>
            </a:r>
            <a:r>
              <a:rPr lang="zh-CN" altLang="en-US" sz="1600" dirty="0">
                <a:latin typeface="微软雅黑" panose="020B0503020204020204" pitchFamily="34" charset="-122"/>
                <a:ea typeface="微软雅黑" panose="020B0503020204020204" pitchFamily="34" charset="-122"/>
              </a:rPr>
              <a:t>这五个要素</a:t>
            </a:r>
            <a:r>
              <a:rPr lang="zh-CN" altLang="en-US" b="1" dirty="0">
                <a:solidFill>
                  <a:srgbClr val="FF0000"/>
                </a:solidFill>
                <a:latin typeface="微软雅黑" panose="020B0503020204020204" pitchFamily="34" charset="-122"/>
                <a:ea typeface="微软雅黑" panose="020B0503020204020204" pitchFamily="34" charset="-122"/>
              </a:rPr>
              <a:t>螺旋式渐进发展</a:t>
            </a:r>
            <a:r>
              <a:rPr lang="zh-CN" altLang="en-US" sz="1600" dirty="0">
                <a:latin typeface="微软雅黑" panose="020B0503020204020204" pitchFamily="34" charset="-122"/>
                <a:ea typeface="微软雅黑" panose="020B0503020204020204" pitchFamily="34" charset="-122"/>
              </a:rPr>
              <a:t>，任何一个要素的突破都带来了信息产业前行。</a:t>
            </a:r>
            <a:endParaRPr lang="en-US" altLang="zh-CN" sz="1600" dirty="0">
              <a:latin typeface="微软雅黑" panose="020B0503020204020204" pitchFamily="34" charset="-122"/>
              <a:ea typeface="微软雅黑" panose="020B0503020204020204" pitchFamily="34" charset="-122"/>
            </a:endParaRPr>
          </a:p>
        </p:txBody>
      </p:sp>
      <p:sp>
        <p:nvSpPr>
          <p:cNvPr id="70" name="矩形 23"/>
          <p:cNvSpPr>
            <a:spLocks noChangeArrowheads="1"/>
          </p:cNvSpPr>
          <p:nvPr/>
        </p:nvSpPr>
        <p:spPr bwMode="auto">
          <a:xfrm>
            <a:off x="6726199" y="651416"/>
            <a:ext cx="2880320" cy="830997"/>
          </a:xfrm>
          <a:prstGeom prst="rect">
            <a:avLst/>
          </a:prstGeom>
          <a:noFill/>
          <a:ln w="9525">
            <a:noFill/>
            <a:miter lim="800000"/>
            <a:headEnd/>
            <a:tailEnd/>
          </a:ln>
        </p:spPr>
        <p:txBody>
          <a:bodyPr wrap="square">
            <a:spAutoFit/>
          </a:bodyPr>
          <a:lstStyle/>
          <a:p>
            <a:r>
              <a:rPr kumimoji="1" lang="zh-CN" altLang="en-US" sz="1600" b="1" dirty="0">
                <a:latin typeface="微软雅黑" panose="020B0503020204020204" pitchFamily="34" charset="-122"/>
                <a:ea typeface="微软雅黑" panose="020B0503020204020204" pitchFamily="34" charset="-122"/>
              </a:rPr>
              <a:t>追求高性能和高效能是信息化的客观需求，也是人类追求科学技术极限的主观愿望</a:t>
            </a:r>
          </a:p>
        </p:txBody>
      </p:sp>
      <p:sp>
        <p:nvSpPr>
          <p:cNvPr id="71" name="矩形 26"/>
          <p:cNvSpPr>
            <a:spLocks noChangeArrowheads="1"/>
          </p:cNvSpPr>
          <p:nvPr/>
        </p:nvSpPr>
        <p:spPr bwMode="auto">
          <a:xfrm>
            <a:off x="4897767" y="683483"/>
            <a:ext cx="1561646" cy="461665"/>
          </a:xfrm>
          <a:prstGeom prst="rect">
            <a:avLst/>
          </a:prstGeom>
          <a:noFill/>
          <a:ln w="9525">
            <a:noFill/>
            <a:miter lim="800000"/>
            <a:headEnd/>
            <a:tailEnd/>
          </a:ln>
        </p:spPr>
        <p:txBody>
          <a:bodyPr wrap="none">
            <a:spAutoFit/>
          </a:bodyPr>
          <a:lstStyle/>
          <a:p>
            <a:pPr algn="ctr"/>
            <a:r>
              <a:rPr kumimoji="1" lang="zh-CN" altLang="en-US" sz="2400" b="1" dirty="0">
                <a:solidFill>
                  <a:srgbClr val="FF0000"/>
                </a:solidFill>
                <a:latin typeface="微软雅黑" panose="020B0503020204020204" pitchFamily="34" charset="-122"/>
                <a:ea typeface="微软雅黑" panose="020B0503020204020204" pitchFamily="34" charset="-122"/>
              </a:rPr>
              <a:t>性能</a:t>
            </a:r>
            <a:r>
              <a:rPr kumimoji="1" lang="en-US" altLang="zh-CN" sz="2400" b="1" dirty="0">
                <a:solidFill>
                  <a:srgbClr val="FF0000"/>
                </a:solidFill>
                <a:latin typeface="微软雅黑" panose="020B0503020204020204" pitchFamily="34" charset="-122"/>
                <a:ea typeface="微软雅黑" panose="020B0503020204020204" pitchFamily="34" charset="-122"/>
              </a:rPr>
              <a:t>/</a:t>
            </a:r>
            <a:r>
              <a:rPr kumimoji="1" lang="zh-CN" altLang="en-US" sz="2400" b="1" dirty="0">
                <a:solidFill>
                  <a:srgbClr val="FF0000"/>
                </a:solidFill>
                <a:latin typeface="微软雅黑" panose="020B0503020204020204" pitchFamily="34" charset="-122"/>
                <a:ea typeface="微软雅黑" panose="020B0503020204020204" pitchFamily="34" charset="-122"/>
              </a:rPr>
              <a:t>效能</a:t>
            </a:r>
          </a:p>
        </p:txBody>
      </p:sp>
      <p:sp>
        <p:nvSpPr>
          <p:cNvPr id="72" name="矩形 26"/>
          <p:cNvSpPr>
            <a:spLocks noChangeArrowheads="1"/>
          </p:cNvSpPr>
          <p:nvPr/>
        </p:nvSpPr>
        <p:spPr bwMode="auto">
          <a:xfrm>
            <a:off x="2586938" y="2534312"/>
            <a:ext cx="800219" cy="461665"/>
          </a:xfrm>
          <a:prstGeom prst="rect">
            <a:avLst/>
          </a:prstGeom>
          <a:noFill/>
          <a:ln w="9525">
            <a:noFill/>
            <a:miter lim="800000"/>
            <a:headEnd/>
            <a:tailEnd/>
          </a:ln>
        </p:spPr>
        <p:txBody>
          <a:bodyPr wrap="none">
            <a:spAutoFit/>
          </a:bodyPr>
          <a:lstStyle/>
          <a:p>
            <a:pPr algn="ctr"/>
            <a:r>
              <a:rPr kumimoji="1" lang="zh-CN" altLang="en-US" sz="2400" b="1" dirty="0">
                <a:solidFill>
                  <a:srgbClr val="FF0000"/>
                </a:solidFill>
                <a:latin typeface="微软雅黑" panose="020B0503020204020204" pitchFamily="34" charset="-122"/>
                <a:ea typeface="微软雅黑" panose="020B0503020204020204" pitchFamily="34" charset="-122"/>
              </a:rPr>
              <a:t>互联</a:t>
            </a:r>
          </a:p>
        </p:txBody>
      </p:sp>
      <p:sp>
        <p:nvSpPr>
          <p:cNvPr id="73" name="矩形 26"/>
          <p:cNvSpPr>
            <a:spLocks noChangeArrowheads="1"/>
          </p:cNvSpPr>
          <p:nvPr/>
        </p:nvSpPr>
        <p:spPr bwMode="auto">
          <a:xfrm>
            <a:off x="8067450" y="2078117"/>
            <a:ext cx="800220" cy="461665"/>
          </a:xfrm>
          <a:prstGeom prst="rect">
            <a:avLst/>
          </a:prstGeom>
          <a:noFill/>
          <a:ln w="9525">
            <a:noFill/>
            <a:miter lim="800000"/>
            <a:headEnd/>
            <a:tailEnd/>
          </a:ln>
        </p:spPr>
        <p:txBody>
          <a:bodyPr wrap="none">
            <a:spAutoFit/>
          </a:bodyPr>
          <a:lstStyle/>
          <a:p>
            <a:pPr algn="ctr"/>
            <a:r>
              <a:rPr kumimoji="1" lang="zh-CN" altLang="en-US" sz="2400" b="1" dirty="0">
                <a:solidFill>
                  <a:srgbClr val="FF0000"/>
                </a:solidFill>
                <a:latin typeface="微软雅黑" panose="020B0503020204020204" pitchFamily="34" charset="-122"/>
                <a:ea typeface="微软雅黑" panose="020B0503020204020204" pitchFamily="34" charset="-122"/>
              </a:rPr>
              <a:t>体验</a:t>
            </a:r>
          </a:p>
        </p:txBody>
      </p:sp>
      <p:sp>
        <p:nvSpPr>
          <p:cNvPr id="74" name="矩形 26"/>
          <p:cNvSpPr>
            <a:spLocks noChangeArrowheads="1"/>
          </p:cNvSpPr>
          <p:nvPr/>
        </p:nvSpPr>
        <p:spPr bwMode="auto">
          <a:xfrm>
            <a:off x="3401819" y="4478333"/>
            <a:ext cx="800220" cy="461665"/>
          </a:xfrm>
          <a:prstGeom prst="rect">
            <a:avLst/>
          </a:prstGeom>
          <a:noFill/>
          <a:ln w="9525">
            <a:noFill/>
            <a:miter lim="800000"/>
            <a:headEnd/>
            <a:tailEnd/>
          </a:ln>
        </p:spPr>
        <p:txBody>
          <a:bodyPr wrap="none">
            <a:spAutoFit/>
          </a:bodyPr>
          <a:lstStyle/>
          <a:p>
            <a:pPr algn="ctr"/>
            <a:r>
              <a:rPr kumimoji="1" lang="zh-CN" altLang="en-US" sz="2400" b="1" dirty="0">
                <a:solidFill>
                  <a:srgbClr val="FF0000"/>
                </a:solidFill>
                <a:latin typeface="微软雅黑" panose="020B0503020204020204" pitchFamily="34" charset="-122"/>
                <a:ea typeface="微软雅黑" panose="020B0503020204020204" pitchFamily="34" charset="-122"/>
              </a:rPr>
              <a:t>感知</a:t>
            </a:r>
          </a:p>
        </p:txBody>
      </p:sp>
      <p:sp>
        <p:nvSpPr>
          <p:cNvPr id="75" name="矩形 26"/>
          <p:cNvSpPr>
            <a:spLocks noChangeArrowheads="1"/>
          </p:cNvSpPr>
          <p:nvPr/>
        </p:nvSpPr>
        <p:spPr bwMode="auto">
          <a:xfrm>
            <a:off x="7667340" y="4433672"/>
            <a:ext cx="800220" cy="461665"/>
          </a:xfrm>
          <a:prstGeom prst="rect">
            <a:avLst/>
          </a:prstGeom>
          <a:noFill/>
          <a:ln w="9525">
            <a:noFill/>
            <a:miter lim="800000"/>
            <a:headEnd/>
            <a:tailEnd/>
          </a:ln>
        </p:spPr>
        <p:txBody>
          <a:bodyPr wrap="none">
            <a:spAutoFit/>
          </a:bodyPr>
          <a:lstStyle/>
          <a:p>
            <a:pPr algn="ctr"/>
            <a:r>
              <a:rPr kumimoji="1" lang="zh-CN" altLang="en-US" sz="2400" b="1" dirty="0">
                <a:solidFill>
                  <a:srgbClr val="FF0000"/>
                </a:solidFill>
                <a:latin typeface="微软雅黑" panose="020B0503020204020204" pitchFamily="34" charset="-122"/>
                <a:ea typeface="微软雅黑" panose="020B0503020204020204" pitchFamily="34" charset="-122"/>
              </a:rPr>
              <a:t>智能</a:t>
            </a:r>
          </a:p>
        </p:txBody>
      </p:sp>
      <p:sp>
        <p:nvSpPr>
          <p:cNvPr id="76" name="矩形 23"/>
          <p:cNvSpPr>
            <a:spLocks noChangeArrowheads="1"/>
          </p:cNvSpPr>
          <p:nvPr/>
        </p:nvSpPr>
        <p:spPr bwMode="auto">
          <a:xfrm>
            <a:off x="8621792" y="2424859"/>
            <a:ext cx="2555776" cy="1077218"/>
          </a:xfrm>
          <a:prstGeom prst="rect">
            <a:avLst/>
          </a:prstGeom>
          <a:noFill/>
          <a:ln w="9525">
            <a:noFill/>
            <a:miter lim="800000"/>
            <a:headEnd/>
            <a:tailEnd/>
          </a:ln>
        </p:spPr>
        <p:txBody>
          <a:bodyPr wrap="square">
            <a:spAutoFit/>
          </a:bodyPr>
          <a:lstStyle/>
          <a:p>
            <a:r>
              <a:rPr kumimoji="1" lang="zh-CN" altLang="en-US" sz="1600" b="1" dirty="0">
                <a:latin typeface="微软雅黑" panose="020B0503020204020204" pitchFamily="34" charset="-122"/>
                <a:ea typeface="微软雅黑" panose="020B0503020204020204" pitchFamily="34" charset="-122"/>
              </a:rPr>
              <a:t>提高体验感是信息化的必然趋势，是任何面向用户的技术产品形成服务产品的必然之路</a:t>
            </a:r>
          </a:p>
        </p:txBody>
      </p:sp>
      <p:sp>
        <p:nvSpPr>
          <p:cNvPr id="77" name="矩形 29"/>
          <p:cNvSpPr>
            <a:spLocks noChangeArrowheads="1"/>
          </p:cNvSpPr>
          <p:nvPr/>
        </p:nvSpPr>
        <p:spPr bwMode="auto">
          <a:xfrm>
            <a:off x="4982980" y="2026727"/>
            <a:ext cx="1825625" cy="904875"/>
          </a:xfrm>
          <a:prstGeom prst="rect">
            <a:avLst/>
          </a:prstGeom>
          <a:noFill/>
          <a:ln w="9525">
            <a:noFill/>
            <a:miter lim="800000"/>
            <a:headEnd/>
            <a:tailEnd/>
          </a:ln>
        </p:spPr>
        <p:txBody>
          <a:bodyPr wrap="none">
            <a:spAutoFit/>
          </a:bodyPr>
          <a:lstStyle/>
          <a:p>
            <a:pPr algn="ctr">
              <a:lnSpc>
                <a:spcPct val="80000"/>
              </a:lnSpc>
            </a:pPr>
            <a:r>
              <a:rPr kumimoji="1" lang="zh-CN" altLang="en-US" sz="3200" b="1" dirty="0">
                <a:solidFill>
                  <a:schemeClr val="accent4">
                    <a:lumMod val="95000"/>
                    <a:lumOff val="5000"/>
                  </a:schemeClr>
                </a:solidFill>
                <a:latin typeface="微软雅黑" panose="020B0503020204020204" pitchFamily="34" charset="-122"/>
                <a:ea typeface="微软雅黑" panose="020B0503020204020204" pitchFamily="34" charset="-122"/>
              </a:rPr>
              <a:t>人机物</a:t>
            </a:r>
            <a:endParaRPr kumimoji="1" lang="en-US" altLang="zh-CN" sz="3200" b="1" dirty="0">
              <a:solidFill>
                <a:schemeClr val="accent4">
                  <a:lumMod val="95000"/>
                  <a:lumOff val="5000"/>
                </a:schemeClr>
              </a:solidFill>
              <a:latin typeface="微软雅黑" panose="020B0503020204020204" pitchFamily="34" charset="-122"/>
              <a:ea typeface="微软雅黑" panose="020B0503020204020204" pitchFamily="34" charset="-122"/>
            </a:endParaRPr>
          </a:p>
          <a:p>
            <a:pPr algn="ctr">
              <a:lnSpc>
                <a:spcPct val="80000"/>
              </a:lnSpc>
            </a:pPr>
            <a:r>
              <a:rPr kumimoji="1" lang="zh-CN" altLang="en-US" sz="3200" b="1" dirty="0">
                <a:solidFill>
                  <a:schemeClr val="accent4">
                    <a:lumMod val="95000"/>
                    <a:lumOff val="5000"/>
                  </a:schemeClr>
                </a:solidFill>
                <a:latin typeface="微软雅黑" panose="020B0503020204020204" pitchFamily="34" charset="-122"/>
                <a:ea typeface="微软雅黑" panose="020B0503020204020204" pitchFamily="34" charset="-122"/>
              </a:rPr>
              <a:t>和谐发展</a:t>
            </a:r>
          </a:p>
        </p:txBody>
      </p:sp>
      <p:pic>
        <p:nvPicPr>
          <p:cNvPr id="78" name="Picture 9" descr="C:\Users\huanggang\AppData\Local\Microsoft\Windows\Temporary Internet Files\Content.IE5\RJAHA5M2\MCj04401060000[1].png"/>
          <p:cNvPicPr>
            <a:picLocks noChangeAspect="1" noChangeArrowheads="1"/>
          </p:cNvPicPr>
          <p:nvPr/>
        </p:nvPicPr>
        <p:blipFill>
          <a:blip r:embed="rId3" cstate="print"/>
          <a:srcRect/>
          <a:stretch>
            <a:fillRect/>
          </a:stretch>
        </p:blipFill>
        <p:spPr bwMode="auto">
          <a:xfrm>
            <a:off x="5619567" y="1375852"/>
            <a:ext cx="549275" cy="623888"/>
          </a:xfrm>
          <a:prstGeom prst="rect">
            <a:avLst/>
          </a:prstGeom>
          <a:noFill/>
          <a:ln w="9525">
            <a:noFill/>
            <a:miter lim="800000"/>
            <a:headEnd/>
            <a:tailEnd/>
          </a:ln>
        </p:spPr>
      </p:pic>
      <p:grpSp>
        <p:nvGrpSpPr>
          <p:cNvPr id="79" name="组合 4"/>
          <p:cNvGrpSpPr>
            <a:grpSpLocks/>
          </p:cNvGrpSpPr>
          <p:nvPr/>
        </p:nvGrpSpPr>
        <p:grpSpPr bwMode="auto">
          <a:xfrm>
            <a:off x="4375735" y="3044751"/>
            <a:ext cx="3084208" cy="1653341"/>
            <a:chOff x="1930398" y="2483557"/>
            <a:chExt cx="4775202" cy="2418780"/>
          </a:xfrm>
        </p:grpSpPr>
        <p:grpSp>
          <p:nvGrpSpPr>
            <p:cNvPr id="80" name="组合 26"/>
            <p:cNvGrpSpPr>
              <a:grpSpLocks/>
            </p:cNvGrpSpPr>
            <p:nvPr/>
          </p:nvGrpSpPr>
          <p:grpSpPr bwMode="auto">
            <a:xfrm>
              <a:off x="1930398" y="2483557"/>
              <a:ext cx="4775199" cy="2418780"/>
              <a:chOff x="982135" y="1375304"/>
              <a:chExt cx="6999110" cy="3618214"/>
            </a:xfrm>
          </p:grpSpPr>
          <p:pic>
            <p:nvPicPr>
              <p:cNvPr id="82" name="Picture 16" descr="600px-Internet_map_1024"/>
              <p:cNvPicPr>
                <a:picLocks noChangeAspect="1" noChangeArrowheads="1"/>
              </p:cNvPicPr>
              <p:nvPr/>
            </p:nvPicPr>
            <p:blipFill>
              <a:blip r:embed="rId4" cstate="print"/>
              <a:srcRect/>
              <a:stretch>
                <a:fillRect/>
              </a:stretch>
            </p:blipFill>
            <p:spPr bwMode="auto">
              <a:xfrm>
                <a:off x="2828443" y="1941663"/>
                <a:ext cx="3337559" cy="1987271"/>
              </a:xfrm>
              <a:prstGeom prst="rect">
                <a:avLst/>
              </a:prstGeom>
              <a:noFill/>
              <a:ln w="28575">
                <a:solidFill>
                  <a:srgbClr val="FFD700"/>
                </a:solidFill>
                <a:miter lim="800000"/>
                <a:headEnd/>
                <a:tailEnd/>
              </a:ln>
              <a:effectLst>
                <a:softEdge rad="317500"/>
              </a:effectLst>
            </p:spPr>
          </p:pic>
          <p:pic>
            <p:nvPicPr>
              <p:cNvPr id="83" name="Picture 3"/>
              <p:cNvPicPr>
                <a:picLocks noChangeAspect="1" noChangeArrowheads="1"/>
              </p:cNvPicPr>
              <p:nvPr/>
            </p:nvPicPr>
            <p:blipFill>
              <a:blip r:embed="rId5" cstate="print"/>
              <a:srcRect/>
              <a:stretch>
                <a:fillRect/>
              </a:stretch>
            </p:blipFill>
            <p:spPr bwMode="auto">
              <a:xfrm>
                <a:off x="1204604" y="1599058"/>
                <a:ext cx="1641595" cy="1543341"/>
              </a:xfrm>
              <a:prstGeom prst="rect">
                <a:avLst/>
              </a:prstGeom>
              <a:noFill/>
              <a:ln w="9525" cap="flat" cmpd="sng" algn="ctr">
                <a:noFill/>
                <a:prstDash val="solid"/>
                <a:miter lim="800000"/>
                <a:headEnd type="none" w="med" len="med"/>
                <a:tailEnd type="none" w="med" len="med"/>
              </a:ln>
              <a:effectLst>
                <a:softEdge rad="63500"/>
              </a:effectLst>
            </p:spPr>
          </p:pic>
          <p:pic>
            <p:nvPicPr>
              <p:cNvPr id="84" name="Picture 5"/>
              <p:cNvPicPr>
                <a:picLocks noChangeAspect="1" noChangeArrowheads="1"/>
              </p:cNvPicPr>
              <p:nvPr/>
            </p:nvPicPr>
            <p:blipFill>
              <a:blip r:embed="rId6" cstate="print"/>
              <a:srcRect/>
              <a:stretch>
                <a:fillRect/>
              </a:stretch>
            </p:blipFill>
            <p:spPr bwMode="auto">
              <a:xfrm>
                <a:off x="1300997" y="2816080"/>
                <a:ext cx="1420931" cy="1347301"/>
              </a:xfrm>
              <a:prstGeom prst="rect">
                <a:avLst/>
              </a:prstGeom>
              <a:noFill/>
              <a:ln w="9525" cap="flat" cmpd="sng" algn="ctr">
                <a:noFill/>
                <a:prstDash val="solid"/>
                <a:miter lim="800000"/>
                <a:headEnd type="none" w="med" len="med"/>
                <a:tailEnd type="none" w="med" len="med"/>
              </a:ln>
              <a:effectLst>
                <a:softEdge rad="63500"/>
              </a:effectLst>
            </p:spPr>
          </p:pic>
          <p:pic>
            <p:nvPicPr>
              <p:cNvPr id="85" name="Picture 6"/>
              <p:cNvPicPr>
                <a:picLocks noChangeAspect="1" noChangeArrowheads="1"/>
              </p:cNvPicPr>
              <p:nvPr/>
            </p:nvPicPr>
            <p:blipFill>
              <a:blip r:embed="rId7" cstate="print"/>
              <a:srcRect/>
              <a:stretch>
                <a:fillRect/>
              </a:stretch>
            </p:blipFill>
            <p:spPr bwMode="auto">
              <a:xfrm>
                <a:off x="7172011" y="2985927"/>
                <a:ext cx="384632" cy="692652"/>
              </a:xfrm>
              <a:prstGeom prst="rect">
                <a:avLst/>
              </a:prstGeom>
              <a:noFill/>
              <a:ln w="9525" cap="flat" cmpd="sng" algn="ctr">
                <a:noFill/>
                <a:prstDash val="solid"/>
                <a:miter lim="800000"/>
                <a:headEnd type="none" w="med" len="med"/>
                <a:tailEnd type="none" w="med" len="med"/>
              </a:ln>
              <a:effectLst>
                <a:softEdge rad="63500"/>
              </a:effectLst>
            </p:spPr>
          </p:pic>
          <p:pic>
            <p:nvPicPr>
              <p:cNvPr id="86" name="Picture 7"/>
              <p:cNvPicPr>
                <a:picLocks noChangeAspect="1" noChangeArrowheads="1"/>
              </p:cNvPicPr>
              <p:nvPr/>
            </p:nvPicPr>
            <p:blipFill>
              <a:blip r:embed="rId8" cstate="print"/>
              <a:srcRect/>
              <a:stretch>
                <a:fillRect/>
              </a:stretch>
            </p:blipFill>
            <p:spPr bwMode="auto">
              <a:xfrm>
                <a:off x="6454765" y="3707469"/>
                <a:ext cx="1042710" cy="513677"/>
              </a:xfrm>
              <a:prstGeom prst="rect">
                <a:avLst/>
              </a:prstGeom>
              <a:noFill/>
              <a:ln w="9525" cap="flat" cmpd="sng" algn="ctr">
                <a:noFill/>
                <a:prstDash val="solid"/>
                <a:miter lim="800000"/>
                <a:headEnd type="none" w="med" len="med"/>
                <a:tailEnd type="none" w="med" len="med"/>
              </a:ln>
              <a:effectLst>
                <a:softEdge rad="63500"/>
              </a:effectLst>
            </p:spPr>
          </p:pic>
          <p:pic>
            <p:nvPicPr>
              <p:cNvPr id="87" name="Picture 8"/>
              <p:cNvPicPr>
                <a:picLocks noChangeAspect="1" noChangeArrowheads="1"/>
              </p:cNvPicPr>
              <p:nvPr/>
            </p:nvPicPr>
            <p:blipFill>
              <a:blip r:embed="rId9" cstate="print"/>
              <a:srcRect/>
              <a:stretch>
                <a:fillRect/>
              </a:stretch>
            </p:blipFill>
            <p:spPr bwMode="auto">
              <a:xfrm>
                <a:off x="6143258" y="2442313"/>
                <a:ext cx="767277" cy="1052671"/>
              </a:xfrm>
              <a:prstGeom prst="rect">
                <a:avLst/>
              </a:prstGeom>
              <a:noFill/>
              <a:ln w="9525" cap="flat" cmpd="sng" algn="ctr">
                <a:noFill/>
                <a:prstDash val="solid"/>
                <a:miter lim="800000"/>
                <a:headEnd type="none" w="med" len="med"/>
                <a:tailEnd type="none" w="med" len="med"/>
              </a:ln>
              <a:effectLst>
                <a:softEdge rad="63500"/>
              </a:effectLst>
            </p:spPr>
          </p:pic>
          <p:pic>
            <p:nvPicPr>
              <p:cNvPr id="88" name="Picture 9"/>
              <p:cNvPicPr>
                <a:picLocks noChangeAspect="1" noChangeArrowheads="1"/>
              </p:cNvPicPr>
              <p:nvPr/>
            </p:nvPicPr>
            <p:blipFill>
              <a:blip r:embed="rId10" cstate="print"/>
              <a:srcRect/>
              <a:stretch>
                <a:fillRect/>
              </a:stretch>
            </p:blipFill>
            <p:spPr bwMode="auto">
              <a:xfrm>
                <a:off x="6494898" y="1618749"/>
                <a:ext cx="993700" cy="624455"/>
              </a:xfrm>
              <a:prstGeom prst="rect">
                <a:avLst/>
              </a:prstGeom>
              <a:noFill/>
              <a:ln w="9525" cap="flat" cmpd="sng" algn="ctr">
                <a:noFill/>
                <a:prstDash val="solid"/>
                <a:miter lim="800000"/>
                <a:headEnd type="none" w="med" len="med"/>
                <a:tailEnd type="none" w="med" len="med"/>
              </a:ln>
              <a:effectLst>
                <a:softEdge rad="63500"/>
              </a:effectLst>
            </p:spPr>
          </p:pic>
          <p:pic>
            <p:nvPicPr>
              <p:cNvPr id="89" name="Picture 10"/>
              <p:cNvPicPr>
                <a:picLocks noChangeAspect="1" noChangeArrowheads="1"/>
              </p:cNvPicPr>
              <p:nvPr/>
            </p:nvPicPr>
            <p:blipFill>
              <a:blip r:embed="rId11" cstate="print"/>
              <a:srcRect/>
              <a:stretch>
                <a:fillRect/>
              </a:stretch>
            </p:blipFill>
            <p:spPr bwMode="auto">
              <a:xfrm>
                <a:off x="7017357" y="2268240"/>
                <a:ext cx="808547" cy="717687"/>
              </a:xfrm>
              <a:prstGeom prst="rect">
                <a:avLst/>
              </a:prstGeom>
              <a:noFill/>
              <a:ln w="9525" cap="flat" cmpd="sng" algn="ctr">
                <a:noFill/>
                <a:prstDash val="solid"/>
                <a:miter lim="800000"/>
                <a:headEnd type="none" w="med" len="med"/>
                <a:tailEnd type="none" w="med" len="med"/>
              </a:ln>
              <a:effectLst>
                <a:softEdge rad="63500"/>
              </a:effectLst>
            </p:spPr>
          </p:pic>
          <p:sp>
            <p:nvSpPr>
              <p:cNvPr id="90" name="椭圆 89"/>
              <p:cNvSpPr/>
              <p:nvPr/>
            </p:nvSpPr>
            <p:spPr bwMode="auto">
              <a:xfrm>
                <a:off x="982135" y="1375304"/>
                <a:ext cx="2085974" cy="2954201"/>
              </a:xfrm>
              <a:prstGeom prst="ellipse">
                <a:avLst/>
              </a:prstGeom>
              <a:solidFill>
                <a:schemeClr val="tx2">
                  <a:lumMod val="50000"/>
                  <a:lumOff val="50000"/>
                </a:schemeClr>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wrap="none"/>
              <a:lstStyle/>
              <a:p>
                <a:pPr>
                  <a:defRPr/>
                </a:pPr>
                <a:endParaRPr kumimoji="1" lang="zh-CN" altLang="en-US" sz="1400">
                  <a:latin typeface="微软雅黑" panose="020B0503020204020204" pitchFamily="34" charset="-122"/>
                  <a:ea typeface="微软雅黑" panose="020B0503020204020204" pitchFamily="34" charset="-122"/>
                </a:endParaRPr>
              </a:p>
            </p:txBody>
          </p:sp>
          <p:sp>
            <p:nvSpPr>
              <p:cNvPr id="91" name="椭圆 90"/>
              <p:cNvSpPr/>
              <p:nvPr/>
            </p:nvSpPr>
            <p:spPr bwMode="auto">
              <a:xfrm>
                <a:off x="5895271" y="1404513"/>
                <a:ext cx="2085974" cy="2954201"/>
              </a:xfrm>
              <a:prstGeom prst="ellipse">
                <a:avLst/>
              </a:prstGeom>
              <a:solidFill>
                <a:srgbClr val="00B0F0"/>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wrap="none"/>
              <a:lstStyle/>
              <a:p>
                <a:pPr>
                  <a:defRPr/>
                </a:pPr>
                <a:endParaRPr kumimoji="1" lang="zh-CN" altLang="en-US" sz="1400">
                  <a:latin typeface="微软雅黑" panose="020B0503020204020204" pitchFamily="34" charset="-122"/>
                  <a:ea typeface="微软雅黑" panose="020B0503020204020204" pitchFamily="34" charset="-122"/>
                </a:endParaRPr>
              </a:p>
            </p:txBody>
          </p:sp>
          <p:sp>
            <p:nvSpPr>
              <p:cNvPr id="92" name="椭圆 91"/>
              <p:cNvSpPr/>
              <p:nvPr/>
            </p:nvSpPr>
            <p:spPr bwMode="auto">
              <a:xfrm>
                <a:off x="2535520" y="1404512"/>
                <a:ext cx="4038800" cy="2954201"/>
              </a:xfrm>
              <a:prstGeom prst="ellipse">
                <a:avLst/>
              </a:prstGeom>
              <a:solidFill>
                <a:srgbClr val="FF0000"/>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wrap="none"/>
              <a:lstStyle/>
              <a:p>
                <a:pPr>
                  <a:defRPr/>
                </a:pPr>
                <a:endParaRPr kumimoji="1" lang="zh-CN" altLang="en-US" sz="1400">
                  <a:latin typeface="微软雅黑" panose="020B0503020204020204" pitchFamily="34" charset="-122"/>
                  <a:ea typeface="微软雅黑" panose="020B0503020204020204" pitchFamily="34" charset="-122"/>
                </a:endParaRPr>
              </a:p>
            </p:txBody>
          </p:sp>
          <p:sp>
            <p:nvSpPr>
              <p:cNvPr id="93" name="TextBox 18"/>
              <p:cNvSpPr txBox="1">
                <a:spLocks noChangeArrowheads="1"/>
              </p:cNvSpPr>
              <p:nvPr/>
            </p:nvSpPr>
            <p:spPr bwMode="auto">
              <a:xfrm>
                <a:off x="999928" y="4241503"/>
                <a:ext cx="2048787" cy="673547"/>
              </a:xfrm>
              <a:prstGeom prst="rect">
                <a:avLst/>
              </a:prstGeom>
              <a:noFill/>
              <a:ln w="9525">
                <a:noFill/>
                <a:miter lim="800000"/>
                <a:headEnd/>
                <a:tailEnd/>
              </a:ln>
            </p:spPr>
            <p:txBody>
              <a:bodyPr wrap="none">
                <a:spAutoFit/>
              </a:bodyPr>
              <a:lstStyle/>
              <a:p>
                <a:pPr algn="ctr"/>
                <a:r>
                  <a:rPr kumimoji="1" lang="zh-CN" altLang="en-US" sz="1400" b="1">
                    <a:latin typeface="微软雅黑" panose="020B0503020204020204" pitchFamily="34" charset="-122"/>
                    <a:ea typeface="微软雅黑" panose="020B0503020204020204" pitchFamily="34" charset="-122"/>
                  </a:rPr>
                  <a:t>人与社会</a:t>
                </a:r>
              </a:p>
            </p:txBody>
          </p:sp>
          <p:sp>
            <p:nvSpPr>
              <p:cNvPr id="94" name="TextBox 19"/>
              <p:cNvSpPr txBox="1">
                <a:spLocks noChangeArrowheads="1"/>
              </p:cNvSpPr>
              <p:nvPr/>
            </p:nvSpPr>
            <p:spPr bwMode="auto">
              <a:xfrm>
                <a:off x="3611988" y="4279015"/>
                <a:ext cx="2048787" cy="673547"/>
              </a:xfrm>
              <a:prstGeom prst="rect">
                <a:avLst/>
              </a:prstGeom>
              <a:noFill/>
              <a:ln w="9525">
                <a:noFill/>
                <a:miter lim="800000"/>
                <a:headEnd/>
                <a:tailEnd/>
              </a:ln>
            </p:spPr>
            <p:txBody>
              <a:bodyPr wrap="none">
                <a:spAutoFit/>
              </a:bodyPr>
              <a:lstStyle/>
              <a:p>
                <a:pPr algn="ctr"/>
                <a:r>
                  <a:rPr kumimoji="1" lang="zh-CN" altLang="en-US" sz="1400" b="1">
                    <a:latin typeface="微软雅黑" panose="020B0503020204020204" pitchFamily="34" charset="-122"/>
                    <a:ea typeface="微软雅黑" panose="020B0503020204020204" pitchFamily="34" charset="-122"/>
                  </a:rPr>
                  <a:t>信息世界</a:t>
                </a:r>
              </a:p>
            </p:txBody>
          </p:sp>
          <p:sp>
            <p:nvSpPr>
              <p:cNvPr id="95" name="TextBox 20"/>
              <p:cNvSpPr txBox="1">
                <a:spLocks noChangeArrowheads="1"/>
              </p:cNvSpPr>
              <p:nvPr/>
            </p:nvSpPr>
            <p:spPr bwMode="auto">
              <a:xfrm>
                <a:off x="5913863" y="4319971"/>
                <a:ext cx="2048787" cy="673547"/>
              </a:xfrm>
              <a:prstGeom prst="rect">
                <a:avLst/>
              </a:prstGeom>
              <a:noFill/>
              <a:ln w="9525">
                <a:noFill/>
                <a:miter lim="800000"/>
                <a:headEnd/>
                <a:tailEnd/>
              </a:ln>
            </p:spPr>
            <p:txBody>
              <a:bodyPr wrap="none">
                <a:spAutoFit/>
              </a:bodyPr>
              <a:lstStyle/>
              <a:p>
                <a:pPr algn="ctr"/>
                <a:r>
                  <a:rPr kumimoji="1" lang="zh-CN" altLang="en-US" sz="1400" b="1" dirty="0">
                    <a:latin typeface="微软雅黑" panose="020B0503020204020204" pitchFamily="34" charset="-122"/>
                    <a:ea typeface="微软雅黑" panose="020B0503020204020204" pitchFamily="34" charset="-122"/>
                  </a:rPr>
                  <a:t>物理世界</a:t>
                </a:r>
              </a:p>
            </p:txBody>
          </p:sp>
        </p:grpSp>
        <p:sp>
          <p:nvSpPr>
            <p:cNvPr id="81" name="圆角矩形 80"/>
            <p:cNvSpPr/>
            <p:nvPr/>
          </p:nvSpPr>
          <p:spPr bwMode="auto">
            <a:xfrm>
              <a:off x="1964268" y="2517422"/>
              <a:ext cx="4741332" cy="1964267"/>
            </a:xfrm>
            <a:prstGeom prst="roundRect">
              <a:avLst>
                <a:gd name="adj" fmla="val 37363"/>
              </a:avLst>
            </a:prstGeom>
            <a:blipFill dpi="0" rotWithShape="1">
              <a:blip r:embed="rId12" cstate="print">
                <a:alphaModFix amt="32000"/>
              </a:blip>
              <a:srcRect/>
              <a:stretch>
                <a:fillRect/>
              </a:stretch>
            </a:blipFill>
            <a:ln w="9525" cap="flat" cmpd="sng" algn="ctr">
              <a:noFill/>
              <a:prstDash val="solid"/>
              <a:round/>
              <a:headEnd type="none" w="med" len="med"/>
              <a:tailEnd type="none" w="med" len="med"/>
            </a:ln>
            <a:effectLst>
              <a:softEdge rad="127000"/>
            </a:effectLst>
          </p:spPr>
          <p:txBody>
            <a:bodyPr wrap="none"/>
            <a:lstStyle/>
            <a:p>
              <a:pPr>
                <a:defRPr/>
              </a:pPr>
              <a:endParaRPr kumimoji="1" lang="zh-CN" altLang="en-US">
                <a:latin typeface="微软雅黑" panose="020B0503020204020204" pitchFamily="34" charset="-122"/>
                <a:ea typeface="微软雅黑" panose="020B0503020204020204" pitchFamily="34" charset="-122"/>
              </a:endParaRPr>
            </a:p>
          </p:txBody>
        </p:sp>
      </p:grpSp>
      <p:sp>
        <p:nvSpPr>
          <p:cNvPr id="96" name="矩形 23"/>
          <p:cNvSpPr>
            <a:spLocks noChangeArrowheads="1"/>
          </p:cNvSpPr>
          <p:nvPr/>
        </p:nvSpPr>
        <p:spPr bwMode="auto">
          <a:xfrm>
            <a:off x="1395388" y="3752116"/>
            <a:ext cx="2016224" cy="1077218"/>
          </a:xfrm>
          <a:prstGeom prst="rect">
            <a:avLst/>
          </a:prstGeom>
          <a:noFill/>
          <a:ln w="9525">
            <a:noFill/>
            <a:miter lim="800000"/>
            <a:headEnd/>
            <a:tailEnd/>
          </a:ln>
        </p:spPr>
        <p:txBody>
          <a:bodyPr wrap="square">
            <a:spAutoFit/>
          </a:bodyPr>
          <a:lstStyle/>
          <a:p>
            <a:r>
              <a:rPr kumimoji="1" lang="zh-CN" altLang="en-US" sz="1600" b="1" dirty="0">
                <a:latin typeface="微软雅黑" panose="020B0503020204020204" pitchFamily="34" charset="-122"/>
                <a:ea typeface="微软雅黑" panose="020B0503020204020204" pitchFamily="34" charset="-122"/>
              </a:rPr>
              <a:t>提高感知能力是实现人机物联动的关键，是信息化覆盖物理世界的纽带</a:t>
            </a:r>
          </a:p>
        </p:txBody>
      </p:sp>
      <p:sp>
        <p:nvSpPr>
          <p:cNvPr id="98" name="矩形 23"/>
          <p:cNvSpPr>
            <a:spLocks noChangeArrowheads="1"/>
          </p:cNvSpPr>
          <p:nvPr/>
        </p:nvSpPr>
        <p:spPr bwMode="auto">
          <a:xfrm>
            <a:off x="8481764" y="4139555"/>
            <a:ext cx="2472344" cy="830997"/>
          </a:xfrm>
          <a:prstGeom prst="rect">
            <a:avLst/>
          </a:prstGeom>
          <a:noFill/>
          <a:ln w="9525">
            <a:noFill/>
            <a:miter lim="800000"/>
            <a:headEnd/>
            <a:tailEnd/>
          </a:ln>
        </p:spPr>
        <p:txBody>
          <a:bodyPr wrap="square">
            <a:spAutoFit/>
          </a:bodyPr>
          <a:lstStyle/>
          <a:p>
            <a:r>
              <a:rPr kumimoji="1" lang="zh-CN" altLang="en-US" sz="1600" b="1" dirty="0">
                <a:latin typeface="微软雅黑" panose="020B0503020204020204" pitchFamily="34" charset="-122"/>
                <a:ea typeface="微软雅黑" panose="020B0503020204020204" pitchFamily="34" charset="-122"/>
              </a:rPr>
              <a:t>提高机器智能是信息化的终极目标，是信息技术价值最大化的核心</a:t>
            </a:r>
          </a:p>
        </p:txBody>
      </p:sp>
      <p:sp>
        <p:nvSpPr>
          <p:cNvPr id="100" name="矩形 99"/>
          <p:cNvSpPr>
            <a:spLocks noChangeArrowheads="1"/>
          </p:cNvSpPr>
          <p:nvPr/>
        </p:nvSpPr>
        <p:spPr bwMode="auto">
          <a:xfrm>
            <a:off x="970114" y="2242959"/>
            <a:ext cx="10383838" cy="1554272"/>
          </a:xfrm>
          <a:prstGeom prst="rect">
            <a:avLst/>
          </a:prstGeom>
          <a:solidFill>
            <a:srgbClr val="FFFFFF">
              <a:alpha val="79999"/>
            </a:srgbClr>
          </a:solidFill>
          <a:ln w="38100">
            <a:solidFill>
              <a:srgbClr val="92D050"/>
            </a:solidFill>
            <a:miter lim="800000"/>
            <a:headEnd/>
            <a:tailEnd/>
          </a:ln>
        </p:spPr>
        <p:txBody>
          <a:bodyPr wrap="square">
            <a:spAutoFit/>
          </a:bodyPr>
          <a:lstStyle/>
          <a:p>
            <a:pPr algn="just" eaLnBrk="0" hangingPunct="0">
              <a:spcBef>
                <a:spcPts val="600"/>
              </a:spcBef>
            </a:pPr>
            <a:endParaRPr lang="en-US" altLang="zh-CN" sz="2000" b="1" dirty="0">
              <a:latin typeface="微软雅黑" panose="020B0503020204020204" pitchFamily="34" charset="-122"/>
              <a:ea typeface="微软雅黑" panose="020B0503020204020204" pitchFamily="34" charset="-122"/>
            </a:endParaRPr>
          </a:p>
          <a:p>
            <a:pPr algn="just" eaLnBrk="0" hangingPunct="0">
              <a:spcBef>
                <a:spcPts val="600"/>
              </a:spcBef>
            </a:pPr>
            <a:r>
              <a:rPr lang="zh-CN" altLang="en-US" sz="2000" b="1" dirty="0">
                <a:latin typeface="微软雅黑" panose="020B0503020204020204" pitchFamily="34" charset="-122"/>
                <a:ea typeface="微软雅黑" panose="020B0503020204020204" pitchFamily="34" charset="-122"/>
              </a:rPr>
              <a:t>据专家预测，</a:t>
            </a:r>
            <a:r>
              <a:rPr lang="en-US" altLang="zh-CN" sz="2000" b="1" dirty="0">
                <a:latin typeface="微软雅黑" panose="020B0503020204020204" pitchFamily="34" charset="-122"/>
                <a:ea typeface="微软雅黑" panose="020B0503020204020204" pitchFamily="34" charset="-122"/>
              </a:rPr>
              <a:t>2020</a:t>
            </a:r>
            <a:r>
              <a:rPr lang="zh-CN" altLang="en-US" sz="2000" b="1" dirty="0">
                <a:latin typeface="微软雅黑" panose="020B0503020204020204" pitchFamily="34" charset="-122"/>
                <a:ea typeface="微软雅黑" panose="020B0503020204020204" pitchFamily="34" charset="-122"/>
              </a:rPr>
              <a:t>年前后信息技术会发现仅仅依靠</a:t>
            </a:r>
            <a:r>
              <a:rPr lang="zh-CN" altLang="en-US" sz="2000" b="1" dirty="0">
                <a:solidFill>
                  <a:srgbClr val="FF0000"/>
                </a:solidFill>
                <a:latin typeface="微软雅黑" panose="020B0503020204020204" pitchFamily="34" charset="-122"/>
                <a:ea typeface="微软雅黑" panose="020B0503020204020204" pitchFamily="34" charset="-122"/>
              </a:rPr>
              <a:t>渐进式改进</a:t>
            </a:r>
            <a:r>
              <a:rPr lang="zh-CN" altLang="en-US" sz="2000" b="1" dirty="0">
                <a:latin typeface="微软雅黑" panose="020B0503020204020204" pitchFamily="34" charset="-122"/>
                <a:ea typeface="微软雅黑" panose="020B0503020204020204" pitchFamily="34" charset="-122"/>
              </a:rPr>
              <a:t>难以继续发展的</a:t>
            </a:r>
            <a:r>
              <a:rPr lang="zh-CN" altLang="en-US" sz="2000" b="1" dirty="0">
                <a:solidFill>
                  <a:srgbClr val="FF0000"/>
                </a:solidFill>
                <a:latin typeface="微软雅黑" panose="020B0503020204020204" pitchFamily="34" charset="-122"/>
                <a:ea typeface="微软雅黑" panose="020B0503020204020204" pitchFamily="34" charset="-122"/>
              </a:rPr>
              <a:t>重大障碍</a:t>
            </a:r>
            <a:endParaRPr lang="en-US" altLang="zh-CN" sz="2000" b="1" dirty="0">
              <a:latin typeface="微软雅黑" panose="020B0503020204020204" pitchFamily="34" charset="-122"/>
              <a:ea typeface="微软雅黑" panose="020B0503020204020204" pitchFamily="34" charset="-122"/>
            </a:endParaRPr>
          </a:p>
          <a:p>
            <a:pPr marL="742950" lvl="1" indent="-285750" algn="just" eaLnBrk="0" hangingPunct="0">
              <a:spcBef>
                <a:spcPts val="600"/>
              </a:spcBef>
              <a:buFont typeface="Arial" pitchFamily="34" charset="0"/>
              <a:buChar char="–"/>
            </a:pPr>
            <a:r>
              <a:rPr lang="zh-CN" altLang="en-US" sz="2000" b="1" dirty="0">
                <a:latin typeface="微软雅黑" panose="020B0503020204020204" pitchFamily="34" charset="-122"/>
                <a:ea typeface="微软雅黑" panose="020B0503020204020204" pitchFamily="34" charset="-122"/>
              </a:rPr>
              <a:t>摩尔定律、软件复杂性、数据规模、功耗、可管可控可信等问题</a:t>
            </a:r>
            <a:endParaRPr lang="en-US" altLang="zh-CN" sz="2000" b="1" dirty="0">
              <a:latin typeface="微软雅黑" panose="020B0503020204020204" pitchFamily="34" charset="-122"/>
              <a:ea typeface="微软雅黑" panose="020B0503020204020204" pitchFamily="34" charset="-122"/>
            </a:endParaRPr>
          </a:p>
          <a:p>
            <a:pPr marL="742950" lvl="1" indent="-285750" algn="just" eaLnBrk="0" hangingPunct="0">
              <a:spcBef>
                <a:spcPts val="600"/>
              </a:spcBef>
              <a:buFont typeface="Arial" pitchFamily="34" charset="0"/>
              <a:buChar char="–"/>
            </a:pPr>
            <a:endParaRPr lang="zh-CN" altLang="en-US" sz="2000" b="1" dirty="0">
              <a:latin typeface="微软雅黑" panose="020B0503020204020204" pitchFamily="34" charset="-122"/>
              <a:ea typeface="微软雅黑" panose="020B0503020204020204" pitchFamily="34" charset="-122"/>
            </a:endParaRPr>
          </a:p>
        </p:txBody>
      </p:sp>
      <p:sp>
        <p:nvSpPr>
          <p:cNvPr id="55"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9" name="TextBox 3"/>
          <p:cNvSpPr>
            <a:spLocks noChangeArrowheads="1"/>
          </p:cNvSpPr>
          <p:nvPr/>
        </p:nvSpPr>
        <p:spPr bwMode="auto">
          <a:xfrm>
            <a:off x="3060700" y="6108700"/>
            <a:ext cx="3900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信息技术理论基础和发展规律</a:t>
            </a:r>
            <a:endParaRPr lang="zh-CN" altLang="zh-CN"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3" name="文本框 2"/>
          <p:cNvSpPr>
            <a:spLocks noChangeArrowheads="1"/>
          </p:cNvSpPr>
          <p:nvPr/>
        </p:nvSpPr>
        <p:spPr bwMode="auto">
          <a:xfrm>
            <a:off x="1444268" y="44765"/>
            <a:ext cx="83386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1.2 </a:t>
            </a:r>
            <a:r>
              <a:rPr lang="zh-CN" altLang="en-US"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回顾时代变迁把握信息技术产业发展历程</a:t>
            </a:r>
            <a:endParaRPr lang="zh-CN" altLang="en-US" sz="28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Tree>
    <p:extLst>
      <p:ext uri="{BB962C8B-B14F-4D97-AF65-F5344CB8AC3E}">
        <p14:creationId xmlns:p14="http://schemas.microsoft.com/office/powerpoint/2010/main" val="340165300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矩形 73"/>
          <p:cNvSpPr/>
          <p:nvPr/>
        </p:nvSpPr>
        <p:spPr>
          <a:xfrm>
            <a:off x="4992400" y="1512000"/>
            <a:ext cx="6802552" cy="400110"/>
          </a:xfrm>
          <a:prstGeom prst="rect">
            <a:avLst/>
          </a:prstGeom>
          <a:solidFill>
            <a:schemeClr val="accent4">
              <a:lumMod val="50000"/>
              <a:lumOff val="50000"/>
            </a:schemeClr>
          </a:solidFill>
        </p:spPr>
        <p:txBody>
          <a:bodyPr wrap="square">
            <a:spAutoFit/>
          </a:bodyPr>
          <a:lstStyle/>
          <a:p>
            <a:r>
              <a:rPr lang="zh-CN" altLang="zh-CN"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挑战一：摩尔定律能走多远</a:t>
            </a:r>
            <a:r>
              <a:rPr lang="zh-CN" altLang="en-US"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7171" name="矩形 2"/>
          <p:cNvSpPr>
            <a:spLocks noChangeArrowheads="1"/>
          </p:cNvSpPr>
          <p:nvPr/>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2" name="矩形 3"/>
          <p:cNvSpPr>
            <a:spLocks noChangeArrowheads="1"/>
          </p:cNvSpPr>
          <p:nvPr/>
        </p:nvSpPr>
        <p:spPr bwMode="auto">
          <a:xfrm>
            <a:off x="1417638" y="0"/>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9" name="文本框 2"/>
          <p:cNvSpPr>
            <a:spLocks noChangeArrowheads="1"/>
          </p:cNvSpPr>
          <p:nvPr/>
        </p:nvSpPr>
        <p:spPr bwMode="auto">
          <a:xfrm>
            <a:off x="1567692" y="81271"/>
            <a:ext cx="6417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1.3 </a:t>
            </a:r>
            <a:r>
              <a:rPr lang="zh-CN" altLang="en-US"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信息技术面临的挑战</a:t>
            </a:r>
            <a:endParaRPr lang="zh-CN" altLang="en-US" sz="28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
        <p:nvSpPr>
          <p:cNvPr id="75" name="矩形 74"/>
          <p:cNvSpPr/>
          <p:nvPr/>
        </p:nvSpPr>
        <p:spPr>
          <a:xfrm>
            <a:off x="5026481" y="2219271"/>
            <a:ext cx="6768471" cy="707886"/>
          </a:xfrm>
          <a:prstGeom prst="rect">
            <a:avLst/>
          </a:prstGeom>
          <a:solidFill>
            <a:schemeClr val="accent4">
              <a:lumMod val="50000"/>
              <a:lumOff val="50000"/>
            </a:schemeClr>
          </a:solidFill>
        </p:spPr>
        <p:txBody>
          <a:bodyPr wrap="square">
            <a:spAutoFit/>
          </a:bodyPr>
          <a:lstStyle/>
          <a:p>
            <a:r>
              <a:rPr lang="zh-CN" altLang="zh-CN"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挑战</a:t>
            </a:r>
            <a:r>
              <a:rPr lang="zh-CN" altLang="en-US"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a:t>
            </a:r>
            <a:r>
              <a:rPr lang="zh-CN" altLang="zh-CN"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目前的计算机体系结构和软件技术能否支撑大规模、高复杂度、智能和安全的需求？</a:t>
            </a:r>
          </a:p>
        </p:txBody>
      </p:sp>
      <p:sp>
        <p:nvSpPr>
          <p:cNvPr id="76" name="矩形 75"/>
          <p:cNvSpPr/>
          <p:nvPr/>
        </p:nvSpPr>
        <p:spPr>
          <a:xfrm>
            <a:off x="5014188" y="3133643"/>
            <a:ext cx="6793056" cy="400110"/>
          </a:xfrm>
          <a:prstGeom prst="rect">
            <a:avLst/>
          </a:prstGeom>
          <a:solidFill>
            <a:schemeClr val="accent4">
              <a:lumMod val="50000"/>
              <a:lumOff val="50000"/>
            </a:schemeClr>
          </a:solidFill>
        </p:spPr>
        <p:txBody>
          <a:bodyPr wrap="square">
            <a:spAutoFit/>
          </a:bodyPr>
          <a:lstStyle/>
          <a:p>
            <a:r>
              <a:rPr lang="zh-CN" altLang="zh-CN"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挑战</a:t>
            </a:r>
            <a:r>
              <a:rPr lang="zh-CN" altLang="en-US"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a:t>
            </a:r>
            <a:r>
              <a:rPr lang="zh-CN" altLang="zh-CN"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如何构建高速、安全、融合无所不在的网络？</a:t>
            </a:r>
          </a:p>
        </p:txBody>
      </p:sp>
      <p:sp>
        <p:nvSpPr>
          <p:cNvPr id="77" name="矩形 76"/>
          <p:cNvSpPr/>
          <p:nvPr/>
        </p:nvSpPr>
        <p:spPr>
          <a:xfrm>
            <a:off x="4992400" y="3964540"/>
            <a:ext cx="6793056" cy="400110"/>
          </a:xfrm>
          <a:prstGeom prst="rect">
            <a:avLst/>
          </a:prstGeom>
          <a:solidFill>
            <a:schemeClr val="accent4">
              <a:lumMod val="50000"/>
              <a:lumOff val="50000"/>
            </a:schemeClr>
          </a:solidFill>
        </p:spPr>
        <p:txBody>
          <a:bodyPr wrap="square">
            <a:spAutoFit/>
          </a:bodyPr>
          <a:lstStyle/>
          <a:p>
            <a:r>
              <a:rPr lang="zh-CN" altLang="zh-CN"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挑战</a:t>
            </a:r>
            <a:r>
              <a:rPr lang="zh-CN" altLang="en-US"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四</a:t>
            </a:r>
            <a:r>
              <a:rPr lang="zh-CN" altLang="zh-CN"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：大数据如何处理和应对</a:t>
            </a:r>
            <a:r>
              <a:rPr lang="zh-CN" altLang="en-US"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84" name="矩形 83"/>
          <p:cNvSpPr/>
          <p:nvPr/>
        </p:nvSpPr>
        <p:spPr>
          <a:xfrm>
            <a:off x="5000427" y="4694015"/>
            <a:ext cx="6820577" cy="400110"/>
          </a:xfrm>
          <a:prstGeom prst="rect">
            <a:avLst/>
          </a:prstGeom>
          <a:solidFill>
            <a:schemeClr val="accent4">
              <a:lumMod val="50000"/>
              <a:lumOff val="50000"/>
            </a:schemeClr>
          </a:solidFill>
        </p:spPr>
        <p:txBody>
          <a:bodyPr wrap="square">
            <a:spAutoFit/>
          </a:bodyPr>
          <a:lstStyle/>
          <a:p>
            <a:r>
              <a:rPr lang="zh-CN" altLang="zh-CN"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挑战</a:t>
            </a:r>
            <a:r>
              <a:rPr lang="zh-CN" altLang="en-US"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五</a:t>
            </a:r>
            <a:r>
              <a:rPr lang="zh-CN" altLang="zh-CN"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如何使得机器具有更高的智能？</a:t>
            </a:r>
          </a:p>
        </p:txBody>
      </p:sp>
      <p:sp>
        <p:nvSpPr>
          <p:cNvPr id="94"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5"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6"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7"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8" name="TextBox 3"/>
          <p:cNvSpPr>
            <a:spLocks noChangeArrowheads="1"/>
          </p:cNvSpPr>
          <p:nvPr/>
        </p:nvSpPr>
        <p:spPr bwMode="auto">
          <a:xfrm>
            <a:off x="3060700" y="6108700"/>
            <a:ext cx="3900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信息技术理论基础和发展规律</a:t>
            </a:r>
            <a:endParaRPr lang="zh-CN" altLang="zh-CN"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9"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 name="组合 1"/>
          <p:cNvGrpSpPr/>
          <p:nvPr/>
        </p:nvGrpSpPr>
        <p:grpSpPr>
          <a:xfrm>
            <a:off x="0" y="1458979"/>
            <a:ext cx="4963807" cy="3811454"/>
            <a:chOff x="121171" y="1489676"/>
            <a:chExt cx="4963807" cy="3811454"/>
          </a:xfrm>
        </p:grpSpPr>
        <p:sp>
          <p:nvSpPr>
            <p:cNvPr id="44" name="AutoShape 3"/>
            <p:cNvSpPr>
              <a:spLocks noChangeArrowheads="1"/>
            </p:cNvSpPr>
            <p:nvPr/>
          </p:nvSpPr>
          <p:spPr bwMode="gray">
            <a:xfrm rot="5400000">
              <a:off x="-144233" y="1766168"/>
              <a:ext cx="3800366" cy="3269557"/>
            </a:xfrm>
            <a:custGeom>
              <a:avLst/>
              <a:gdLst>
                <a:gd name="T0" fmla="*/ 1187 w 21600"/>
                <a:gd name="T1" fmla="*/ 0 h 21600"/>
                <a:gd name="T2" fmla="*/ 553 w 21600"/>
                <a:gd name="T3" fmla="*/ 1193 h 21600"/>
                <a:gd name="T4" fmla="*/ 1187 w 21600"/>
                <a:gd name="T5" fmla="*/ 1105 h 21600"/>
                <a:gd name="T6" fmla="*/ 1821 w 21600"/>
                <a:gd name="T7" fmla="*/ 1193 h 21600"/>
                <a:gd name="T8" fmla="*/ 0 60000 65536"/>
                <a:gd name="T9" fmla="*/ 0 60000 65536"/>
                <a:gd name="T10" fmla="*/ 0 60000 65536"/>
                <a:gd name="T11" fmla="*/ 0 60000 65536"/>
                <a:gd name="T12" fmla="*/ 0 w 21600"/>
                <a:gd name="T13" fmla="*/ 0 h 21600"/>
                <a:gd name="T14" fmla="*/ 21600 w 21600"/>
                <a:gd name="T15" fmla="*/ 7837 h 21600"/>
              </a:gdLst>
              <a:ahLst/>
              <a:cxnLst>
                <a:cxn ang="T8">
                  <a:pos x="T0" y="T1"/>
                </a:cxn>
                <a:cxn ang="T9">
                  <a:pos x="T2" y="T3"/>
                </a:cxn>
                <a:cxn ang="T10">
                  <a:pos x="T4" y="T5"/>
                </a:cxn>
                <a:cxn ang="T11">
                  <a:pos x="T6" y="T7"/>
                </a:cxn>
              </a:cxnLst>
              <a:rect l="T12" t="T13" r="T14" b="T15"/>
              <a:pathLst>
                <a:path w="21600" h="21600">
                  <a:moveTo>
                    <a:pt x="10056" y="10807"/>
                  </a:moveTo>
                  <a:cubicBezTo>
                    <a:pt x="10056" y="10805"/>
                    <a:pt x="10056" y="10802"/>
                    <a:pt x="10056" y="10800"/>
                  </a:cubicBezTo>
                  <a:cubicBezTo>
                    <a:pt x="10056" y="10389"/>
                    <a:pt x="10389" y="10056"/>
                    <a:pt x="10800" y="10056"/>
                  </a:cubicBezTo>
                  <a:cubicBezTo>
                    <a:pt x="11210" y="10056"/>
                    <a:pt x="11544" y="10389"/>
                    <a:pt x="11544" y="10800"/>
                  </a:cubicBezTo>
                  <a:cubicBezTo>
                    <a:pt x="11544" y="10802"/>
                    <a:pt x="11543" y="10805"/>
                    <a:pt x="11543" y="10807"/>
                  </a:cubicBezTo>
                  <a:lnTo>
                    <a:pt x="21599" y="10916"/>
                  </a:lnTo>
                  <a:cubicBezTo>
                    <a:pt x="21599" y="10877"/>
                    <a:pt x="21600" y="10838"/>
                    <a:pt x="21600" y="10800"/>
                  </a:cubicBezTo>
                  <a:cubicBezTo>
                    <a:pt x="21600" y="4835"/>
                    <a:pt x="16764" y="0"/>
                    <a:pt x="10800" y="0"/>
                  </a:cubicBezTo>
                  <a:cubicBezTo>
                    <a:pt x="4835" y="0"/>
                    <a:pt x="0" y="4835"/>
                    <a:pt x="0" y="10800"/>
                  </a:cubicBezTo>
                  <a:cubicBezTo>
                    <a:pt x="-1" y="10838"/>
                    <a:pt x="0" y="10877"/>
                    <a:pt x="0" y="10916"/>
                  </a:cubicBezTo>
                  <a:close/>
                </a:path>
              </a:pathLst>
            </a:custGeom>
            <a:gradFill>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algn="ctr">
              <a:noFill/>
              <a:miter lim="800000"/>
              <a:headEnd/>
              <a:tailEnd/>
            </a:ln>
          </p:spPr>
          <p:txBody>
            <a:bodyPr rot="10800000" vert="eaVert" wrap="none" anchor="ctr"/>
            <a:lstStyle/>
            <a:p>
              <a:pPr fontAlgn="auto">
                <a:spcBef>
                  <a:spcPts val="0"/>
                </a:spcBef>
                <a:spcAft>
                  <a:spcPts val="0"/>
                </a:spcAft>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45" name="Text Box 67"/>
            <p:cNvSpPr txBox="1">
              <a:spLocks noChangeArrowheads="1"/>
            </p:cNvSpPr>
            <p:nvPr/>
          </p:nvSpPr>
          <p:spPr bwMode="auto">
            <a:xfrm>
              <a:off x="400004" y="1648981"/>
              <a:ext cx="1570459" cy="369332"/>
            </a:xfrm>
            <a:prstGeom prst="rect">
              <a:avLst/>
            </a:prstGeom>
            <a:solidFill>
              <a:srgbClr val="FFFFFF"/>
            </a:solidFill>
            <a:ln w="12700">
              <a:solidFill>
                <a:srgbClr val="9999FF"/>
              </a:solidFill>
              <a:prstDash val="dash"/>
              <a:miter lim="800000"/>
              <a:headEnd/>
              <a:tailEnd/>
            </a:ln>
          </p:spPr>
          <p:txBody>
            <a:bodyPr wrap="square">
              <a:spAutoFit/>
            </a:bodyPr>
            <a:lstStyle/>
            <a:p>
              <a:pPr algn="ctr" eaLnBrk="0" hangingPunct="0">
                <a:buSzPct val="75000"/>
                <a:buFont typeface="Wingdings" pitchFamily="2" charset="2"/>
                <a:buNone/>
              </a:pPr>
              <a:r>
                <a:rPr lang="zh-CN" altLang="en-US" b="1" dirty="0">
                  <a:solidFill>
                    <a:srgbClr val="00B0F0"/>
                  </a:solidFill>
                  <a:latin typeface="微软雅黑" panose="020B0503020204020204" pitchFamily="34" charset="-122"/>
                  <a:ea typeface="微软雅黑" panose="020B0503020204020204" pitchFamily="34" charset="-122"/>
                </a:rPr>
                <a:t>更透彻的感知</a:t>
              </a:r>
              <a:endParaRPr lang="en-US" altLang="ko-KR" b="1" dirty="0">
                <a:solidFill>
                  <a:srgbClr val="00B0F0"/>
                </a:solidFill>
                <a:latin typeface="微软雅黑" panose="020B0503020204020204" pitchFamily="34" charset="-122"/>
                <a:ea typeface="微软雅黑" panose="020B0503020204020204" pitchFamily="34" charset="-122"/>
              </a:endParaRPr>
            </a:p>
          </p:txBody>
        </p:sp>
        <p:sp>
          <p:nvSpPr>
            <p:cNvPr id="46" name="Text Box 67"/>
            <p:cNvSpPr txBox="1">
              <a:spLocks noChangeArrowheads="1"/>
            </p:cNvSpPr>
            <p:nvPr/>
          </p:nvSpPr>
          <p:spPr bwMode="auto">
            <a:xfrm>
              <a:off x="398228" y="3189282"/>
              <a:ext cx="1572235" cy="369332"/>
            </a:xfrm>
            <a:prstGeom prst="rect">
              <a:avLst/>
            </a:prstGeom>
            <a:solidFill>
              <a:srgbClr val="FFFFFF"/>
            </a:solidFill>
            <a:ln w="12700">
              <a:solidFill>
                <a:srgbClr val="9999FF"/>
              </a:solidFill>
              <a:prstDash val="dash"/>
              <a:miter lim="800000"/>
              <a:headEnd/>
              <a:tailEnd/>
            </a:ln>
          </p:spPr>
          <p:txBody>
            <a:bodyPr wrap="square">
              <a:spAutoFit/>
            </a:bodyPr>
            <a:lstStyle/>
            <a:p>
              <a:pPr algn="ctr" eaLnBrk="0" hangingPunct="0">
                <a:buSzPct val="75000"/>
                <a:buFont typeface="Wingdings" pitchFamily="2" charset="2"/>
                <a:buNone/>
              </a:pPr>
              <a:r>
                <a:rPr lang="zh-CN" altLang="en-US" b="1" dirty="0">
                  <a:solidFill>
                    <a:srgbClr val="00B0F0"/>
                  </a:solidFill>
                  <a:latin typeface="微软雅黑" panose="020B0503020204020204" pitchFamily="34" charset="-122"/>
                  <a:ea typeface="微软雅黑" panose="020B0503020204020204" pitchFamily="34" charset="-122"/>
                </a:rPr>
                <a:t>更全面的互联</a:t>
              </a:r>
              <a:endParaRPr lang="en-US" altLang="ko-KR" b="1" dirty="0">
                <a:solidFill>
                  <a:srgbClr val="00B0F0"/>
                </a:solidFill>
                <a:latin typeface="微软雅黑" panose="020B0503020204020204" pitchFamily="34" charset="-122"/>
                <a:ea typeface="微软雅黑" panose="020B0503020204020204" pitchFamily="34" charset="-122"/>
              </a:endParaRPr>
            </a:p>
          </p:txBody>
        </p:sp>
        <p:sp>
          <p:nvSpPr>
            <p:cNvPr id="47" name="Text Box 67"/>
            <p:cNvSpPr txBox="1">
              <a:spLocks noChangeArrowheads="1"/>
            </p:cNvSpPr>
            <p:nvPr/>
          </p:nvSpPr>
          <p:spPr bwMode="auto">
            <a:xfrm>
              <a:off x="386353" y="2423189"/>
              <a:ext cx="1570460" cy="369332"/>
            </a:xfrm>
            <a:prstGeom prst="rect">
              <a:avLst/>
            </a:prstGeom>
            <a:solidFill>
              <a:srgbClr val="FFFFFF"/>
            </a:solidFill>
            <a:ln w="12700">
              <a:solidFill>
                <a:srgbClr val="9999FF"/>
              </a:solidFill>
              <a:prstDash val="dash"/>
              <a:miter lim="800000"/>
              <a:headEnd/>
              <a:tailEnd/>
            </a:ln>
          </p:spPr>
          <p:txBody>
            <a:bodyPr wrap="square">
              <a:spAutoFit/>
            </a:bodyPr>
            <a:lstStyle/>
            <a:p>
              <a:pPr algn="ctr" eaLnBrk="0" hangingPunct="0">
                <a:buSzPct val="75000"/>
                <a:buFont typeface="Wingdings" pitchFamily="2" charset="2"/>
                <a:buNone/>
              </a:pPr>
              <a:r>
                <a:rPr lang="zh-CN" altLang="en-US" b="1" dirty="0">
                  <a:solidFill>
                    <a:srgbClr val="00B0F0"/>
                  </a:solidFill>
                  <a:latin typeface="微软雅黑" panose="020B0503020204020204" pitchFamily="34" charset="-122"/>
                  <a:ea typeface="微软雅黑" panose="020B0503020204020204" pitchFamily="34" charset="-122"/>
                </a:rPr>
                <a:t>更高的性能</a:t>
              </a:r>
              <a:endParaRPr lang="en-US" altLang="ko-KR" b="1" dirty="0">
                <a:solidFill>
                  <a:srgbClr val="00B0F0"/>
                </a:solidFill>
                <a:latin typeface="微软雅黑" panose="020B0503020204020204" pitchFamily="34" charset="-122"/>
                <a:ea typeface="微软雅黑" panose="020B0503020204020204" pitchFamily="34" charset="-122"/>
              </a:endParaRPr>
            </a:p>
          </p:txBody>
        </p:sp>
        <p:sp>
          <p:nvSpPr>
            <p:cNvPr id="48" name="Text Box 67"/>
            <p:cNvSpPr txBox="1">
              <a:spLocks noChangeArrowheads="1"/>
            </p:cNvSpPr>
            <p:nvPr/>
          </p:nvSpPr>
          <p:spPr bwMode="auto">
            <a:xfrm>
              <a:off x="398228" y="3898150"/>
              <a:ext cx="1572235" cy="369332"/>
            </a:xfrm>
            <a:prstGeom prst="rect">
              <a:avLst/>
            </a:prstGeom>
            <a:solidFill>
              <a:srgbClr val="FFFFFF"/>
            </a:solidFill>
            <a:ln w="12700">
              <a:solidFill>
                <a:srgbClr val="9999FF"/>
              </a:solidFill>
              <a:prstDash val="dash"/>
              <a:miter lim="800000"/>
              <a:headEnd/>
              <a:tailEnd/>
            </a:ln>
          </p:spPr>
          <p:txBody>
            <a:bodyPr wrap="square">
              <a:spAutoFit/>
            </a:bodyPr>
            <a:lstStyle/>
            <a:p>
              <a:pPr algn="ctr" eaLnBrk="0" hangingPunct="0">
                <a:buSzPct val="75000"/>
                <a:buFont typeface="Wingdings" pitchFamily="2" charset="2"/>
                <a:buNone/>
              </a:pPr>
              <a:r>
                <a:rPr lang="zh-CN" altLang="en-US" b="1" dirty="0">
                  <a:solidFill>
                    <a:srgbClr val="00B0F0"/>
                  </a:solidFill>
                  <a:latin typeface="微软雅黑" panose="020B0503020204020204" pitchFamily="34" charset="-122"/>
                  <a:ea typeface="微软雅黑" panose="020B0503020204020204" pitchFamily="34" charset="-122"/>
                </a:rPr>
                <a:t>更生动的体验</a:t>
              </a:r>
              <a:endParaRPr lang="en-US" altLang="ko-KR" b="1" dirty="0">
                <a:solidFill>
                  <a:srgbClr val="00B0F0"/>
                </a:solidFill>
                <a:latin typeface="微软雅黑" panose="020B0503020204020204" pitchFamily="34" charset="-122"/>
                <a:ea typeface="微软雅黑" panose="020B0503020204020204" pitchFamily="34" charset="-122"/>
              </a:endParaRPr>
            </a:p>
          </p:txBody>
        </p:sp>
        <p:sp>
          <p:nvSpPr>
            <p:cNvPr id="49" name="Text Box 67"/>
            <p:cNvSpPr txBox="1">
              <a:spLocks noChangeArrowheads="1"/>
            </p:cNvSpPr>
            <p:nvPr/>
          </p:nvSpPr>
          <p:spPr bwMode="auto">
            <a:xfrm>
              <a:off x="398228" y="4746480"/>
              <a:ext cx="1572235" cy="369332"/>
            </a:xfrm>
            <a:prstGeom prst="rect">
              <a:avLst/>
            </a:prstGeom>
            <a:solidFill>
              <a:srgbClr val="FFFFFF"/>
            </a:solidFill>
            <a:ln w="12700">
              <a:solidFill>
                <a:srgbClr val="9999FF"/>
              </a:solidFill>
              <a:prstDash val="dash"/>
              <a:miter lim="800000"/>
              <a:headEnd/>
              <a:tailEnd/>
            </a:ln>
            <a:effectLst/>
            <a:extLst/>
          </p:spPr>
          <p:txBody>
            <a:bodyPr wrap="square">
              <a:spAutoFit/>
            </a:bodyPr>
            <a:lstStyle/>
            <a:p>
              <a:pPr algn="ctr" eaLnBrk="0" hangingPunct="0">
                <a:buSzPct val="75000"/>
                <a:buFont typeface="Wingdings" pitchFamily="2" charset="2"/>
                <a:buNone/>
                <a:defRPr/>
              </a:pPr>
              <a:r>
                <a:rPr lang="zh-CN" altLang="en-US" b="1" dirty="0">
                  <a:solidFill>
                    <a:srgbClr val="00B0F0"/>
                  </a:solidFill>
                  <a:latin typeface="微软雅黑" panose="020B0503020204020204" pitchFamily="34" charset="-122"/>
                  <a:ea typeface="微软雅黑" panose="020B0503020204020204" pitchFamily="34" charset="-122"/>
                </a:rPr>
                <a:t>更深入的智能</a:t>
              </a:r>
              <a:endParaRPr lang="en-US" altLang="ko-KR" b="1" dirty="0">
                <a:solidFill>
                  <a:srgbClr val="00B0F0"/>
                </a:solidFill>
                <a:latin typeface="微软雅黑" panose="020B0503020204020204" pitchFamily="34" charset="-122"/>
                <a:ea typeface="微软雅黑" panose="020B0503020204020204" pitchFamily="34" charset="-122"/>
              </a:endParaRPr>
            </a:p>
          </p:txBody>
        </p:sp>
        <p:sp>
          <p:nvSpPr>
            <p:cNvPr id="50" name="AutoShape 4"/>
            <p:cNvSpPr>
              <a:spLocks noChangeArrowheads="1"/>
            </p:cNvSpPr>
            <p:nvPr/>
          </p:nvSpPr>
          <p:spPr bwMode="gray">
            <a:xfrm>
              <a:off x="2619745" y="1489676"/>
              <a:ext cx="2447676" cy="528637"/>
            </a:xfrm>
            <a:prstGeom prst="roundRect">
              <a:avLst>
                <a:gd name="adj" fmla="val 50000"/>
              </a:avLst>
            </a:prstGeom>
            <a:solidFill>
              <a:schemeClr val="accent1">
                <a:alpha val="14000"/>
              </a:schemeClr>
            </a:solidFill>
            <a:ln w="9525" algn="ctr">
              <a:noFill/>
              <a:round/>
              <a:headEnd/>
              <a:tailEnd/>
            </a:ln>
          </p:spPr>
          <p:txBody>
            <a:bodyPr wrap="none" anchor="ctr"/>
            <a:lstStyle/>
            <a:p>
              <a:pPr fontAlgn="auto">
                <a:spcBef>
                  <a:spcPts val="0"/>
                </a:spcBef>
                <a:spcAft>
                  <a:spcPts val="0"/>
                </a:spcAft>
                <a:defRPr/>
              </a:pPr>
              <a:r>
                <a:rPr lang="zh-CN" altLang="en-US" sz="2000" kern="0" dirty="0">
                  <a:solidFill>
                    <a:sysClr val="windowText" lastClr="000000"/>
                  </a:solidFill>
                  <a:latin typeface="微软雅黑" panose="020B0503020204020204" pitchFamily="34" charset="-122"/>
                  <a:ea typeface="微软雅黑" panose="020B0503020204020204" pitchFamily="34" charset="-122"/>
                </a:rPr>
                <a:t>摩尔定律到达极限</a:t>
              </a:r>
            </a:p>
          </p:txBody>
        </p:sp>
        <p:sp>
          <p:nvSpPr>
            <p:cNvPr id="51" name="AutoShape 18"/>
            <p:cNvSpPr>
              <a:spLocks noChangeArrowheads="1"/>
            </p:cNvSpPr>
            <p:nvPr/>
          </p:nvSpPr>
          <p:spPr bwMode="gray">
            <a:xfrm>
              <a:off x="3309730" y="3099283"/>
              <a:ext cx="1775248" cy="530225"/>
            </a:xfrm>
            <a:prstGeom prst="roundRect">
              <a:avLst>
                <a:gd name="adj" fmla="val 50000"/>
              </a:avLst>
            </a:prstGeom>
            <a:solidFill>
              <a:schemeClr val="accent1">
                <a:alpha val="14117"/>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r>
                <a:rPr lang="zh-CN" altLang="en-US" sz="2000" dirty="0">
                  <a:solidFill>
                    <a:srgbClr val="000000"/>
                  </a:solidFill>
                  <a:latin typeface="微软雅黑" panose="020B0503020204020204" pitchFamily="34" charset="-122"/>
                  <a:ea typeface="微软雅黑" panose="020B0503020204020204" pitchFamily="34" charset="-122"/>
                </a:rPr>
                <a:t>融合泛在网路</a:t>
              </a:r>
            </a:p>
          </p:txBody>
        </p:sp>
        <p:sp>
          <p:nvSpPr>
            <p:cNvPr id="52" name="AutoShape 30"/>
            <p:cNvSpPr>
              <a:spLocks noChangeArrowheads="1"/>
            </p:cNvSpPr>
            <p:nvPr/>
          </p:nvSpPr>
          <p:spPr bwMode="gray">
            <a:xfrm>
              <a:off x="2468665" y="4698035"/>
              <a:ext cx="2420961" cy="530225"/>
            </a:xfrm>
            <a:prstGeom prst="roundRect">
              <a:avLst>
                <a:gd name="adj" fmla="val 50000"/>
              </a:avLst>
            </a:prstGeom>
            <a:solidFill>
              <a:schemeClr val="accent1">
                <a:alpha val="14000"/>
              </a:schemeClr>
            </a:solidFill>
            <a:ln w="9525" algn="ctr">
              <a:noFill/>
              <a:round/>
              <a:headEnd/>
              <a:tailEnd/>
            </a:ln>
          </p:spPr>
          <p:txBody>
            <a:bodyPr wrap="none" anchor="ctr"/>
            <a:lstStyle/>
            <a:p>
              <a:pPr fontAlgn="auto">
                <a:spcBef>
                  <a:spcPts val="0"/>
                </a:spcBef>
                <a:spcAft>
                  <a:spcPts val="0"/>
                </a:spcAft>
                <a:defRPr/>
              </a:pPr>
              <a:r>
                <a:rPr lang="zh-CN" altLang="en-US" sz="2000" kern="0" dirty="0">
                  <a:solidFill>
                    <a:sysClr val="windowText" lastClr="000000"/>
                  </a:solidFill>
                  <a:latin typeface="微软雅黑" panose="020B0503020204020204" pitchFamily="34" charset="-122"/>
                  <a:ea typeface="微软雅黑" panose="020B0503020204020204" pitchFamily="34" charset="-122"/>
                </a:rPr>
                <a:t> 机器智能</a:t>
              </a:r>
            </a:p>
          </p:txBody>
        </p:sp>
        <p:grpSp>
          <p:nvGrpSpPr>
            <p:cNvPr id="58" name="Group 41"/>
            <p:cNvGrpSpPr>
              <a:grpSpLocks/>
            </p:cNvGrpSpPr>
            <p:nvPr/>
          </p:nvGrpSpPr>
          <p:grpSpPr bwMode="auto">
            <a:xfrm>
              <a:off x="2908483" y="2329275"/>
              <a:ext cx="514350" cy="512763"/>
              <a:chOff x="879" y="1093"/>
              <a:chExt cx="316" cy="323"/>
            </a:xfrm>
          </p:grpSpPr>
          <p:grpSp>
            <p:nvGrpSpPr>
              <p:cNvPr id="59" name="Group 6"/>
              <p:cNvGrpSpPr>
                <a:grpSpLocks/>
              </p:cNvGrpSpPr>
              <p:nvPr/>
            </p:nvGrpSpPr>
            <p:grpSpPr bwMode="auto">
              <a:xfrm>
                <a:off x="879" y="1093"/>
                <a:ext cx="316" cy="316"/>
                <a:chOff x="879" y="1237"/>
                <a:chExt cx="316" cy="316"/>
              </a:xfrm>
            </p:grpSpPr>
            <p:sp>
              <p:nvSpPr>
                <p:cNvPr id="61" name="Oval 7"/>
                <p:cNvSpPr>
                  <a:spLocks noChangeArrowheads="1"/>
                </p:cNvSpPr>
                <p:nvPr/>
              </p:nvSpPr>
              <p:spPr bwMode="gray">
                <a:xfrm>
                  <a:off x="879" y="1237"/>
                  <a:ext cx="316" cy="316"/>
                </a:xfrm>
                <a:prstGeom prst="ellipse">
                  <a:avLst/>
                </a:prstGeom>
                <a:solidFill>
                  <a:schemeClr val="accent1">
                    <a:lumMod val="75000"/>
                    <a:alpha val="90000"/>
                  </a:schemeClr>
                </a:solidFill>
                <a:ln w="9525" algn="ctr">
                  <a:noFill/>
                  <a:round/>
                  <a:headEnd/>
                  <a:tailEnd/>
                </a:ln>
                <a:effectLst/>
              </p:spPr>
              <p:txBody>
                <a:bodyPr wrap="none" anchor="ctr"/>
                <a:lstStyle/>
                <a:p>
                  <a:pPr fontAlgn="auto">
                    <a:spcBef>
                      <a:spcPts val="0"/>
                    </a:spcBef>
                    <a:spcAft>
                      <a:spcPts val="0"/>
                    </a:spcAft>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62" name="Oval 8"/>
                <p:cNvSpPr>
                  <a:spLocks noChangeArrowheads="1"/>
                </p:cNvSpPr>
                <p:nvPr/>
              </p:nvSpPr>
              <p:spPr bwMode="gray">
                <a:xfrm>
                  <a:off x="924" y="1283"/>
                  <a:ext cx="220" cy="220"/>
                </a:xfrm>
                <a:prstGeom prst="ellipse">
                  <a:avLst/>
                </a:prstGeom>
                <a:solidFill>
                  <a:srgbClr val="FFFFFF"/>
                </a:solidFill>
                <a:ln w="9525" algn="ctr">
                  <a:noFill/>
                  <a:round/>
                  <a:headEnd/>
                  <a:tailEnd/>
                </a:ln>
                <a:effectLst/>
              </p:spPr>
              <p:txBody>
                <a:bodyPr wrap="none" anchor="ctr"/>
                <a:lstStyle/>
                <a:p>
                  <a:pPr fontAlgn="auto">
                    <a:spcBef>
                      <a:spcPts val="0"/>
                    </a:spcBef>
                    <a:spcAft>
                      <a:spcPts val="0"/>
                    </a:spcAft>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grpSp>
          <p:sp>
            <p:nvSpPr>
              <p:cNvPr id="60" name="Text Box 10"/>
              <p:cNvSpPr txBox="1">
                <a:spLocks noChangeArrowheads="1"/>
              </p:cNvSpPr>
              <p:nvPr/>
            </p:nvSpPr>
            <p:spPr bwMode="gray">
              <a:xfrm>
                <a:off x="924" y="1125"/>
                <a:ext cx="23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a:solidFill>
                      <a:schemeClr val="tx1"/>
                    </a:solidFill>
                    <a:latin typeface="宋体" charset="0"/>
                    <a:ea typeface="宋体" charset="0"/>
                    <a:cs typeface="宋体" charset="0"/>
                  </a:defRPr>
                </a:lvl1pPr>
                <a:lvl2pPr marL="742950" indent="-285750" eaLnBrk="0" hangingPunct="0">
                  <a:defRPr sz="2200">
                    <a:solidFill>
                      <a:schemeClr val="tx1"/>
                    </a:solidFill>
                    <a:latin typeface="宋体" charset="0"/>
                    <a:ea typeface="宋体" charset="0"/>
                  </a:defRPr>
                </a:lvl2pPr>
                <a:lvl3pPr marL="1143000" indent="-228600" eaLnBrk="0" hangingPunct="0">
                  <a:defRPr sz="2200">
                    <a:solidFill>
                      <a:schemeClr val="tx1"/>
                    </a:solidFill>
                    <a:latin typeface="宋体" charset="0"/>
                    <a:ea typeface="宋体" charset="0"/>
                  </a:defRPr>
                </a:lvl3pPr>
                <a:lvl4pPr marL="1600200" indent="-228600" eaLnBrk="0" hangingPunct="0">
                  <a:defRPr sz="2200">
                    <a:solidFill>
                      <a:schemeClr val="tx1"/>
                    </a:solidFill>
                    <a:latin typeface="宋体" charset="0"/>
                    <a:ea typeface="宋体" charset="0"/>
                  </a:defRPr>
                </a:lvl4pPr>
                <a:lvl5pPr marL="2057400" indent="-228600" eaLnBrk="0" hangingPunct="0">
                  <a:defRPr sz="2200">
                    <a:solidFill>
                      <a:schemeClr val="tx1"/>
                    </a:solidFill>
                    <a:latin typeface="宋体" charset="0"/>
                    <a:ea typeface="宋体" charset="0"/>
                  </a:defRPr>
                </a:lvl5pPr>
                <a:lvl6pPr marL="2514600" indent="-228600" eaLnBrk="0" fontAlgn="base" hangingPunct="0">
                  <a:spcBef>
                    <a:spcPct val="0"/>
                  </a:spcBef>
                  <a:spcAft>
                    <a:spcPct val="0"/>
                  </a:spcAft>
                  <a:defRPr sz="2200">
                    <a:solidFill>
                      <a:schemeClr val="tx1"/>
                    </a:solidFill>
                    <a:latin typeface="宋体" charset="0"/>
                    <a:ea typeface="宋体" charset="0"/>
                  </a:defRPr>
                </a:lvl6pPr>
                <a:lvl7pPr marL="2971800" indent="-228600" eaLnBrk="0" fontAlgn="base" hangingPunct="0">
                  <a:spcBef>
                    <a:spcPct val="0"/>
                  </a:spcBef>
                  <a:spcAft>
                    <a:spcPct val="0"/>
                  </a:spcAft>
                  <a:defRPr sz="2200">
                    <a:solidFill>
                      <a:schemeClr val="tx1"/>
                    </a:solidFill>
                    <a:latin typeface="宋体" charset="0"/>
                    <a:ea typeface="宋体" charset="0"/>
                  </a:defRPr>
                </a:lvl7pPr>
                <a:lvl8pPr marL="3429000" indent="-228600" eaLnBrk="0" fontAlgn="base" hangingPunct="0">
                  <a:spcBef>
                    <a:spcPct val="0"/>
                  </a:spcBef>
                  <a:spcAft>
                    <a:spcPct val="0"/>
                  </a:spcAft>
                  <a:defRPr sz="2200">
                    <a:solidFill>
                      <a:schemeClr val="tx1"/>
                    </a:solidFill>
                    <a:latin typeface="宋体" charset="0"/>
                    <a:ea typeface="宋体" charset="0"/>
                  </a:defRPr>
                </a:lvl8pPr>
                <a:lvl9pPr marL="3886200" indent="-228600" eaLnBrk="0" fontAlgn="base" hangingPunct="0">
                  <a:spcBef>
                    <a:spcPct val="0"/>
                  </a:spcBef>
                  <a:spcAft>
                    <a:spcPct val="0"/>
                  </a:spcAft>
                  <a:defRPr sz="2200">
                    <a:solidFill>
                      <a:schemeClr val="tx1"/>
                    </a:solidFill>
                    <a:latin typeface="宋体" charset="0"/>
                    <a:ea typeface="宋体" charset="0"/>
                  </a:defRPr>
                </a:lvl9pPr>
              </a:lstStyle>
              <a:p>
                <a:pPr eaLnBrk="1" hangingPunct="1"/>
                <a:r>
                  <a:rPr lang="en-US" altLang="zh-CN" sz="2400" b="1" dirty="0">
                    <a:solidFill>
                      <a:srgbClr val="000000"/>
                    </a:solidFill>
                    <a:latin typeface="微软雅黑" panose="020B0503020204020204" pitchFamily="34" charset="-122"/>
                    <a:ea typeface="微软雅黑" panose="020B0503020204020204" pitchFamily="34" charset="-122"/>
                  </a:rPr>
                  <a:t>2</a:t>
                </a:r>
              </a:p>
            </p:txBody>
          </p:sp>
        </p:grpSp>
        <p:grpSp>
          <p:nvGrpSpPr>
            <p:cNvPr id="63" name="Group 41"/>
            <p:cNvGrpSpPr>
              <a:grpSpLocks/>
            </p:cNvGrpSpPr>
            <p:nvPr/>
          </p:nvGrpSpPr>
          <p:grpSpPr bwMode="auto">
            <a:xfrm>
              <a:off x="2854772" y="3094520"/>
              <a:ext cx="512762" cy="509588"/>
              <a:chOff x="879" y="1093"/>
              <a:chExt cx="316" cy="321"/>
            </a:xfrm>
          </p:grpSpPr>
          <p:grpSp>
            <p:nvGrpSpPr>
              <p:cNvPr id="64" name="Group 6"/>
              <p:cNvGrpSpPr>
                <a:grpSpLocks/>
              </p:cNvGrpSpPr>
              <p:nvPr/>
            </p:nvGrpSpPr>
            <p:grpSpPr bwMode="auto">
              <a:xfrm>
                <a:off x="879" y="1093"/>
                <a:ext cx="316" cy="316"/>
                <a:chOff x="879" y="1237"/>
                <a:chExt cx="316" cy="316"/>
              </a:xfrm>
            </p:grpSpPr>
            <p:sp>
              <p:nvSpPr>
                <p:cNvPr id="66" name="Oval 7"/>
                <p:cNvSpPr>
                  <a:spLocks noChangeArrowheads="1"/>
                </p:cNvSpPr>
                <p:nvPr/>
              </p:nvSpPr>
              <p:spPr bwMode="gray">
                <a:xfrm>
                  <a:off x="879" y="1237"/>
                  <a:ext cx="316" cy="316"/>
                </a:xfrm>
                <a:prstGeom prst="ellipse">
                  <a:avLst/>
                </a:prstGeom>
                <a:solidFill>
                  <a:srgbClr val="99CC00">
                    <a:alpha val="90000"/>
                  </a:srgbClr>
                </a:solidFill>
                <a:ln w="9525" algn="ctr">
                  <a:noFill/>
                  <a:round/>
                  <a:headEnd/>
                  <a:tailEnd/>
                </a:ln>
                <a:effectLst/>
              </p:spPr>
              <p:txBody>
                <a:bodyPr wrap="none" anchor="ctr"/>
                <a:lstStyle/>
                <a:p>
                  <a:pPr fontAlgn="auto">
                    <a:spcBef>
                      <a:spcPts val="0"/>
                    </a:spcBef>
                    <a:spcAft>
                      <a:spcPts val="0"/>
                    </a:spcAft>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67" name="Oval 8"/>
                <p:cNvSpPr>
                  <a:spLocks noChangeArrowheads="1"/>
                </p:cNvSpPr>
                <p:nvPr/>
              </p:nvSpPr>
              <p:spPr bwMode="gray">
                <a:xfrm>
                  <a:off x="924" y="1283"/>
                  <a:ext cx="220" cy="220"/>
                </a:xfrm>
                <a:prstGeom prst="ellipse">
                  <a:avLst/>
                </a:prstGeom>
                <a:solidFill>
                  <a:srgbClr val="FFFFFF"/>
                </a:solidFill>
                <a:ln w="9525" algn="ctr">
                  <a:noFill/>
                  <a:round/>
                  <a:headEnd/>
                  <a:tailEnd/>
                </a:ln>
                <a:effectLst/>
              </p:spPr>
              <p:txBody>
                <a:bodyPr wrap="none" anchor="ctr"/>
                <a:lstStyle/>
                <a:p>
                  <a:pPr fontAlgn="auto">
                    <a:spcBef>
                      <a:spcPts val="0"/>
                    </a:spcBef>
                    <a:spcAft>
                      <a:spcPts val="0"/>
                    </a:spcAft>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grpSp>
          <p:sp>
            <p:nvSpPr>
              <p:cNvPr id="65" name="Text Box 10"/>
              <p:cNvSpPr txBox="1">
                <a:spLocks noChangeArrowheads="1"/>
              </p:cNvSpPr>
              <p:nvPr/>
            </p:nvSpPr>
            <p:spPr bwMode="gray">
              <a:xfrm>
                <a:off x="924" y="1123"/>
                <a:ext cx="23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a:solidFill>
                      <a:schemeClr val="tx1"/>
                    </a:solidFill>
                    <a:latin typeface="宋体" charset="0"/>
                    <a:ea typeface="宋体" charset="0"/>
                    <a:cs typeface="宋体" charset="0"/>
                  </a:defRPr>
                </a:lvl1pPr>
                <a:lvl2pPr marL="742950" indent="-285750" eaLnBrk="0" hangingPunct="0">
                  <a:defRPr sz="2200">
                    <a:solidFill>
                      <a:schemeClr val="tx1"/>
                    </a:solidFill>
                    <a:latin typeface="宋体" charset="0"/>
                    <a:ea typeface="宋体" charset="0"/>
                  </a:defRPr>
                </a:lvl2pPr>
                <a:lvl3pPr marL="1143000" indent="-228600" eaLnBrk="0" hangingPunct="0">
                  <a:defRPr sz="2200">
                    <a:solidFill>
                      <a:schemeClr val="tx1"/>
                    </a:solidFill>
                    <a:latin typeface="宋体" charset="0"/>
                    <a:ea typeface="宋体" charset="0"/>
                  </a:defRPr>
                </a:lvl3pPr>
                <a:lvl4pPr marL="1600200" indent="-228600" eaLnBrk="0" hangingPunct="0">
                  <a:defRPr sz="2200">
                    <a:solidFill>
                      <a:schemeClr val="tx1"/>
                    </a:solidFill>
                    <a:latin typeface="宋体" charset="0"/>
                    <a:ea typeface="宋体" charset="0"/>
                  </a:defRPr>
                </a:lvl4pPr>
                <a:lvl5pPr marL="2057400" indent="-228600" eaLnBrk="0" hangingPunct="0">
                  <a:defRPr sz="2200">
                    <a:solidFill>
                      <a:schemeClr val="tx1"/>
                    </a:solidFill>
                    <a:latin typeface="宋体" charset="0"/>
                    <a:ea typeface="宋体" charset="0"/>
                  </a:defRPr>
                </a:lvl5pPr>
                <a:lvl6pPr marL="2514600" indent="-228600" eaLnBrk="0" fontAlgn="base" hangingPunct="0">
                  <a:spcBef>
                    <a:spcPct val="0"/>
                  </a:spcBef>
                  <a:spcAft>
                    <a:spcPct val="0"/>
                  </a:spcAft>
                  <a:defRPr sz="2200">
                    <a:solidFill>
                      <a:schemeClr val="tx1"/>
                    </a:solidFill>
                    <a:latin typeface="宋体" charset="0"/>
                    <a:ea typeface="宋体" charset="0"/>
                  </a:defRPr>
                </a:lvl6pPr>
                <a:lvl7pPr marL="2971800" indent="-228600" eaLnBrk="0" fontAlgn="base" hangingPunct="0">
                  <a:spcBef>
                    <a:spcPct val="0"/>
                  </a:spcBef>
                  <a:spcAft>
                    <a:spcPct val="0"/>
                  </a:spcAft>
                  <a:defRPr sz="2200">
                    <a:solidFill>
                      <a:schemeClr val="tx1"/>
                    </a:solidFill>
                    <a:latin typeface="宋体" charset="0"/>
                    <a:ea typeface="宋体" charset="0"/>
                  </a:defRPr>
                </a:lvl7pPr>
                <a:lvl8pPr marL="3429000" indent="-228600" eaLnBrk="0" fontAlgn="base" hangingPunct="0">
                  <a:spcBef>
                    <a:spcPct val="0"/>
                  </a:spcBef>
                  <a:spcAft>
                    <a:spcPct val="0"/>
                  </a:spcAft>
                  <a:defRPr sz="2200">
                    <a:solidFill>
                      <a:schemeClr val="tx1"/>
                    </a:solidFill>
                    <a:latin typeface="宋体" charset="0"/>
                    <a:ea typeface="宋体" charset="0"/>
                  </a:defRPr>
                </a:lvl8pPr>
                <a:lvl9pPr marL="3886200" indent="-228600" eaLnBrk="0" fontAlgn="base" hangingPunct="0">
                  <a:spcBef>
                    <a:spcPct val="0"/>
                  </a:spcBef>
                  <a:spcAft>
                    <a:spcPct val="0"/>
                  </a:spcAft>
                  <a:defRPr sz="2200">
                    <a:solidFill>
                      <a:schemeClr val="tx1"/>
                    </a:solidFill>
                    <a:latin typeface="宋体" charset="0"/>
                    <a:ea typeface="宋体" charset="0"/>
                  </a:defRPr>
                </a:lvl9pPr>
              </a:lstStyle>
              <a:p>
                <a:pPr eaLnBrk="1" hangingPunct="1"/>
                <a:r>
                  <a:rPr lang="en-US" altLang="zh-CN" sz="2400" b="1" dirty="0">
                    <a:solidFill>
                      <a:srgbClr val="000000"/>
                    </a:solidFill>
                    <a:latin typeface="微软雅黑" panose="020B0503020204020204" pitchFamily="34" charset="-122"/>
                    <a:ea typeface="微软雅黑" panose="020B0503020204020204" pitchFamily="34" charset="-122"/>
                  </a:rPr>
                  <a:t>3</a:t>
                </a:r>
              </a:p>
            </p:txBody>
          </p:sp>
        </p:grpSp>
        <p:grpSp>
          <p:nvGrpSpPr>
            <p:cNvPr id="68" name="Group 6"/>
            <p:cNvGrpSpPr>
              <a:grpSpLocks/>
            </p:cNvGrpSpPr>
            <p:nvPr/>
          </p:nvGrpSpPr>
          <p:grpSpPr bwMode="auto">
            <a:xfrm>
              <a:off x="2200590" y="1524165"/>
              <a:ext cx="512762" cy="501650"/>
              <a:chOff x="879" y="1237"/>
              <a:chExt cx="316" cy="316"/>
            </a:xfrm>
          </p:grpSpPr>
          <p:sp>
            <p:nvSpPr>
              <p:cNvPr id="69" name="Oval 7"/>
              <p:cNvSpPr>
                <a:spLocks noChangeArrowheads="1"/>
              </p:cNvSpPr>
              <p:nvPr/>
            </p:nvSpPr>
            <p:spPr bwMode="gray">
              <a:xfrm>
                <a:off x="879" y="1237"/>
                <a:ext cx="316" cy="316"/>
              </a:xfrm>
              <a:prstGeom prst="ellipse">
                <a:avLst/>
              </a:prstGeom>
              <a:solidFill>
                <a:srgbClr val="92D050">
                  <a:alpha val="9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70" name="Oval 8"/>
              <p:cNvSpPr>
                <a:spLocks noChangeArrowheads="1"/>
              </p:cNvSpPr>
              <p:nvPr/>
            </p:nvSpPr>
            <p:spPr bwMode="gray">
              <a:xfrm>
                <a:off x="924" y="1283"/>
                <a:ext cx="220" cy="2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grpSp>
        <p:sp>
          <p:nvSpPr>
            <p:cNvPr id="71" name="Text Box 10"/>
            <p:cNvSpPr txBox="1">
              <a:spLocks noChangeArrowheads="1"/>
            </p:cNvSpPr>
            <p:nvPr/>
          </p:nvSpPr>
          <p:spPr bwMode="gray">
            <a:xfrm>
              <a:off x="2234192" y="1537685"/>
              <a:ext cx="405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a:solidFill>
                    <a:schemeClr val="tx1"/>
                  </a:solidFill>
                  <a:latin typeface="宋体" charset="0"/>
                  <a:ea typeface="宋体" charset="0"/>
                  <a:cs typeface="宋体" charset="0"/>
                </a:defRPr>
              </a:lvl1pPr>
              <a:lvl2pPr marL="742950" indent="-285750" eaLnBrk="0" hangingPunct="0">
                <a:defRPr sz="2200">
                  <a:solidFill>
                    <a:schemeClr val="tx1"/>
                  </a:solidFill>
                  <a:latin typeface="宋体" charset="0"/>
                  <a:ea typeface="宋体" charset="0"/>
                </a:defRPr>
              </a:lvl2pPr>
              <a:lvl3pPr marL="1143000" indent="-228600" eaLnBrk="0" hangingPunct="0">
                <a:defRPr sz="2200">
                  <a:solidFill>
                    <a:schemeClr val="tx1"/>
                  </a:solidFill>
                  <a:latin typeface="宋体" charset="0"/>
                  <a:ea typeface="宋体" charset="0"/>
                </a:defRPr>
              </a:lvl3pPr>
              <a:lvl4pPr marL="1600200" indent="-228600" eaLnBrk="0" hangingPunct="0">
                <a:defRPr sz="2200">
                  <a:solidFill>
                    <a:schemeClr val="tx1"/>
                  </a:solidFill>
                  <a:latin typeface="宋体" charset="0"/>
                  <a:ea typeface="宋体" charset="0"/>
                </a:defRPr>
              </a:lvl4pPr>
              <a:lvl5pPr marL="2057400" indent="-228600" eaLnBrk="0" hangingPunct="0">
                <a:defRPr sz="2200">
                  <a:solidFill>
                    <a:schemeClr val="tx1"/>
                  </a:solidFill>
                  <a:latin typeface="宋体" charset="0"/>
                  <a:ea typeface="宋体" charset="0"/>
                </a:defRPr>
              </a:lvl5pPr>
              <a:lvl6pPr marL="2514600" indent="-228600" eaLnBrk="0" fontAlgn="base" hangingPunct="0">
                <a:spcBef>
                  <a:spcPct val="0"/>
                </a:spcBef>
                <a:spcAft>
                  <a:spcPct val="0"/>
                </a:spcAft>
                <a:defRPr sz="2200">
                  <a:solidFill>
                    <a:schemeClr val="tx1"/>
                  </a:solidFill>
                  <a:latin typeface="宋体" charset="0"/>
                  <a:ea typeface="宋体" charset="0"/>
                </a:defRPr>
              </a:lvl6pPr>
              <a:lvl7pPr marL="2971800" indent="-228600" eaLnBrk="0" fontAlgn="base" hangingPunct="0">
                <a:spcBef>
                  <a:spcPct val="0"/>
                </a:spcBef>
                <a:spcAft>
                  <a:spcPct val="0"/>
                </a:spcAft>
                <a:defRPr sz="2200">
                  <a:solidFill>
                    <a:schemeClr val="tx1"/>
                  </a:solidFill>
                  <a:latin typeface="宋体" charset="0"/>
                  <a:ea typeface="宋体" charset="0"/>
                </a:defRPr>
              </a:lvl7pPr>
              <a:lvl8pPr marL="3429000" indent="-228600" eaLnBrk="0" fontAlgn="base" hangingPunct="0">
                <a:spcBef>
                  <a:spcPct val="0"/>
                </a:spcBef>
                <a:spcAft>
                  <a:spcPct val="0"/>
                </a:spcAft>
                <a:defRPr sz="2200">
                  <a:solidFill>
                    <a:schemeClr val="tx1"/>
                  </a:solidFill>
                  <a:latin typeface="宋体" charset="0"/>
                  <a:ea typeface="宋体" charset="0"/>
                </a:defRPr>
              </a:lvl8pPr>
              <a:lvl9pPr marL="3886200" indent="-228600" eaLnBrk="0" fontAlgn="base" hangingPunct="0">
                <a:spcBef>
                  <a:spcPct val="0"/>
                </a:spcBef>
                <a:spcAft>
                  <a:spcPct val="0"/>
                </a:spcAft>
                <a:defRPr sz="2200">
                  <a:solidFill>
                    <a:schemeClr val="tx1"/>
                  </a:solidFill>
                  <a:latin typeface="宋体" charset="0"/>
                  <a:ea typeface="宋体" charset="0"/>
                </a:defRPr>
              </a:lvl9pPr>
            </a:lstStyle>
            <a:p>
              <a:pPr eaLnBrk="1" hangingPunct="1"/>
              <a:r>
                <a:rPr lang="en-US" altLang="zh-CN" sz="2800" b="1" dirty="0">
                  <a:solidFill>
                    <a:srgbClr val="000000"/>
                  </a:solidFill>
                  <a:latin typeface="微软雅黑" panose="020B0503020204020204" pitchFamily="34" charset="-122"/>
                  <a:ea typeface="微软雅黑" panose="020B0503020204020204" pitchFamily="34" charset="-122"/>
                </a:rPr>
                <a:t>1</a:t>
              </a:r>
            </a:p>
          </p:txBody>
        </p:sp>
        <p:sp>
          <p:nvSpPr>
            <p:cNvPr id="72" name="TextBox 4"/>
            <p:cNvSpPr txBox="1"/>
            <p:nvPr/>
          </p:nvSpPr>
          <p:spPr>
            <a:xfrm>
              <a:off x="2100327" y="2740527"/>
              <a:ext cx="410319" cy="830997"/>
            </a:xfrm>
            <a:prstGeom prst="rect">
              <a:avLst/>
            </a:prstGeom>
            <a:solidFill>
              <a:srgbClr val="FF0000"/>
            </a:solidFill>
            <a:ln>
              <a:solidFill>
                <a:schemeClr val="bg1"/>
              </a:solidFill>
            </a:ln>
          </p:spPr>
          <p:txBody>
            <a:bodyPr wrap="square" rtlCol="0">
              <a:spAutoFit/>
            </a:bodyPr>
            <a:lstStyle/>
            <a:p>
              <a:r>
                <a:rPr lang="zh-CN" altLang="en-US" sz="2400" b="1" dirty="0">
                  <a:solidFill>
                    <a:schemeClr val="bg1">
                      <a:lumMod val="95000"/>
                    </a:schemeClr>
                  </a:solidFill>
                  <a:latin typeface="微软雅黑" panose="020B0503020204020204" pitchFamily="34" charset="-122"/>
                  <a:ea typeface="微软雅黑" panose="020B0503020204020204" pitchFamily="34" charset="-122"/>
                </a:rPr>
                <a:t>挑战</a:t>
              </a:r>
            </a:p>
          </p:txBody>
        </p:sp>
        <p:sp>
          <p:nvSpPr>
            <p:cNvPr id="73" name="AutoShape 18"/>
            <p:cNvSpPr>
              <a:spLocks noChangeArrowheads="1"/>
            </p:cNvSpPr>
            <p:nvPr/>
          </p:nvSpPr>
          <p:spPr bwMode="gray">
            <a:xfrm>
              <a:off x="3367534" y="2318985"/>
              <a:ext cx="1717444" cy="530225"/>
            </a:xfrm>
            <a:prstGeom prst="roundRect">
              <a:avLst>
                <a:gd name="adj" fmla="val 50000"/>
              </a:avLst>
            </a:prstGeom>
            <a:solidFill>
              <a:schemeClr val="accent1">
                <a:alpha val="14000"/>
              </a:schemeClr>
            </a:solidFill>
            <a:ln w="9525" algn="ctr">
              <a:noFill/>
              <a:round/>
              <a:headEnd/>
              <a:tailEnd/>
            </a:ln>
          </p:spPr>
          <p:txBody>
            <a:bodyPr wrap="none" anchor="ctr"/>
            <a:lstStyle/>
            <a:p>
              <a:pPr fontAlgn="auto">
                <a:spcBef>
                  <a:spcPts val="0"/>
                </a:spcBef>
                <a:spcAft>
                  <a:spcPts val="0"/>
                </a:spcAft>
                <a:defRPr/>
              </a:pPr>
              <a:r>
                <a:rPr lang="zh-CN" altLang="en-US" sz="2000" kern="0" dirty="0">
                  <a:solidFill>
                    <a:sysClr val="windowText" lastClr="000000"/>
                  </a:solidFill>
                  <a:latin typeface="微软雅黑" panose="020B0503020204020204" pitchFamily="34" charset="-122"/>
                  <a:ea typeface="微软雅黑" panose="020B0503020204020204" pitchFamily="34" charset="-122"/>
                </a:rPr>
                <a:t>高效能计算</a:t>
              </a:r>
            </a:p>
          </p:txBody>
        </p:sp>
        <p:grpSp>
          <p:nvGrpSpPr>
            <p:cNvPr id="78" name="Group 41"/>
            <p:cNvGrpSpPr>
              <a:grpSpLocks/>
            </p:cNvGrpSpPr>
            <p:nvPr/>
          </p:nvGrpSpPr>
          <p:grpSpPr bwMode="auto">
            <a:xfrm>
              <a:off x="2032630" y="4553972"/>
              <a:ext cx="514350" cy="501650"/>
              <a:chOff x="964" y="1093"/>
              <a:chExt cx="316" cy="316"/>
            </a:xfrm>
          </p:grpSpPr>
          <p:grpSp>
            <p:nvGrpSpPr>
              <p:cNvPr id="79" name="Group 6"/>
              <p:cNvGrpSpPr>
                <a:grpSpLocks/>
              </p:cNvGrpSpPr>
              <p:nvPr/>
            </p:nvGrpSpPr>
            <p:grpSpPr bwMode="auto">
              <a:xfrm>
                <a:off x="964" y="1093"/>
                <a:ext cx="316" cy="316"/>
                <a:chOff x="964" y="1237"/>
                <a:chExt cx="316" cy="316"/>
              </a:xfrm>
            </p:grpSpPr>
            <p:sp>
              <p:nvSpPr>
                <p:cNvPr id="81" name="Oval 7"/>
                <p:cNvSpPr>
                  <a:spLocks noChangeArrowheads="1"/>
                </p:cNvSpPr>
                <p:nvPr/>
              </p:nvSpPr>
              <p:spPr bwMode="gray">
                <a:xfrm>
                  <a:off x="964" y="1237"/>
                  <a:ext cx="316" cy="316"/>
                </a:xfrm>
                <a:prstGeom prst="ellipse">
                  <a:avLst/>
                </a:prstGeom>
                <a:solidFill>
                  <a:srgbClr val="FF9933">
                    <a:alpha val="89804"/>
                  </a:srgbClr>
                </a:solidFill>
                <a:ln w="9525" algn="ctr">
                  <a:noFill/>
                  <a:round/>
                  <a:headEnd/>
                  <a:tailEnd/>
                </a:ln>
                <a:effectLst/>
              </p:spPr>
              <p:txBody>
                <a:bodyPr wrap="none" anchor="ctr"/>
                <a:lstStyle/>
                <a:p>
                  <a:pPr fontAlgn="auto">
                    <a:spcBef>
                      <a:spcPts val="0"/>
                    </a:spcBef>
                    <a:spcAft>
                      <a:spcPts val="0"/>
                    </a:spcAft>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82" name="Oval 8"/>
                <p:cNvSpPr>
                  <a:spLocks noChangeArrowheads="1"/>
                </p:cNvSpPr>
                <p:nvPr/>
              </p:nvSpPr>
              <p:spPr bwMode="gray">
                <a:xfrm>
                  <a:off x="1015" y="1273"/>
                  <a:ext cx="220" cy="220"/>
                </a:xfrm>
                <a:prstGeom prst="ellipse">
                  <a:avLst/>
                </a:prstGeom>
                <a:solidFill>
                  <a:srgbClr val="FFFFFF"/>
                </a:solidFill>
                <a:ln w="9525" algn="ctr">
                  <a:noFill/>
                  <a:round/>
                  <a:headEnd/>
                  <a:tailEnd/>
                </a:ln>
                <a:effectLst/>
              </p:spPr>
              <p:txBody>
                <a:bodyPr wrap="none" anchor="ctr"/>
                <a:lstStyle/>
                <a:p>
                  <a:pPr fontAlgn="auto">
                    <a:spcBef>
                      <a:spcPts val="0"/>
                    </a:spcBef>
                    <a:spcAft>
                      <a:spcPts val="0"/>
                    </a:spcAft>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grpSp>
          <p:sp>
            <p:nvSpPr>
              <p:cNvPr id="80" name="Text Box 10"/>
              <p:cNvSpPr txBox="1">
                <a:spLocks noChangeArrowheads="1"/>
              </p:cNvSpPr>
              <p:nvPr/>
            </p:nvSpPr>
            <p:spPr bwMode="gray">
              <a:xfrm>
                <a:off x="1015" y="1111"/>
                <a:ext cx="23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a:solidFill>
                      <a:schemeClr val="tx1"/>
                    </a:solidFill>
                    <a:latin typeface="宋体" charset="0"/>
                    <a:ea typeface="宋体" charset="0"/>
                    <a:cs typeface="宋体" charset="0"/>
                  </a:defRPr>
                </a:lvl1pPr>
                <a:lvl2pPr marL="742950" indent="-285750" eaLnBrk="0" hangingPunct="0">
                  <a:defRPr sz="2200">
                    <a:solidFill>
                      <a:schemeClr val="tx1"/>
                    </a:solidFill>
                    <a:latin typeface="宋体" charset="0"/>
                    <a:ea typeface="宋体" charset="0"/>
                  </a:defRPr>
                </a:lvl2pPr>
                <a:lvl3pPr marL="1143000" indent="-228600" eaLnBrk="0" hangingPunct="0">
                  <a:defRPr sz="2200">
                    <a:solidFill>
                      <a:schemeClr val="tx1"/>
                    </a:solidFill>
                    <a:latin typeface="宋体" charset="0"/>
                    <a:ea typeface="宋体" charset="0"/>
                  </a:defRPr>
                </a:lvl3pPr>
                <a:lvl4pPr marL="1600200" indent="-228600" eaLnBrk="0" hangingPunct="0">
                  <a:defRPr sz="2200">
                    <a:solidFill>
                      <a:schemeClr val="tx1"/>
                    </a:solidFill>
                    <a:latin typeface="宋体" charset="0"/>
                    <a:ea typeface="宋体" charset="0"/>
                  </a:defRPr>
                </a:lvl4pPr>
                <a:lvl5pPr marL="2057400" indent="-228600" eaLnBrk="0" hangingPunct="0">
                  <a:defRPr sz="2200">
                    <a:solidFill>
                      <a:schemeClr val="tx1"/>
                    </a:solidFill>
                    <a:latin typeface="宋体" charset="0"/>
                    <a:ea typeface="宋体" charset="0"/>
                  </a:defRPr>
                </a:lvl5pPr>
                <a:lvl6pPr marL="2514600" indent="-228600" eaLnBrk="0" fontAlgn="base" hangingPunct="0">
                  <a:spcBef>
                    <a:spcPct val="0"/>
                  </a:spcBef>
                  <a:spcAft>
                    <a:spcPct val="0"/>
                  </a:spcAft>
                  <a:defRPr sz="2200">
                    <a:solidFill>
                      <a:schemeClr val="tx1"/>
                    </a:solidFill>
                    <a:latin typeface="宋体" charset="0"/>
                    <a:ea typeface="宋体" charset="0"/>
                  </a:defRPr>
                </a:lvl6pPr>
                <a:lvl7pPr marL="2971800" indent="-228600" eaLnBrk="0" fontAlgn="base" hangingPunct="0">
                  <a:spcBef>
                    <a:spcPct val="0"/>
                  </a:spcBef>
                  <a:spcAft>
                    <a:spcPct val="0"/>
                  </a:spcAft>
                  <a:defRPr sz="2200">
                    <a:solidFill>
                      <a:schemeClr val="tx1"/>
                    </a:solidFill>
                    <a:latin typeface="宋体" charset="0"/>
                    <a:ea typeface="宋体" charset="0"/>
                  </a:defRPr>
                </a:lvl7pPr>
                <a:lvl8pPr marL="3429000" indent="-228600" eaLnBrk="0" fontAlgn="base" hangingPunct="0">
                  <a:spcBef>
                    <a:spcPct val="0"/>
                  </a:spcBef>
                  <a:spcAft>
                    <a:spcPct val="0"/>
                  </a:spcAft>
                  <a:defRPr sz="2200">
                    <a:solidFill>
                      <a:schemeClr val="tx1"/>
                    </a:solidFill>
                    <a:latin typeface="宋体" charset="0"/>
                    <a:ea typeface="宋体" charset="0"/>
                  </a:defRPr>
                </a:lvl8pPr>
                <a:lvl9pPr marL="3886200" indent="-228600" eaLnBrk="0" fontAlgn="base" hangingPunct="0">
                  <a:spcBef>
                    <a:spcPct val="0"/>
                  </a:spcBef>
                  <a:spcAft>
                    <a:spcPct val="0"/>
                  </a:spcAft>
                  <a:defRPr sz="2200">
                    <a:solidFill>
                      <a:schemeClr val="tx1"/>
                    </a:solidFill>
                    <a:latin typeface="宋体" charset="0"/>
                    <a:ea typeface="宋体" charset="0"/>
                  </a:defRPr>
                </a:lvl9pPr>
              </a:lstStyle>
              <a:p>
                <a:pPr eaLnBrk="1" hangingPunct="1"/>
                <a:r>
                  <a:rPr lang="en-US" altLang="zh-CN" sz="2400" b="1" dirty="0">
                    <a:solidFill>
                      <a:srgbClr val="000000"/>
                    </a:solidFill>
                    <a:latin typeface="微软雅黑" panose="020B0503020204020204" pitchFamily="34" charset="-122"/>
                    <a:ea typeface="微软雅黑" panose="020B0503020204020204" pitchFamily="34" charset="-122"/>
                  </a:rPr>
                  <a:t>5</a:t>
                </a:r>
              </a:p>
            </p:txBody>
          </p:sp>
        </p:grpSp>
        <p:sp>
          <p:nvSpPr>
            <p:cNvPr id="83" name="AutoShape 30"/>
            <p:cNvSpPr>
              <a:spLocks noChangeArrowheads="1"/>
            </p:cNvSpPr>
            <p:nvPr/>
          </p:nvSpPr>
          <p:spPr bwMode="gray">
            <a:xfrm>
              <a:off x="3085903" y="3930180"/>
              <a:ext cx="1962389" cy="530225"/>
            </a:xfrm>
            <a:prstGeom prst="roundRect">
              <a:avLst>
                <a:gd name="adj" fmla="val 50000"/>
              </a:avLst>
            </a:prstGeom>
            <a:solidFill>
              <a:schemeClr val="accent1">
                <a:alpha val="14000"/>
              </a:schemeClr>
            </a:solidFill>
            <a:ln w="9525" algn="ctr">
              <a:noFill/>
              <a:round/>
              <a:headEnd/>
              <a:tailEnd/>
            </a:ln>
          </p:spPr>
          <p:txBody>
            <a:bodyPr wrap="none" anchor="ctr"/>
            <a:lstStyle/>
            <a:p>
              <a:pPr fontAlgn="auto">
                <a:spcBef>
                  <a:spcPts val="0"/>
                </a:spcBef>
                <a:spcAft>
                  <a:spcPts val="0"/>
                </a:spcAft>
                <a:defRPr/>
              </a:pPr>
              <a:r>
                <a:rPr lang="zh-CN" altLang="en-US" sz="2000" kern="0" dirty="0">
                  <a:solidFill>
                    <a:sysClr val="windowText" lastClr="000000"/>
                  </a:solidFill>
                  <a:latin typeface="微软雅黑" panose="020B0503020204020204" pitchFamily="34" charset="-122"/>
                  <a:ea typeface="微软雅黑" panose="020B0503020204020204" pitchFamily="34" charset="-122"/>
                </a:rPr>
                <a:t>     数据爆炸</a:t>
              </a:r>
            </a:p>
          </p:txBody>
        </p:sp>
        <p:grpSp>
          <p:nvGrpSpPr>
            <p:cNvPr id="53" name="Group 41"/>
            <p:cNvGrpSpPr>
              <a:grpSpLocks/>
            </p:cNvGrpSpPr>
            <p:nvPr/>
          </p:nvGrpSpPr>
          <p:grpSpPr bwMode="auto">
            <a:xfrm>
              <a:off x="2597597" y="3967718"/>
              <a:ext cx="514350" cy="501650"/>
              <a:chOff x="879" y="1093"/>
              <a:chExt cx="316" cy="316"/>
            </a:xfrm>
          </p:grpSpPr>
          <p:grpSp>
            <p:nvGrpSpPr>
              <p:cNvPr id="54" name="Group 6"/>
              <p:cNvGrpSpPr>
                <a:grpSpLocks/>
              </p:cNvGrpSpPr>
              <p:nvPr/>
            </p:nvGrpSpPr>
            <p:grpSpPr bwMode="auto">
              <a:xfrm>
                <a:off x="879" y="1093"/>
                <a:ext cx="316" cy="316"/>
                <a:chOff x="879" y="1237"/>
                <a:chExt cx="316" cy="316"/>
              </a:xfrm>
            </p:grpSpPr>
            <p:sp>
              <p:nvSpPr>
                <p:cNvPr id="56" name="Oval 7"/>
                <p:cNvSpPr>
                  <a:spLocks noChangeArrowheads="1"/>
                </p:cNvSpPr>
                <p:nvPr/>
              </p:nvSpPr>
              <p:spPr bwMode="gray">
                <a:xfrm>
                  <a:off x="879" y="1237"/>
                  <a:ext cx="316" cy="316"/>
                </a:xfrm>
                <a:prstGeom prst="ellipse">
                  <a:avLst/>
                </a:prstGeom>
                <a:solidFill>
                  <a:srgbClr val="FF9933">
                    <a:alpha val="89804"/>
                  </a:srgbClr>
                </a:solidFill>
                <a:ln w="9525" algn="ctr">
                  <a:noFill/>
                  <a:round/>
                  <a:headEnd/>
                  <a:tailEnd/>
                </a:ln>
                <a:effectLst/>
              </p:spPr>
              <p:txBody>
                <a:bodyPr wrap="none" anchor="ctr"/>
                <a:lstStyle/>
                <a:p>
                  <a:pPr fontAlgn="auto">
                    <a:spcBef>
                      <a:spcPts val="0"/>
                    </a:spcBef>
                    <a:spcAft>
                      <a:spcPts val="0"/>
                    </a:spcAft>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57" name="Oval 8"/>
                <p:cNvSpPr>
                  <a:spLocks noChangeArrowheads="1"/>
                </p:cNvSpPr>
                <p:nvPr/>
              </p:nvSpPr>
              <p:spPr bwMode="gray">
                <a:xfrm>
                  <a:off x="924" y="1283"/>
                  <a:ext cx="220" cy="220"/>
                </a:xfrm>
                <a:prstGeom prst="ellipse">
                  <a:avLst/>
                </a:prstGeom>
                <a:solidFill>
                  <a:srgbClr val="FFFFFF"/>
                </a:solidFill>
                <a:ln w="9525" algn="ctr">
                  <a:noFill/>
                  <a:round/>
                  <a:headEnd/>
                  <a:tailEnd/>
                </a:ln>
                <a:effectLst/>
              </p:spPr>
              <p:txBody>
                <a:bodyPr wrap="none" anchor="ctr"/>
                <a:lstStyle/>
                <a:p>
                  <a:pPr fontAlgn="auto">
                    <a:spcBef>
                      <a:spcPts val="0"/>
                    </a:spcBef>
                    <a:spcAft>
                      <a:spcPts val="0"/>
                    </a:spcAft>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grpSp>
          <p:sp>
            <p:nvSpPr>
              <p:cNvPr id="55" name="Text Box 10"/>
              <p:cNvSpPr txBox="1">
                <a:spLocks noChangeArrowheads="1"/>
              </p:cNvSpPr>
              <p:nvPr/>
            </p:nvSpPr>
            <p:spPr bwMode="gray">
              <a:xfrm>
                <a:off x="914" y="1117"/>
                <a:ext cx="23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a:solidFill>
                      <a:schemeClr val="tx1"/>
                    </a:solidFill>
                    <a:latin typeface="宋体" charset="0"/>
                    <a:ea typeface="宋体" charset="0"/>
                    <a:cs typeface="宋体" charset="0"/>
                  </a:defRPr>
                </a:lvl1pPr>
                <a:lvl2pPr marL="742950" indent="-285750" eaLnBrk="0" hangingPunct="0">
                  <a:defRPr sz="2200">
                    <a:solidFill>
                      <a:schemeClr val="tx1"/>
                    </a:solidFill>
                    <a:latin typeface="宋体" charset="0"/>
                    <a:ea typeface="宋体" charset="0"/>
                  </a:defRPr>
                </a:lvl2pPr>
                <a:lvl3pPr marL="1143000" indent="-228600" eaLnBrk="0" hangingPunct="0">
                  <a:defRPr sz="2200">
                    <a:solidFill>
                      <a:schemeClr val="tx1"/>
                    </a:solidFill>
                    <a:latin typeface="宋体" charset="0"/>
                    <a:ea typeface="宋体" charset="0"/>
                  </a:defRPr>
                </a:lvl3pPr>
                <a:lvl4pPr marL="1600200" indent="-228600" eaLnBrk="0" hangingPunct="0">
                  <a:defRPr sz="2200">
                    <a:solidFill>
                      <a:schemeClr val="tx1"/>
                    </a:solidFill>
                    <a:latin typeface="宋体" charset="0"/>
                    <a:ea typeface="宋体" charset="0"/>
                  </a:defRPr>
                </a:lvl4pPr>
                <a:lvl5pPr marL="2057400" indent="-228600" eaLnBrk="0" hangingPunct="0">
                  <a:defRPr sz="2200">
                    <a:solidFill>
                      <a:schemeClr val="tx1"/>
                    </a:solidFill>
                    <a:latin typeface="宋体" charset="0"/>
                    <a:ea typeface="宋体" charset="0"/>
                  </a:defRPr>
                </a:lvl5pPr>
                <a:lvl6pPr marL="2514600" indent="-228600" eaLnBrk="0" fontAlgn="base" hangingPunct="0">
                  <a:spcBef>
                    <a:spcPct val="0"/>
                  </a:spcBef>
                  <a:spcAft>
                    <a:spcPct val="0"/>
                  </a:spcAft>
                  <a:defRPr sz="2200">
                    <a:solidFill>
                      <a:schemeClr val="tx1"/>
                    </a:solidFill>
                    <a:latin typeface="宋体" charset="0"/>
                    <a:ea typeface="宋体" charset="0"/>
                  </a:defRPr>
                </a:lvl6pPr>
                <a:lvl7pPr marL="2971800" indent="-228600" eaLnBrk="0" fontAlgn="base" hangingPunct="0">
                  <a:spcBef>
                    <a:spcPct val="0"/>
                  </a:spcBef>
                  <a:spcAft>
                    <a:spcPct val="0"/>
                  </a:spcAft>
                  <a:defRPr sz="2200">
                    <a:solidFill>
                      <a:schemeClr val="tx1"/>
                    </a:solidFill>
                    <a:latin typeface="宋体" charset="0"/>
                    <a:ea typeface="宋体" charset="0"/>
                  </a:defRPr>
                </a:lvl7pPr>
                <a:lvl8pPr marL="3429000" indent="-228600" eaLnBrk="0" fontAlgn="base" hangingPunct="0">
                  <a:spcBef>
                    <a:spcPct val="0"/>
                  </a:spcBef>
                  <a:spcAft>
                    <a:spcPct val="0"/>
                  </a:spcAft>
                  <a:defRPr sz="2200">
                    <a:solidFill>
                      <a:schemeClr val="tx1"/>
                    </a:solidFill>
                    <a:latin typeface="宋体" charset="0"/>
                    <a:ea typeface="宋体" charset="0"/>
                  </a:defRPr>
                </a:lvl8pPr>
                <a:lvl9pPr marL="3886200" indent="-228600" eaLnBrk="0" fontAlgn="base" hangingPunct="0">
                  <a:spcBef>
                    <a:spcPct val="0"/>
                  </a:spcBef>
                  <a:spcAft>
                    <a:spcPct val="0"/>
                  </a:spcAft>
                  <a:defRPr sz="2200">
                    <a:solidFill>
                      <a:schemeClr val="tx1"/>
                    </a:solidFill>
                    <a:latin typeface="宋体" charset="0"/>
                    <a:ea typeface="宋体" charset="0"/>
                  </a:defRPr>
                </a:lvl9pPr>
              </a:lstStyle>
              <a:p>
                <a:pPr eaLnBrk="1" hangingPunct="1"/>
                <a:r>
                  <a:rPr lang="en-US" altLang="zh-CN" sz="2400" b="1" dirty="0">
                    <a:solidFill>
                      <a:srgbClr val="000000"/>
                    </a:solidFill>
                    <a:latin typeface="微软雅黑" panose="020B0503020204020204" pitchFamily="34" charset="-122"/>
                    <a:ea typeface="微软雅黑" panose="020B0503020204020204" pitchFamily="34" charset="-122"/>
                  </a:rPr>
                  <a:t>4</a:t>
                </a:r>
              </a:p>
            </p:txBody>
          </p:sp>
        </p:grpSp>
      </p:grpSp>
    </p:spTree>
    <p:extLst>
      <p:ext uri="{BB962C8B-B14F-4D97-AF65-F5344CB8AC3E}">
        <p14:creationId xmlns:p14="http://schemas.microsoft.com/office/powerpoint/2010/main" val="1083569153"/>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ChangeArrowheads="1"/>
          </p:cNvSpPr>
          <p:nvPr/>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2" name="矩形 3"/>
          <p:cNvSpPr>
            <a:spLocks noChangeArrowheads="1"/>
          </p:cNvSpPr>
          <p:nvPr/>
        </p:nvSpPr>
        <p:spPr bwMode="auto">
          <a:xfrm>
            <a:off x="1417638" y="0"/>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9" name="文本框 2"/>
          <p:cNvSpPr>
            <a:spLocks noChangeArrowheads="1"/>
          </p:cNvSpPr>
          <p:nvPr/>
        </p:nvSpPr>
        <p:spPr bwMode="auto">
          <a:xfrm>
            <a:off x="1567692" y="81271"/>
            <a:ext cx="6417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1.3 </a:t>
            </a:r>
            <a:r>
              <a:rPr lang="zh-CN" altLang="en-US"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信息技术面临的挑战</a:t>
            </a:r>
            <a:endParaRPr lang="zh-CN" altLang="en-US" sz="28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
        <p:nvSpPr>
          <p:cNvPr id="17" name="矩形 16"/>
          <p:cNvSpPr/>
          <p:nvPr/>
        </p:nvSpPr>
        <p:spPr>
          <a:xfrm>
            <a:off x="1439" y="595522"/>
            <a:ext cx="12218013" cy="400110"/>
          </a:xfrm>
          <a:prstGeom prst="rect">
            <a:avLst/>
          </a:prstGeom>
          <a:solidFill>
            <a:schemeClr val="bg1">
              <a:lumMod val="50000"/>
            </a:schemeClr>
          </a:solidFill>
        </p:spPr>
        <p:txBody>
          <a:bodyPr wrap="square">
            <a:spAutoFit/>
          </a:bodyPr>
          <a:lstStyle/>
          <a:p>
            <a:r>
              <a:rPr lang="zh-CN" altLang="zh-CN"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挑战一：摩尔定律能走多远</a:t>
            </a:r>
            <a:endParaRPr lang="zh-CN" altLang="en-US"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7"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953" y="2596099"/>
            <a:ext cx="4348162"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501952" y="1087318"/>
            <a:ext cx="11500045" cy="1200329"/>
          </a:xfrm>
          <a:prstGeom prst="rect">
            <a:avLst/>
          </a:prstGeom>
          <a:ln>
            <a:solidFill>
              <a:srgbClr val="FFC000"/>
            </a:solidFill>
          </a:ln>
        </p:spPr>
        <p:txBody>
          <a:bodyPr wrap="square">
            <a:spAutoFit/>
          </a:bodyPr>
          <a:lstStyle/>
          <a:p>
            <a:pPr marL="285750" indent="-285750">
              <a:lnSpc>
                <a:spcPct val="150000"/>
              </a:lnSpc>
              <a:buClr>
                <a:srgbClr val="FF0000"/>
              </a:buClr>
              <a:buFont typeface="Wingdings" panose="05000000000000000000" pitchFamily="2" charset="2"/>
              <a:buChar char="n"/>
            </a:pPr>
            <a:r>
              <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以</a:t>
            </a: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SiO2</a:t>
            </a:r>
            <a:r>
              <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为栅介质的传统工艺，</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基本</a:t>
            </a:r>
            <a:r>
              <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达到极限</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工艺技术的进步不再遵循每</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18</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个月集成度翻番的规律。</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Clr>
                <a:srgbClr val="FF0000"/>
              </a:buClr>
              <a:buFont typeface="Wingdings" panose="05000000000000000000" pitchFamily="2" charset="2"/>
              <a:buChar char="n"/>
            </a:pP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工艺难度提升，投资规模继续攀升，系统复杂度持续增长。</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应用、软件成为集成电路技术的重要组成部分。当前，一颗芯片上已经能够集成</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70</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亿只晶体管，系统复杂度已经前所未有，当软件成为必不可少的部分时，系统复杂度将被进一步推高。</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 name="Picture 2" descr="E:\USER\Documents\Tencent Files\119312570\Image\)AWE1UU8Y1%ON1G}{@9E]2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6870" y="2828451"/>
            <a:ext cx="3942743" cy="2487757"/>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graphicFrame>
        <p:nvGraphicFramePr>
          <p:cNvPr id="27" name="表格 26"/>
          <p:cNvGraphicFramePr>
            <a:graphicFrameLocks noGrp="1"/>
          </p:cNvGraphicFramePr>
          <p:nvPr>
            <p:extLst/>
          </p:nvPr>
        </p:nvGraphicFramePr>
        <p:xfrm>
          <a:off x="8876392" y="2785736"/>
          <a:ext cx="2917826" cy="2456370"/>
        </p:xfrm>
        <a:graphic>
          <a:graphicData uri="http://schemas.openxmlformats.org/drawingml/2006/table">
            <a:tbl>
              <a:tblPr firstRow="1" bandRow="1">
                <a:tableStyleId>{5C22544A-7EE6-4342-B048-85BDC9FD1C3A}</a:tableStyleId>
              </a:tblPr>
              <a:tblGrid>
                <a:gridCol w="1458913">
                  <a:extLst>
                    <a:ext uri="{9D8B030D-6E8A-4147-A177-3AD203B41FA5}">
                      <a16:colId xmlns:a16="http://schemas.microsoft.com/office/drawing/2014/main" val="20000"/>
                    </a:ext>
                  </a:extLst>
                </a:gridCol>
                <a:gridCol w="1458913">
                  <a:extLst>
                    <a:ext uri="{9D8B030D-6E8A-4147-A177-3AD203B41FA5}">
                      <a16:colId xmlns:a16="http://schemas.microsoft.com/office/drawing/2014/main" val="20001"/>
                    </a:ext>
                  </a:extLst>
                </a:gridCol>
              </a:tblGrid>
              <a:tr h="409395">
                <a:tc>
                  <a:txBody>
                    <a:bodyPr/>
                    <a:lstStyle/>
                    <a:p>
                      <a:r>
                        <a:rPr lang="zh-CN" altLang="en-US" sz="1600" dirty="0"/>
                        <a:t>工艺节点</a:t>
                      </a:r>
                      <a:r>
                        <a:rPr lang="en-US" altLang="zh-CN" sz="1600" dirty="0"/>
                        <a:t>/nm</a:t>
                      </a:r>
                      <a:endParaRPr lang="zh-CN" altLang="en-US" sz="1600" dirty="0"/>
                    </a:p>
                  </a:txBody>
                  <a:tcPr marL="91426" marR="91426" marT="45726" marB="45726"/>
                </a:tc>
                <a:tc>
                  <a:txBody>
                    <a:bodyPr/>
                    <a:lstStyle/>
                    <a:p>
                      <a:r>
                        <a:rPr lang="zh-CN" altLang="en-US" sz="1600" dirty="0"/>
                        <a:t>投资规模</a:t>
                      </a:r>
                      <a:r>
                        <a:rPr lang="en-US" altLang="zh-CN" sz="1600" dirty="0"/>
                        <a:t>/B $</a:t>
                      </a:r>
                      <a:endParaRPr lang="zh-CN" altLang="en-US" sz="1600" dirty="0"/>
                    </a:p>
                  </a:txBody>
                  <a:tcPr marL="91426" marR="91426" marT="45726" marB="45726"/>
                </a:tc>
                <a:extLst>
                  <a:ext uri="{0D108BD9-81ED-4DB2-BD59-A6C34878D82A}">
                    <a16:rowId xmlns:a16="http://schemas.microsoft.com/office/drawing/2014/main" val="10000"/>
                  </a:ext>
                </a:extLst>
              </a:tr>
              <a:tr h="409395">
                <a:tc>
                  <a:txBody>
                    <a:bodyPr/>
                    <a:lstStyle/>
                    <a:p>
                      <a:pPr algn="ctr"/>
                      <a:r>
                        <a:rPr lang="en-US" altLang="zh-CN" sz="1600" dirty="0"/>
                        <a:t>65</a:t>
                      </a:r>
                      <a:endParaRPr lang="zh-CN" altLang="en-US" sz="1600" dirty="0"/>
                    </a:p>
                  </a:txBody>
                  <a:tcPr marL="91426" marR="91426" marT="45726" marB="45726"/>
                </a:tc>
                <a:tc>
                  <a:txBody>
                    <a:bodyPr/>
                    <a:lstStyle/>
                    <a:p>
                      <a:pPr algn="ctr"/>
                      <a:r>
                        <a:rPr lang="en-US" altLang="zh-CN" sz="1600" dirty="0"/>
                        <a:t>2.5~3</a:t>
                      </a:r>
                      <a:endParaRPr lang="zh-CN" altLang="en-US" sz="1600" dirty="0"/>
                    </a:p>
                  </a:txBody>
                  <a:tcPr marL="91426" marR="91426" marT="45726" marB="45726"/>
                </a:tc>
                <a:extLst>
                  <a:ext uri="{0D108BD9-81ED-4DB2-BD59-A6C34878D82A}">
                    <a16:rowId xmlns:a16="http://schemas.microsoft.com/office/drawing/2014/main" val="10001"/>
                  </a:ext>
                </a:extLst>
              </a:tr>
              <a:tr h="409395">
                <a:tc>
                  <a:txBody>
                    <a:bodyPr/>
                    <a:lstStyle/>
                    <a:p>
                      <a:pPr algn="ctr"/>
                      <a:r>
                        <a:rPr lang="en-US" altLang="zh-CN" sz="1600" dirty="0"/>
                        <a:t>45</a:t>
                      </a:r>
                      <a:endParaRPr lang="zh-CN" altLang="en-US" sz="1600" dirty="0"/>
                    </a:p>
                  </a:txBody>
                  <a:tcPr marL="91426" marR="91426" marT="45726" marB="45726"/>
                </a:tc>
                <a:tc>
                  <a:txBody>
                    <a:bodyPr/>
                    <a:lstStyle/>
                    <a:p>
                      <a:pPr algn="ctr"/>
                      <a:r>
                        <a:rPr lang="en-US" altLang="zh-CN" sz="1600" dirty="0"/>
                        <a:t>3.5~5</a:t>
                      </a:r>
                      <a:endParaRPr lang="zh-CN" altLang="en-US" sz="1600" dirty="0"/>
                    </a:p>
                  </a:txBody>
                  <a:tcPr marL="91426" marR="91426" marT="45726" marB="45726"/>
                </a:tc>
                <a:extLst>
                  <a:ext uri="{0D108BD9-81ED-4DB2-BD59-A6C34878D82A}">
                    <a16:rowId xmlns:a16="http://schemas.microsoft.com/office/drawing/2014/main" val="10002"/>
                  </a:ext>
                </a:extLst>
              </a:tr>
              <a:tr h="409395">
                <a:tc>
                  <a:txBody>
                    <a:bodyPr/>
                    <a:lstStyle/>
                    <a:p>
                      <a:pPr algn="ctr"/>
                      <a:r>
                        <a:rPr lang="en-US" altLang="zh-CN" sz="1600" dirty="0"/>
                        <a:t>32</a:t>
                      </a:r>
                      <a:endParaRPr lang="zh-CN" altLang="en-US" sz="1600" dirty="0"/>
                    </a:p>
                  </a:txBody>
                  <a:tcPr marL="91426" marR="91426" marT="45726" marB="45726"/>
                </a:tc>
                <a:tc>
                  <a:txBody>
                    <a:bodyPr/>
                    <a:lstStyle/>
                    <a:p>
                      <a:pPr algn="ctr"/>
                      <a:r>
                        <a:rPr lang="en-US" altLang="zh-CN" sz="1600" dirty="0"/>
                        <a:t>5~7</a:t>
                      </a:r>
                      <a:endParaRPr lang="zh-CN" altLang="en-US" sz="1600" dirty="0"/>
                    </a:p>
                  </a:txBody>
                  <a:tcPr marL="91426" marR="91426" marT="45726" marB="45726"/>
                </a:tc>
                <a:extLst>
                  <a:ext uri="{0D108BD9-81ED-4DB2-BD59-A6C34878D82A}">
                    <a16:rowId xmlns:a16="http://schemas.microsoft.com/office/drawing/2014/main" val="10003"/>
                  </a:ext>
                </a:extLst>
              </a:tr>
              <a:tr h="409395">
                <a:tc>
                  <a:txBody>
                    <a:bodyPr/>
                    <a:lstStyle/>
                    <a:p>
                      <a:pPr algn="ctr"/>
                      <a:r>
                        <a:rPr lang="en-US" altLang="zh-CN" sz="1600" dirty="0"/>
                        <a:t>22</a:t>
                      </a:r>
                      <a:endParaRPr lang="zh-CN" altLang="en-US" sz="1600" dirty="0"/>
                    </a:p>
                  </a:txBody>
                  <a:tcPr marL="91426" marR="91426" marT="45726" marB="45726"/>
                </a:tc>
                <a:tc>
                  <a:txBody>
                    <a:bodyPr/>
                    <a:lstStyle/>
                    <a:p>
                      <a:pPr algn="ctr"/>
                      <a:r>
                        <a:rPr lang="en-US" altLang="zh-CN" sz="1600" dirty="0"/>
                        <a:t>8~10</a:t>
                      </a:r>
                      <a:endParaRPr lang="zh-CN" altLang="en-US" sz="1600" dirty="0"/>
                    </a:p>
                  </a:txBody>
                  <a:tcPr marL="91426" marR="91426" marT="45726" marB="45726"/>
                </a:tc>
                <a:extLst>
                  <a:ext uri="{0D108BD9-81ED-4DB2-BD59-A6C34878D82A}">
                    <a16:rowId xmlns:a16="http://schemas.microsoft.com/office/drawing/2014/main" val="10004"/>
                  </a:ext>
                </a:extLst>
              </a:tr>
              <a:tr h="409395">
                <a:tc>
                  <a:txBody>
                    <a:bodyPr/>
                    <a:lstStyle/>
                    <a:p>
                      <a:pPr algn="ctr"/>
                      <a:r>
                        <a:rPr lang="en-US" altLang="zh-CN" sz="1600" dirty="0"/>
                        <a:t>16</a:t>
                      </a:r>
                      <a:endParaRPr lang="zh-CN" altLang="en-US" sz="1600" dirty="0"/>
                    </a:p>
                  </a:txBody>
                  <a:tcPr marL="91426" marR="91426" marT="45726" marB="45726"/>
                </a:tc>
                <a:tc>
                  <a:txBody>
                    <a:bodyPr/>
                    <a:lstStyle/>
                    <a:p>
                      <a:pPr algn="ctr"/>
                      <a:r>
                        <a:rPr lang="en-US" altLang="zh-CN" sz="1600" dirty="0"/>
                        <a:t>12~15</a:t>
                      </a:r>
                      <a:endParaRPr lang="zh-CN" altLang="en-US" sz="1600" dirty="0"/>
                    </a:p>
                  </a:txBody>
                  <a:tcPr marL="91426" marR="91426" marT="45726" marB="45726"/>
                </a:tc>
                <a:extLst>
                  <a:ext uri="{0D108BD9-81ED-4DB2-BD59-A6C34878D82A}">
                    <a16:rowId xmlns:a16="http://schemas.microsoft.com/office/drawing/2014/main" val="10005"/>
                  </a:ext>
                </a:extLst>
              </a:tr>
            </a:tbl>
          </a:graphicData>
        </a:graphic>
      </p:graphicFrame>
      <p:sp>
        <p:nvSpPr>
          <p:cNvPr id="26"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8"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9"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9" name="TextBox 3"/>
          <p:cNvSpPr>
            <a:spLocks noChangeArrowheads="1"/>
          </p:cNvSpPr>
          <p:nvPr/>
        </p:nvSpPr>
        <p:spPr bwMode="auto">
          <a:xfrm>
            <a:off x="3060700" y="6108700"/>
            <a:ext cx="3900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信息技术理论基础和发展规律</a:t>
            </a:r>
            <a:endParaRPr lang="zh-CN" altLang="zh-CN"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256012570"/>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ChangeArrowheads="1"/>
          </p:cNvSpPr>
          <p:nvPr/>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2" name="矩形 3"/>
          <p:cNvSpPr>
            <a:spLocks noChangeArrowheads="1"/>
          </p:cNvSpPr>
          <p:nvPr/>
        </p:nvSpPr>
        <p:spPr bwMode="auto">
          <a:xfrm>
            <a:off x="1417638" y="0"/>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9" name="文本框 2"/>
          <p:cNvSpPr>
            <a:spLocks noChangeArrowheads="1"/>
          </p:cNvSpPr>
          <p:nvPr/>
        </p:nvSpPr>
        <p:spPr bwMode="auto">
          <a:xfrm>
            <a:off x="1567692" y="81271"/>
            <a:ext cx="6417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1.3 </a:t>
            </a:r>
            <a:r>
              <a:rPr lang="zh-CN" altLang="en-US"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信息技术面临的挑战</a:t>
            </a:r>
            <a:endParaRPr lang="zh-CN" altLang="en-US" sz="24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
        <p:nvSpPr>
          <p:cNvPr id="17" name="矩形 16"/>
          <p:cNvSpPr/>
          <p:nvPr/>
        </p:nvSpPr>
        <p:spPr>
          <a:xfrm>
            <a:off x="1439" y="595522"/>
            <a:ext cx="12218013" cy="400110"/>
          </a:xfrm>
          <a:prstGeom prst="rect">
            <a:avLst/>
          </a:prstGeom>
          <a:solidFill>
            <a:schemeClr val="bg1">
              <a:lumMod val="50000"/>
            </a:schemeClr>
          </a:solidFill>
        </p:spPr>
        <p:txBody>
          <a:bodyPr wrap="square">
            <a:spAutoFit/>
          </a:bodyPr>
          <a:lstStyle/>
          <a:p>
            <a:r>
              <a:rPr lang="zh-CN" altLang="zh-CN"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挑战</a:t>
            </a:r>
            <a:r>
              <a:rPr lang="zh-CN" altLang="en-US"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a:t>
            </a:r>
            <a:r>
              <a:rPr lang="zh-CN" altLang="zh-CN"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目前的计算机体系结构和软件技术能否支撑大规模、高复杂度、智能和安全的需求</a:t>
            </a:r>
          </a:p>
        </p:txBody>
      </p:sp>
      <p:sp>
        <p:nvSpPr>
          <p:cNvPr id="2" name="矩形 1"/>
          <p:cNvSpPr/>
          <p:nvPr/>
        </p:nvSpPr>
        <p:spPr>
          <a:xfrm>
            <a:off x="389293" y="1138458"/>
            <a:ext cx="11396689" cy="584775"/>
          </a:xfrm>
          <a:prstGeom prst="rect">
            <a:avLst/>
          </a:prstGeom>
          <a:ln>
            <a:solidFill>
              <a:srgbClr val="FFC000"/>
            </a:solidFill>
          </a:ln>
        </p:spPr>
        <p:txBody>
          <a:bodyPr wrap="square">
            <a:spAutoFit/>
          </a:bodyPr>
          <a:lstStyle/>
          <a:p>
            <a:pPr marL="285750" indent="-285750">
              <a:buClr>
                <a:srgbClr val="FF0000"/>
              </a:buClr>
              <a:buFont typeface="Wingdings" panose="05000000000000000000" pitchFamily="2" charset="2"/>
              <a:buChar char="n"/>
            </a:pPr>
            <a:r>
              <a:rPr lang="zh-CN" altLang="zh-CN" sz="1600" b="1" dirty="0">
                <a:latin typeface="微软雅黑" panose="020B0503020204020204" pitchFamily="34" charset="-122"/>
                <a:ea typeface="微软雅黑" panose="020B0503020204020204" pitchFamily="34" charset="-122"/>
              </a:rPr>
              <a:t>计算机硬件环境目前从单机向网络环境发展，产生移动计算、普适计算、云计算、透明计算等多种计算模式；同时基于新的机理的计算模型也在研究领域逐步兴起，如分子生物计算、量子计算等。</a:t>
            </a:r>
            <a:endPar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p:cNvSpPr/>
          <p:nvPr/>
        </p:nvSpPr>
        <p:spPr>
          <a:xfrm>
            <a:off x="0" y="5373113"/>
            <a:ext cx="12195175" cy="646331"/>
          </a:xfrm>
          <a:prstGeom prst="rect">
            <a:avLst/>
          </a:prstGeom>
          <a:solidFill>
            <a:srgbClr val="FFC000"/>
          </a:solidFill>
        </p:spPr>
        <p:txBody>
          <a:bodyPr wrap="square">
            <a:spAutoFit/>
          </a:bodyPr>
          <a:lstStyle/>
          <a:p>
            <a:pPr marL="171450" lvl="1">
              <a:lnSpc>
                <a:spcPct val="100000"/>
              </a:lnSpc>
              <a:spcBef>
                <a:spcPts val="750"/>
              </a:spcBef>
            </a:pPr>
            <a:r>
              <a:rPr lang="zh-CN" altLang="en-US" b="1" dirty="0">
                <a:solidFill>
                  <a:srgbClr val="FF0000"/>
                </a:solidFill>
                <a:latin typeface="微软雅黑" panose="020B0503020204020204" pitchFamily="34" charset="-122"/>
                <a:ea typeface="微软雅黑" panose="020B0503020204020204" pitchFamily="34" charset="-122"/>
              </a:rPr>
              <a:t>软件定义</a:t>
            </a:r>
            <a:r>
              <a:rPr lang="zh-CN" altLang="en-US" b="1" dirty="0">
                <a:latin typeface="微软雅黑" panose="020B0503020204020204" pitchFamily="34" charset="-122"/>
                <a:ea typeface="微软雅黑" panose="020B0503020204020204" pitchFamily="34" charset="-122"/>
              </a:rPr>
              <a:t>通过灵活定制软硬件体系结构与功能来满足多样化的通信和计算系统需求，</a:t>
            </a:r>
            <a:r>
              <a:rPr lang="zh-CN" altLang="zh-CN" b="1" dirty="0">
                <a:latin typeface="微软雅黑" panose="020B0503020204020204" pitchFamily="34" charset="-122"/>
                <a:ea typeface="微软雅黑" panose="020B0503020204020204" pitchFamily="34" charset="-122"/>
              </a:rPr>
              <a:t>硬件架构趋于一致，不再会有计算设备、存储设备、网络设备、安全设备的区别</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p:txBody>
      </p:sp>
      <p:pic>
        <p:nvPicPr>
          <p:cNvPr id="2050" name="图片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867" y="1981310"/>
            <a:ext cx="5276850" cy="3133725"/>
          </a:xfrm>
          <a:prstGeom prst="rect">
            <a:avLst/>
          </a:prstGeom>
          <a:noFill/>
          <a:ln w="9525">
            <a:solidFill>
              <a:srgbClr val="FFC000"/>
            </a:solidFill>
            <a:miter lim="800000"/>
            <a:headEnd/>
            <a:tailEnd/>
          </a:ln>
          <a:extLst>
            <a:ext uri="{909E8E84-426E-40DD-AFC4-6F175D3DCCD1}">
              <a14:hiddenFill xmlns:a14="http://schemas.microsoft.com/office/drawing/2010/main">
                <a:solidFill>
                  <a:srgbClr val="FFFFFF"/>
                </a:solidFill>
              </a14:hiddenFill>
            </a:ext>
          </a:extLst>
        </p:spPr>
      </p:pic>
      <p:pic>
        <p:nvPicPr>
          <p:cNvPr id="20" name="图片 19"/>
          <p:cNvPicPr>
            <a:picLocks noChangeAspect="1"/>
          </p:cNvPicPr>
          <p:nvPr/>
        </p:nvPicPr>
        <p:blipFill>
          <a:blip r:embed="rId4"/>
          <a:stretch>
            <a:fillRect/>
          </a:stretch>
        </p:blipFill>
        <p:spPr>
          <a:xfrm>
            <a:off x="6555293" y="2576096"/>
            <a:ext cx="5070763" cy="2302931"/>
          </a:xfrm>
          <a:prstGeom prst="rect">
            <a:avLst/>
          </a:prstGeom>
        </p:spPr>
      </p:pic>
      <p:sp>
        <p:nvSpPr>
          <p:cNvPr id="30"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1"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2"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3"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4" name="TextBox 3"/>
          <p:cNvSpPr>
            <a:spLocks noChangeArrowheads="1"/>
          </p:cNvSpPr>
          <p:nvPr/>
        </p:nvSpPr>
        <p:spPr bwMode="auto">
          <a:xfrm>
            <a:off x="3060700" y="6108700"/>
            <a:ext cx="3900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信息技术理论基础和发展规律</a:t>
            </a:r>
            <a:endParaRPr lang="zh-CN" altLang="zh-CN"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2639487895"/>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ChangeArrowheads="1"/>
          </p:cNvSpPr>
          <p:nvPr/>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2" name="矩形 3"/>
          <p:cNvSpPr>
            <a:spLocks noChangeArrowheads="1"/>
          </p:cNvSpPr>
          <p:nvPr/>
        </p:nvSpPr>
        <p:spPr bwMode="auto">
          <a:xfrm>
            <a:off x="1417638" y="0"/>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9" name="文本框 2"/>
          <p:cNvSpPr>
            <a:spLocks noChangeArrowheads="1"/>
          </p:cNvSpPr>
          <p:nvPr/>
        </p:nvSpPr>
        <p:spPr bwMode="auto">
          <a:xfrm>
            <a:off x="1567692" y="81271"/>
            <a:ext cx="6417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1.3 </a:t>
            </a:r>
            <a:r>
              <a:rPr lang="zh-CN" altLang="en-US"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信息技术面临的挑战</a:t>
            </a:r>
            <a:endParaRPr lang="zh-CN" altLang="en-US" sz="24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
        <p:nvSpPr>
          <p:cNvPr id="17" name="矩形 16"/>
          <p:cNvSpPr/>
          <p:nvPr/>
        </p:nvSpPr>
        <p:spPr>
          <a:xfrm>
            <a:off x="1439" y="595522"/>
            <a:ext cx="12218013" cy="400110"/>
          </a:xfrm>
          <a:prstGeom prst="rect">
            <a:avLst/>
          </a:prstGeom>
          <a:solidFill>
            <a:schemeClr val="bg1">
              <a:lumMod val="50000"/>
            </a:schemeClr>
          </a:solidFill>
        </p:spPr>
        <p:txBody>
          <a:bodyPr wrap="square">
            <a:spAutoFit/>
          </a:bodyPr>
          <a:lstStyle/>
          <a:p>
            <a:r>
              <a:rPr lang="zh-CN" altLang="zh-CN"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挑战</a:t>
            </a:r>
            <a:r>
              <a:rPr lang="zh-CN" altLang="en-US"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a:t>
            </a:r>
            <a:r>
              <a:rPr lang="zh-CN" altLang="zh-CN"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如何构建高速、安全、融合、无所不在的网络</a:t>
            </a:r>
          </a:p>
        </p:txBody>
      </p:sp>
      <p:sp>
        <p:nvSpPr>
          <p:cNvPr id="2" name="矩形 1"/>
          <p:cNvSpPr/>
          <p:nvPr/>
        </p:nvSpPr>
        <p:spPr>
          <a:xfrm>
            <a:off x="215690" y="1305280"/>
            <a:ext cx="11692227" cy="830997"/>
          </a:xfrm>
          <a:prstGeom prst="rect">
            <a:avLst/>
          </a:prstGeom>
          <a:ln>
            <a:solidFill>
              <a:srgbClr val="FFC000"/>
            </a:solidFill>
          </a:ln>
        </p:spPr>
        <p:txBody>
          <a:bodyPr wrap="square">
            <a:spAutoFit/>
          </a:bodyPr>
          <a:lstStyle/>
          <a:p>
            <a:pPr marL="285750" indent="-285750">
              <a:lnSpc>
                <a:spcPct val="150000"/>
              </a:lnSpc>
              <a:buClr>
                <a:srgbClr val="FF0000"/>
              </a:buClr>
              <a:buFont typeface="Wingdings" panose="05000000000000000000" pitchFamily="2" charset="2"/>
              <a:buChar char="n"/>
            </a:pP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由于互联网自身的可持续发展，以及云计算、物联网、智慧地球等新兴业务的需求，对于网络在</a:t>
            </a:r>
            <a:r>
              <a:rPr lang="zh-CN" altLang="en-US" sz="16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大数据传输、支持多种业务、安全可信、服务质量、绿色节能、以及可扩展性</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方面提出了新的要求。</a:t>
            </a:r>
            <a:endPar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18" name="组合 27"/>
          <p:cNvGrpSpPr/>
          <p:nvPr/>
        </p:nvGrpSpPr>
        <p:grpSpPr>
          <a:xfrm>
            <a:off x="8257737" y="2375645"/>
            <a:ext cx="3650181" cy="3489520"/>
            <a:chOff x="6047656" y="2249140"/>
            <a:chExt cx="3096344" cy="3240360"/>
          </a:xfrm>
        </p:grpSpPr>
        <p:grpSp>
          <p:nvGrpSpPr>
            <p:cNvPr id="319" name="组合 76"/>
            <p:cNvGrpSpPr/>
            <p:nvPr/>
          </p:nvGrpSpPr>
          <p:grpSpPr>
            <a:xfrm>
              <a:off x="6047656" y="2762271"/>
              <a:ext cx="1220590" cy="1093525"/>
              <a:chOff x="6047656" y="2762271"/>
              <a:chExt cx="1220590" cy="1093525"/>
            </a:xfrm>
          </p:grpSpPr>
          <p:sp>
            <p:nvSpPr>
              <p:cNvPr id="356" name="AutoShape 5"/>
              <p:cNvSpPr>
                <a:spLocks noChangeArrowheads="1"/>
              </p:cNvSpPr>
              <p:nvPr/>
            </p:nvSpPr>
            <p:spPr bwMode="gray">
              <a:xfrm>
                <a:off x="6057900" y="2782477"/>
                <a:ext cx="1210346" cy="1073319"/>
              </a:xfrm>
              <a:prstGeom prst="hexagon">
                <a:avLst>
                  <a:gd name="adj" fmla="val 28916"/>
                  <a:gd name="vf" fmla="val 115470"/>
                </a:avLst>
              </a:prstGeom>
              <a:solidFill>
                <a:srgbClr val="808080"/>
              </a:solidFill>
              <a:ln w="9525">
                <a:noFill/>
                <a:miter lim="800000"/>
                <a:headEnd/>
                <a:tailEnd/>
              </a:ln>
            </p:spPr>
            <p:txBody>
              <a:bodyPr wrap="none" anchor="ctr"/>
              <a:lstStyle/>
              <a:p>
                <a:pPr fontAlgn="auto">
                  <a:spcBef>
                    <a:spcPts val="0"/>
                  </a:spcBef>
                  <a:spcAft>
                    <a:spcPts val="0"/>
                  </a:spcAft>
                  <a:defRPr/>
                </a:pPr>
                <a:endParaRPr kumimoji="0" lang="zh-CN" altLang="en-US" sz="1400" b="0" i="0" u="none" kern="0">
                  <a:solidFill>
                    <a:sysClr val="windowText" lastClr="000000"/>
                  </a:solidFill>
                  <a:latin typeface="微软雅黑" panose="020B0503020204020204" pitchFamily="34" charset="-122"/>
                  <a:ea typeface="微软雅黑" panose="020B0503020204020204" pitchFamily="34" charset="-122"/>
                </a:endParaRPr>
              </a:p>
            </p:txBody>
          </p:sp>
          <p:sp>
            <p:nvSpPr>
              <p:cNvPr id="357" name="AutoShape 6"/>
              <p:cNvSpPr>
                <a:spLocks noChangeArrowheads="1"/>
              </p:cNvSpPr>
              <p:nvPr/>
            </p:nvSpPr>
            <p:spPr bwMode="gray">
              <a:xfrm>
                <a:off x="6047656" y="2762271"/>
                <a:ext cx="1210346" cy="1073319"/>
              </a:xfrm>
              <a:prstGeom prst="hexagon">
                <a:avLst>
                  <a:gd name="adj" fmla="val 28916"/>
                  <a:gd name="vf" fmla="val 115470"/>
                </a:avLst>
              </a:prstGeom>
              <a:solidFill>
                <a:schemeClr val="bg1"/>
              </a:solidFill>
              <a:ln w="9525">
                <a:solidFill>
                  <a:srgbClr val="C0C0C0"/>
                </a:solidFill>
                <a:miter lim="800000"/>
                <a:headEnd/>
                <a:tailEnd/>
              </a:ln>
            </p:spPr>
            <p:txBody>
              <a:bodyPr wrap="none" anchor="ctr"/>
              <a:lstStyle/>
              <a:p>
                <a:pPr fontAlgn="auto">
                  <a:spcBef>
                    <a:spcPts val="0"/>
                  </a:spcBef>
                  <a:spcAft>
                    <a:spcPts val="0"/>
                  </a:spcAft>
                  <a:defRPr/>
                </a:pPr>
                <a:endParaRPr kumimoji="0" lang="zh-CN" altLang="en-US" sz="1400" b="0" i="0" u="none" kern="0">
                  <a:solidFill>
                    <a:sysClr val="windowText" lastClr="000000"/>
                  </a:solidFill>
                  <a:latin typeface="微软雅黑" panose="020B0503020204020204" pitchFamily="34" charset="-122"/>
                  <a:ea typeface="微软雅黑" panose="020B0503020204020204" pitchFamily="34" charset="-122"/>
                </a:endParaRPr>
              </a:p>
            </p:txBody>
          </p:sp>
          <p:sp>
            <p:nvSpPr>
              <p:cNvPr id="358" name="AutoShape 7"/>
              <p:cNvSpPr>
                <a:spLocks noChangeArrowheads="1"/>
              </p:cNvSpPr>
              <p:nvPr/>
            </p:nvSpPr>
            <p:spPr bwMode="gray">
              <a:xfrm>
                <a:off x="6118575" y="2826929"/>
                <a:ext cx="1062993" cy="944004"/>
              </a:xfrm>
              <a:prstGeom prst="hexagon">
                <a:avLst>
                  <a:gd name="adj" fmla="val 28896"/>
                  <a:gd name="vf" fmla="val 115470"/>
                </a:avLst>
              </a:prstGeom>
              <a:solidFill>
                <a:srgbClr val="88E70F"/>
              </a:solidFill>
              <a:ln w="9525">
                <a:solidFill>
                  <a:srgbClr val="000000"/>
                </a:solidFill>
                <a:miter lim="800000"/>
                <a:headEnd/>
                <a:tailEnd/>
              </a:ln>
            </p:spPr>
            <p:txBody>
              <a:bodyPr wrap="none" anchor="ctr"/>
              <a:lstStyle/>
              <a:p>
                <a:pPr fontAlgn="auto">
                  <a:spcBef>
                    <a:spcPts val="0"/>
                  </a:spcBef>
                  <a:spcAft>
                    <a:spcPts val="0"/>
                  </a:spcAft>
                  <a:defRPr/>
                </a:pPr>
                <a:endParaRPr kumimoji="0" lang="zh-CN" altLang="en-US" sz="1400" b="1" i="0" u="none" kern="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320" name="组合 77"/>
            <p:cNvGrpSpPr/>
            <p:nvPr/>
          </p:nvGrpSpPr>
          <p:grpSpPr>
            <a:xfrm>
              <a:off x="6993660" y="2249140"/>
              <a:ext cx="1222988" cy="1091908"/>
              <a:chOff x="6993660" y="2249140"/>
              <a:chExt cx="1222988" cy="1091908"/>
            </a:xfrm>
          </p:grpSpPr>
          <p:sp>
            <p:nvSpPr>
              <p:cNvPr id="353" name="AutoShape 9"/>
              <p:cNvSpPr>
                <a:spLocks noChangeArrowheads="1"/>
              </p:cNvSpPr>
              <p:nvPr/>
            </p:nvSpPr>
            <p:spPr bwMode="gray">
              <a:xfrm>
                <a:off x="7003911" y="2267729"/>
                <a:ext cx="1212737" cy="1073319"/>
              </a:xfrm>
              <a:prstGeom prst="hexagon">
                <a:avLst>
                  <a:gd name="adj" fmla="val 28916"/>
                  <a:gd name="vf" fmla="val 115470"/>
                </a:avLst>
              </a:prstGeom>
              <a:solidFill>
                <a:schemeClr val="bg2"/>
              </a:solidFill>
              <a:ln w="9525">
                <a:noFill/>
                <a:miter lim="800000"/>
                <a:headEnd/>
                <a:tailEnd/>
              </a:ln>
            </p:spPr>
            <p:txBody>
              <a:bodyPr wrap="none" anchor="ctr"/>
              <a:lstStyle/>
              <a:p>
                <a:pPr fontAlgn="auto">
                  <a:spcBef>
                    <a:spcPts val="0"/>
                  </a:spcBef>
                  <a:spcAft>
                    <a:spcPts val="0"/>
                  </a:spcAft>
                  <a:defRPr/>
                </a:pPr>
                <a:endParaRPr kumimoji="0" lang="zh-CN" altLang="en-US" sz="1400" b="0" i="0" u="none" kern="0">
                  <a:solidFill>
                    <a:sysClr val="windowText" lastClr="000000"/>
                  </a:solidFill>
                  <a:latin typeface="微软雅黑" panose="020B0503020204020204" pitchFamily="34" charset="-122"/>
                  <a:ea typeface="微软雅黑" panose="020B0503020204020204" pitchFamily="34" charset="-122"/>
                </a:endParaRPr>
              </a:p>
            </p:txBody>
          </p:sp>
          <p:sp>
            <p:nvSpPr>
              <p:cNvPr id="354" name="AutoShape 10"/>
              <p:cNvSpPr>
                <a:spLocks noChangeArrowheads="1"/>
              </p:cNvSpPr>
              <p:nvPr/>
            </p:nvSpPr>
            <p:spPr bwMode="gray">
              <a:xfrm>
                <a:off x="6993660" y="2249140"/>
                <a:ext cx="1212737" cy="1073319"/>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fontAlgn="auto">
                  <a:spcBef>
                    <a:spcPts val="0"/>
                  </a:spcBef>
                  <a:spcAft>
                    <a:spcPts val="0"/>
                  </a:spcAft>
                  <a:defRPr/>
                </a:pPr>
                <a:endParaRPr kumimoji="0" lang="zh-CN" altLang="en-US" sz="1400" b="0" i="0" u="none" kern="0">
                  <a:solidFill>
                    <a:sysClr val="windowText" lastClr="000000"/>
                  </a:solidFill>
                  <a:latin typeface="微软雅黑" panose="020B0503020204020204" pitchFamily="34" charset="-122"/>
                  <a:ea typeface="微软雅黑" panose="020B0503020204020204" pitchFamily="34" charset="-122"/>
                </a:endParaRPr>
              </a:p>
            </p:txBody>
          </p:sp>
          <p:sp>
            <p:nvSpPr>
              <p:cNvPr id="355" name="AutoShape 11"/>
              <p:cNvSpPr>
                <a:spLocks noChangeArrowheads="1"/>
              </p:cNvSpPr>
              <p:nvPr/>
            </p:nvSpPr>
            <p:spPr bwMode="gray">
              <a:xfrm>
                <a:off x="7064626" y="2313798"/>
                <a:ext cx="1064496" cy="944003"/>
              </a:xfrm>
              <a:prstGeom prst="hexagon">
                <a:avLst>
                  <a:gd name="adj" fmla="val 28896"/>
                  <a:gd name="vf" fmla="val 115470"/>
                </a:avLst>
              </a:prstGeom>
              <a:gradFill rotWithShape="1">
                <a:gsLst>
                  <a:gs pos="0">
                    <a:srgbClr val="24B443"/>
                  </a:gs>
                  <a:gs pos="100000">
                    <a:srgbClr val="115D16"/>
                  </a:gs>
                </a:gsLst>
                <a:lin ang="2700000" scaled="1"/>
              </a:gradFill>
              <a:ln w="9525">
                <a:solidFill>
                  <a:srgbClr val="000000"/>
                </a:solidFill>
                <a:miter lim="800000"/>
                <a:headEnd/>
                <a:tailEnd/>
              </a:ln>
            </p:spPr>
            <p:txBody>
              <a:bodyPr wrap="none" anchor="ctr"/>
              <a:lstStyle/>
              <a:p>
                <a:pPr fontAlgn="auto">
                  <a:spcBef>
                    <a:spcPts val="0"/>
                  </a:spcBef>
                  <a:spcAft>
                    <a:spcPts val="0"/>
                  </a:spcAft>
                  <a:defRPr/>
                </a:pPr>
                <a:endParaRPr kumimoji="0" lang="zh-CN" altLang="en-US" sz="1400" b="0" i="0" u="none" kern="0">
                  <a:solidFill>
                    <a:sysClr val="windowText" lastClr="000000"/>
                  </a:solidFill>
                  <a:latin typeface="微软雅黑" panose="020B0503020204020204" pitchFamily="34" charset="-122"/>
                  <a:ea typeface="微软雅黑" panose="020B0503020204020204" pitchFamily="34" charset="-122"/>
                </a:endParaRPr>
              </a:p>
            </p:txBody>
          </p:sp>
        </p:grpSp>
        <p:grpSp>
          <p:nvGrpSpPr>
            <p:cNvPr id="321" name="组合 78"/>
            <p:cNvGrpSpPr/>
            <p:nvPr/>
          </p:nvGrpSpPr>
          <p:grpSpPr>
            <a:xfrm>
              <a:off x="6976847" y="3310279"/>
              <a:ext cx="1222988" cy="1091908"/>
              <a:chOff x="6976847" y="3310279"/>
              <a:chExt cx="1222988" cy="1091908"/>
            </a:xfrm>
          </p:grpSpPr>
          <p:sp>
            <p:nvSpPr>
              <p:cNvPr id="350" name="AutoShape 15"/>
              <p:cNvSpPr>
                <a:spLocks noChangeArrowheads="1"/>
              </p:cNvSpPr>
              <p:nvPr/>
            </p:nvSpPr>
            <p:spPr bwMode="gray">
              <a:xfrm>
                <a:off x="6987098" y="3328868"/>
                <a:ext cx="1212737" cy="1073319"/>
              </a:xfrm>
              <a:prstGeom prst="hexagon">
                <a:avLst>
                  <a:gd name="adj" fmla="val 28916"/>
                  <a:gd name="vf" fmla="val 115470"/>
                </a:avLst>
              </a:prstGeom>
              <a:solidFill>
                <a:srgbClr val="808080"/>
              </a:solidFill>
              <a:ln w="9525">
                <a:noFill/>
                <a:miter lim="800000"/>
                <a:headEnd/>
                <a:tailEnd/>
              </a:ln>
            </p:spPr>
            <p:txBody>
              <a:bodyPr wrap="none" anchor="ctr"/>
              <a:lstStyle/>
              <a:p>
                <a:pPr fontAlgn="auto">
                  <a:spcBef>
                    <a:spcPts val="0"/>
                  </a:spcBef>
                  <a:spcAft>
                    <a:spcPts val="0"/>
                  </a:spcAft>
                  <a:defRPr/>
                </a:pPr>
                <a:endParaRPr kumimoji="0" lang="zh-CN" altLang="en-US" sz="1400" b="0" i="0" u="none" kern="0">
                  <a:solidFill>
                    <a:sysClr val="windowText" lastClr="000000"/>
                  </a:solidFill>
                  <a:latin typeface="微软雅黑" panose="020B0503020204020204" pitchFamily="34" charset="-122"/>
                  <a:ea typeface="微软雅黑" panose="020B0503020204020204" pitchFamily="34" charset="-122"/>
                </a:endParaRPr>
              </a:p>
            </p:txBody>
          </p:sp>
          <p:sp>
            <p:nvSpPr>
              <p:cNvPr id="351" name="AutoShape 16"/>
              <p:cNvSpPr>
                <a:spLocks noChangeArrowheads="1"/>
              </p:cNvSpPr>
              <p:nvPr/>
            </p:nvSpPr>
            <p:spPr bwMode="gray">
              <a:xfrm>
                <a:off x="6976847" y="3310279"/>
                <a:ext cx="1212737" cy="1073319"/>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fontAlgn="auto">
                  <a:spcBef>
                    <a:spcPts val="0"/>
                  </a:spcBef>
                  <a:spcAft>
                    <a:spcPts val="0"/>
                  </a:spcAft>
                  <a:defRPr/>
                </a:pPr>
                <a:endParaRPr kumimoji="0" lang="zh-CN" altLang="en-US" sz="1400" b="0" i="0" u="none" kern="0">
                  <a:solidFill>
                    <a:sysClr val="windowText" lastClr="000000"/>
                  </a:solidFill>
                  <a:latin typeface="微软雅黑" panose="020B0503020204020204" pitchFamily="34" charset="-122"/>
                  <a:ea typeface="微软雅黑" panose="020B0503020204020204" pitchFamily="34" charset="-122"/>
                </a:endParaRPr>
              </a:p>
            </p:txBody>
          </p:sp>
          <p:sp>
            <p:nvSpPr>
              <p:cNvPr id="352" name="AutoShape 17"/>
              <p:cNvSpPr>
                <a:spLocks noChangeArrowheads="1"/>
              </p:cNvSpPr>
              <p:nvPr/>
            </p:nvSpPr>
            <p:spPr bwMode="gray">
              <a:xfrm>
                <a:off x="7047813" y="3374937"/>
                <a:ext cx="1064496" cy="944003"/>
              </a:xfrm>
              <a:prstGeom prst="hexagon">
                <a:avLst>
                  <a:gd name="adj" fmla="val 28896"/>
                  <a:gd name="vf" fmla="val 115470"/>
                </a:avLst>
              </a:prstGeom>
              <a:gradFill rotWithShape="1">
                <a:gsLst>
                  <a:gs pos="0">
                    <a:srgbClr val="6D440E"/>
                  </a:gs>
                  <a:gs pos="100000">
                    <a:srgbClr val="EC941E"/>
                  </a:gs>
                </a:gsLst>
                <a:lin ang="2700000" scaled="1"/>
              </a:gradFill>
              <a:ln w="9525">
                <a:solidFill>
                  <a:srgbClr val="000000"/>
                </a:solidFill>
                <a:miter lim="800000"/>
                <a:headEnd/>
                <a:tailEnd/>
              </a:ln>
            </p:spPr>
            <p:txBody>
              <a:bodyPr wrap="none" anchor="ctr"/>
              <a:lstStyle/>
              <a:p>
                <a:pPr algn="ctr" fontAlgn="auto">
                  <a:spcBef>
                    <a:spcPts val="0"/>
                  </a:spcBef>
                  <a:spcAft>
                    <a:spcPts val="0"/>
                  </a:spcAft>
                  <a:defRPr/>
                </a:pPr>
                <a:r>
                  <a:rPr kumimoji="0" lang="zh-CN" altLang="en-US" sz="2000" b="1" i="0" u="none" kern="0" dirty="0">
                    <a:solidFill>
                      <a:schemeClr val="bg1"/>
                    </a:solidFill>
                    <a:latin typeface="微软雅黑" panose="020B0503020204020204" pitchFamily="34" charset="-122"/>
                    <a:ea typeface="微软雅黑" panose="020B0503020204020204" pitchFamily="34" charset="-122"/>
                  </a:rPr>
                  <a:t>目标特征</a:t>
                </a:r>
              </a:p>
            </p:txBody>
          </p:sp>
        </p:grpSp>
        <p:grpSp>
          <p:nvGrpSpPr>
            <p:cNvPr id="322" name="组合 79"/>
            <p:cNvGrpSpPr/>
            <p:nvPr/>
          </p:nvGrpSpPr>
          <p:grpSpPr>
            <a:xfrm>
              <a:off x="6054287" y="3847173"/>
              <a:ext cx="1222988" cy="1091908"/>
              <a:chOff x="6054287" y="3847173"/>
              <a:chExt cx="1222988" cy="1091908"/>
            </a:xfrm>
          </p:grpSpPr>
          <p:sp>
            <p:nvSpPr>
              <p:cNvPr id="347" name="AutoShape 20"/>
              <p:cNvSpPr>
                <a:spLocks noChangeArrowheads="1"/>
              </p:cNvSpPr>
              <p:nvPr/>
            </p:nvSpPr>
            <p:spPr bwMode="gray">
              <a:xfrm>
                <a:off x="6064538" y="3865762"/>
                <a:ext cx="1212737" cy="1073319"/>
              </a:xfrm>
              <a:prstGeom prst="hexagon">
                <a:avLst>
                  <a:gd name="adj" fmla="val 28916"/>
                  <a:gd name="vf" fmla="val 115470"/>
                </a:avLst>
              </a:prstGeom>
              <a:solidFill>
                <a:srgbClr val="808080"/>
              </a:solidFill>
              <a:ln w="9525">
                <a:noFill/>
                <a:miter lim="800000"/>
                <a:headEnd/>
                <a:tailEnd/>
              </a:ln>
            </p:spPr>
            <p:txBody>
              <a:bodyPr wrap="none" anchor="ctr"/>
              <a:lstStyle/>
              <a:p>
                <a:pPr fontAlgn="auto">
                  <a:spcBef>
                    <a:spcPts val="0"/>
                  </a:spcBef>
                  <a:spcAft>
                    <a:spcPts val="0"/>
                  </a:spcAft>
                  <a:defRPr/>
                </a:pPr>
                <a:endParaRPr kumimoji="0" lang="zh-CN" altLang="en-US" sz="1400" b="0" i="0" u="none" kern="0">
                  <a:solidFill>
                    <a:sysClr val="windowText" lastClr="000000"/>
                  </a:solidFill>
                  <a:latin typeface="微软雅黑" panose="020B0503020204020204" pitchFamily="34" charset="-122"/>
                  <a:ea typeface="微软雅黑" panose="020B0503020204020204" pitchFamily="34" charset="-122"/>
                </a:endParaRPr>
              </a:p>
            </p:txBody>
          </p:sp>
          <p:sp>
            <p:nvSpPr>
              <p:cNvPr id="348" name="AutoShape 21"/>
              <p:cNvSpPr>
                <a:spLocks noChangeArrowheads="1"/>
              </p:cNvSpPr>
              <p:nvPr/>
            </p:nvSpPr>
            <p:spPr bwMode="gray">
              <a:xfrm>
                <a:off x="6054287" y="3847173"/>
                <a:ext cx="1212737" cy="1073319"/>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fontAlgn="auto">
                  <a:spcBef>
                    <a:spcPts val="0"/>
                  </a:spcBef>
                  <a:spcAft>
                    <a:spcPts val="0"/>
                  </a:spcAft>
                  <a:defRPr/>
                </a:pPr>
                <a:endParaRPr kumimoji="0" lang="zh-CN" altLang="en-US" sz="1400" b="0" i="0" u="none" kern="0">
                  <a:solidFill>
                    <a:sysClr val="windowText" lastClr="000000"/>
                  </a:solidFill>
                  <a:latin typeface="微软雅黑" panose="020B0503020204020204" pitchFamily="34" charset="-122"/>
                  <a:ea typeface="微软雅黑" panose="020B0503020204020204" pitchFamily="34" charset="-122"/>
                </a:endParaRPr>
              </a:p>
            </p:txBody>
          </p:sp>
          <p:sp>
            <p:nvSpPr>
              <p:cNvPr id="349" name="AutoShape 22"/>
              <p:cNvSpPr>
                <a:spLocks noChangeArrowheads="1"/>
              </p:cNvSpPr>
              <p:nvPr/>
            </p:nvSpPr>
            <p:spPr bwMode="gray">
              <a:xfrm>
                <a:off x="6125253" y="3911831"/>
                <a:ext cx="1066073" cy="944003"/>
              </a:xfrm>
              <a:prstGeom prst="hexagon">
                <a:avLst>
                  <a:gd name="adj" fmla="val 28896"/>
                  <a:gd name="vf" fmla="val 115470"/>
                </a:avLst>
              </a:prstGeom>
              <a:gradFill rotWithShape="1">
                <a:gsLst>
                  <a:gs pos="0">
                    <a:srgbClr val="0066CC"/>
                  </a:gs>
                  <a:gs pos="100000">
                    <a:srgbClr val="002F5E"/>
                  </a:gs>
                </a:gsLst>
                <a:lin ang="5400000" scaled="1"/>
              </a:gradFill>
              <a:ln w="9525">
                <a:solidFill>
                  <a:srgbClr val="000000"/>
                </a:solidFill>
                <a:miter lim="800000"/>
                <a:headEnd/>
                <a:tailEnd/>
              </a:ln>
            </p:spPr>
            <p:txBody>
              <a:bodyPr wrap="none" anchor="ctr"/>
              <a:lstStyle/>
              <a:p>
                <a:pPr fontAlgn="auto">
                  <a:spcBef>
                    <a:spcPts val="0"/>
                  </a:spcBef>
                  <a:spcAft>
                    <a:spcPts val="0"/>
                  </a:spcAft>
                  <a:defRPr/>
                </a:pPr>
                <a:endParaRPr kumimoji="0" lang="zh-CN" altLang="en-US" sz="1400" b="0" i="0" u="none" kern="0">
                  <a:solidFill>
                    <a:sysClr val="windowText" lastClr="000000"/>
                  </a:solidFill>
                  <a:latin typeface="微软雅黑" panose="020B0503020204020204" pitchFamily="34" charset="-122"/>
                  <a:ea typeface="微软雅黑" panose="020B0503020204020204" pitchFamily="34" charset="-122"/>
                </a:endParaRPr>
              </a:p>
            </p:txBody>
          </p:sp>
        </p:grpSp>
        <p:grpSp>
          <p:nvGrpSpPr>
            <p:cNvPr id="323" name="组合 80"/>
            <p:cNvGrpSpPr/>
            <p:nvPr/>
          </p:nvGrpSpPr>
          <p:grpSpPr>
            <a:xfrm>
              <a:off x="6233779" y="2611671"/>
              <a:ext cx="2910221" cy="2877829"/>
              <a:chOff x="6233779" y="2611671"/>
              <a:chExt cx="2910221" cy="2877829"/>
            </a:xfrm>
          </p:grpSpPr>
          <p:sp>
            <p:nvSpPr>
              <p:cNvPr id="328" name="Text Box 23"/>
              <p:cNvSpPr txBox="1">
                <a:spLocks noChangeArrowheads="1"/>
              </p:cNvSpPr>
              <p:nvPr/>
            </p:nvSpPr>
            <p:spPr bwMode="gray">
              <a:xfrm>
                <a:off x="7160587" y="2611671"/>
                <a:ext cx="939881" cy="342961"/>
              </a:xfrm>
              <a:prstGeom prst="rect">
                <a:avLst/>
              </a:prstGeom>
              <a:noFill/>
              <a:ln w="9525" algn="ctr">
                <a:noFill/>
                <a:miter lim="800000"/>
                <a:headEnd/>
                <a:tailEnd/>
              </a:ln>
            </p:spPr>
            <p:txBody>
              <a:bodyPr wrap="none">
                <a:spAutoFit/>
              </a:bodyPr>
              <a:lstStyle/>
              <a:p>
                <a:pPr eaLnBrk="0" fontAlgn="auto" hangingPunct="0">
                  <a:spcBef>
                    <a:spcPts val="0"/>
                  </a:spcBef>
                  <a:spcAft>
                    <a:spcPts val="0"/>
                  </a:spcAft>
                  <a:defRPr/>
                </a:pPr>
                <a:r>
                  <a:rPr kumimoji="0" lang="zh-CN" altLang="en-US" b="1" i="0" u="none" kern="0" dirty="0">
                    <a:solidFill>
                      <a:srgbClr val="FFFFFF"/>
                    </a:solidFill>
                    <a:latin typeface="微软雅黑" panose="020B0503020204020204" pitchFamily="34" charset="-122"/>
                    <a:ea typeface="微软雅黑" panose="020B0503020204020204" pitchFamily="34" charset="-122"/>
                  </a:rPr>
                  <a:t>地址充足</a:t>
                </a:r>
                <a:endParaRPr kumimoji="0" lang="en-US" altLang="zh-CN" b="1" i="0" u="none" kern="0" dirty="0">
                  <a:solidFill>
                    <a:srgbClr val="FFFFFF"/>
                  </a:solidFill>
                  <a:latin typeface="微软雅黑" panose="020B0503020204020204" pitchFamily="34" charset="-122"/>
                  <a:ea typeface="微软雅黑" panose="020B0503020204020204" pitchFamily="34" charset="-122"/>
                </a:endParaRPr>
              </a:p>
            </p:txBody>
          </p:sp>
          <p:grpSp>
            <p:nvGrpSpPr>
              <p:cNvPr id="329" name="组合 69"/>
              <p:cNvGrpSpPr/>
              <p:nvPr/>
            </p:nvGrpSpPr>
            <p:grpSpPr>
              <a:xfrm>
                <a:off x="7911785" y="3855443"/>
                <a:ext cx="1222166" cy="1091908"/>
                <a:chOff x="7911785" y="3855443"/>
                <a:chExt cx="1222166" cy="1091908"/>
              </a:xfrm>
            </p:grpSpPr>
            <p:sp>
              <p:nvSpPr>
                <p:cNvPr id="344" name="AutoShape 5"/>
                <p:cNvSpPr>
                  <a:spLocks noChangeArrowheads="1"/>
                </p:cNvSpPr>
                <p:nvPr/>
              </p:nvSpPr>
              <p:spPr bwMode="gray">
                <a:xfrm>
                  <a:off x="7923605" y="3874032"/>
                  <a:ext cx="1210346" cy="1073319"/>
                </a:xfrm>
                <a:prstGeom prst="hexagon">
                  <a:avLst>
                    <a:gd name="adj" fmla="val 28916"/>
                    <a:gd name="vf" fmla="val 115470"/>
                  </a:avLst>
                </a:prstGeom>
                <a:solidFill>
                  <a:srgbClr val="808080"/>
                </a:solidFill>
                <a:ln w="9525">
                  <a:noFill/>
                  <a:miter lim="800000"/>
                  <a:headEnd/>
                  <a:tailEnd/>
                </a:ln>
              </p:spPr>
              <p:txBody>
                <a:bodyPr wrap="none" anchor="ctr"/>
                <a:lstStyle/>
                <a:p>
                  <a:pPr fontAlgn="auto">
                    <a:spcBef>
                      <a:spcPts val="0"/>
                    </a:spcBef>
                    <a:spcAft>
                      <a:spcPts val="0"/>
                    </a:spcAft>
                    <a:defRPr/>
                  </a:pPr>
                  <a:endParaRPr kumimoji="0" lang="zh-CN" altLang="en-US" sz="1400" b="0" i="0" u="none" kern="0">
                    <a:solidFill>
                      <a:sysClr val="windowText" lastClr="000000"/>
                    </a:solidFill>
                    <a:latin typeface="微软雅黑" panose="020B0503020204020204" pitchFamily="34" charset="-122"/>
                    <a:ea typeface="微软雅黑" panose="020B0503020204020204" pitchFamily="34" charset="-122"/>
                  </a:endParaRPr>
                </a:p>
              </p:txBody>
            </p:sp>
            <p:sp>
              <p:nvSpPr>
                <p:cNvPr id="345" name="AutoShape 6"/>
                <p:cNvSpPr>
                  <a:spLocks noChangeArrowheads="1"/>
                </p:cNvSpPr>
                <p:nvPr/>
              </p:nvSpPr>
              <p:spPr bwMode="gray">
                <a:xfrm>
                  <a:off x="7911785" y="3855443"/>
                  <a:ext cx="1210346" cy="1073319"/>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fontAlgn="auto">
                    <a:spcBef>
                      <a:spcPts val="0"/>
                    </a:spcBef>
                    <a:spcAft>
                      <a:spcPts val="0"/>
                    </a:spcAft>
                    <a:defRPr/>
                  </a:pPr>
                  <a:endParaRPr kumimoji="0" lang="zh-CN" altLang="en-US" sz="1400" b="0" i="0" u="none" kern="0">
                    <a:solidFill>
                      <a:sysClr val="windowText" lastClr="000000"/>
                    </a:solidFill>
                    <a:latin typeface="微软雅黑" panose="020B0503020204020204" pitchFamily="34" charset="-122"/>
                    <a:ea typeface="微软雅黑" panose="020B0503020204020204" pitchFamily="34" charset="-122"/>
                  </a:endParaRPr>
                </a:p>
              </p:txBody>
            </p:sp>
            <p:sp>
              <p:nvSpPr>
                <p:cNvPr id="346" name="AutoShape 7"/>
                <p:cNvSpPr>
                  <a:spLocks noChangeArrowheads="1"/>
                </p:cNvSpPr>
                <p:nvPr/>
              </p:nvSpPr>
              <p:spPr bwMode="gray">
                <a:xfrm>
                  <a:off x="7982704" y="3918484"/>
                  <a:ext cx="1062993" cy="944003"/>
                </a:xfrm>
                <a:prstGeom prst="hexagon">
                  <a:avLst>
                    <a:gd name="adj" fmla="val 28896"/>
                    <a:gd name="vf" fmla="val 115470"/>
                  </a:avLst>
                </a:prstGeom>
                <a:gradFill rotWithShape="1">
                  <a:gsLst>
                    <a:gs pos="0">
                      <a:srgbClr val="7262EC"/>
                    </a:gs>
                    <a:gs pos="100000">
                      <a:srgbClr val="2614AA"/>
                    </a:gs>
                  </a:gsLst>
                  <a:lin ang="2700000" scaled="1"/>
                </a:gradFill>
                <a:ln w="9525">
                  <a:solidFill>
                    <a:srgbClr val="000000"/>
                  </a:solidFill>
                  <a:miter lim="800000"/>
                  <a:headEnd/>
                  <a:tailEnd/>
                </a:ln>
              </p:spPr>
              <p:txBody>
                <a:bodyPr wrap="none" anchor="ctr"/>
                <a:lstStyle/>
                <a:p>
                  <a:pPr fontAlgn="auto">
                    <a:spcBef>
                      <a:spcPts val="0"/>
                    </a:spcBef>
                    <a:spcAft>
                      <a:spcPts val="0"/>
                    </a:spcAft>
                    <a:defRPr/>
                  </a:pPr>
                  <a:endParaRPr kumimoji="0" lang="zh-CN" altLang="en-US" sz="1400" b="0" i="0" u="none" kern="0">
                    <a:solidFill>
                      <a:sysClr val="windowText" lastClr="000000"/>
                    </a:solidFill>
                    <a:latin typeface="微软雅黑" panose="020B0503020204020204" pitchFamily="34" charset="-122"/>
                    <a:ea typeface="微软雅黑" panose="020B0503020204020204" pitchFamily="34" charset="-122"/>
                  </a:endParaRPr>
                </a:p>
              </p:txBody>
            </p:sp>
          </p:grpSp>
          <p:grpSp>
            <p:nvGrpSpPr>
              <p:cNvPr id="330" name="组合 70"/>
              <p:cNvGrpSpPr/>
              <p:nvPr/>
            </p:nvGrpSpPr>
            <p:grpSpPr>
              <a:xfrm>
                <a:off x="6994971" y="4397592"/>
                <a:ext cx="1222988" cy="1091908"/>
                <a:chOff x="6994971" y="4397592"/>
                <a:chExt cx="1222988" cy="1091908"/>
              </a:xfrm>
            </p:grpSpPr>
            <p:sp>
              <p:nvSpPr>
                <p:cNvPr id="341" name="AutoShape 9"/>
                <p:cNvSpPr>
                  <a:spLocks noChangeArrowheads="1"/>
                </p:cNvSpPr>
                <p:nvPr/>
              </p:nvSpPr>
              <p:spPr bwMode="gray">
                <a:xfrm>
                  <a:off x="7005222" y="4416181"/>
                  <a:ext cx="1212737" cy="1073319"/>
                </a:xfrm>
                <a:prstGeom prst="hexagon">
                  <a:avLst>
                    <a:gd name="adj" fmla="val 28916"/>
                    <a:gd name="vf" fmla="val 115470"/>
                  </a:avLst>
                </a:prstGeom>
                <a:solidFill>
                  <a:srgbClr val="808080"/>
                </a:solidFill>
                <a:ln w="9525">
                  <a:noFill/>
                  <a:miter lim="800000"/>
                  <a:headEnd/>
                  <a:tailEnd/>
                </a:ln>
              </p:spPr>
              <p:txBody>
                <a:bodyPr wrap="none" anchor="ctr"/>
                <a:lstStyle/>
                <a:p>
                  <a:pPr fontAlgn="auto">
                    <a:spcBef>
                      <a:spcPts val="0"/>
                    </a:spcBef>
                    <a:spcAft>
                      <a:spcPts val="0"/>
                    </a:spcAft>
                    <a:defRPr/>
                  </a:pPr>
                  <a:endParaRPr kumimoji="0" lang="zh-CN" altLang="en-US" sz="1400" b="0" i="0" u="none" kern="0">
                    <a:solidFill>
                      <a:sysClr val="windowText" lastClr="000000"/>
                    </a:solidFill>
                    <a:latin typeface="微软雅黑" panose="020B0503020204020204" pitchFamily="34" charset="-122"/>
                    <a:ea typeface="微软雅黑" panose="020B0503020204020204" pitchFamily="34" charset="-122"/>
                  </a:endParaRPr>
                </a:p>
              </p:txBody>
            </p:sp>
            <p:sp>
              <p:nvSpPr>
                <p:cNvPr id="342" name="AutoShape 10"/>
                <p:cNvSpPr>
                  <a:spLocks noChangeArrowheads="1"/>
                </p:cNvSpPr>
                <p:nvPr/>
              </p:nvSpPr>
              <p:spPr bwMode="gray">
                <a:xfrm>
                  <a:off x="6994971" y="4397592"/>
                  <a:ext cx="1212737" cy="1073319"/>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fontAlgn="auto">
                    <a:spcBef>
                      <a:spcPts val="0"/>
                    </a:spcBef>
                    <a:spcAft>
                      <a:spcPts val="0"/>
                    </a:spcAft>
                    <a:defRPr/>
                  </a:pPr>
                  <a:endParaRPr kumimoji="0" lang="zh-CN" altLang="en-US" sz="1400" b="0" i="0" u="none" kern="0">
                    <a:solidFill>
                      <a:sysClr val="windowText" lastClr="000000"/>
                    </a:solidFill>
                    <a:latin typeface="微软雅黑" panose="020B0503020204020204" pitchFamily="34" charset="-122"/>
                    <a:ea typeface="微软雅黑" panose="020B0503020204020204" pitchFamily="34" charset="-122"/>
                  </a:endParaRPr>
                </a:p>
              </p:txBody>
            </p:sp>
            <p:sp>
              <p:nvSpPr>
                <p:cNvPr id="343" name="AutoShape 11"/>
                <p:cNvSpPr>
                  <a:spLocks noChangeArrowheads="1"/>
                </p:cNvSpPr>
                <p:nvPr/>
              </p:nvSpPr>
              <p:spPr bwMode="gray">
                <a:xfrm>
                  <a:off x="7065937" y="4462250"/>
                  <a:ext cx="1066073" cy="944003"/>
                </a:xfrm>
                <a:prstGeom prst="hexagon">
                  <a:avLst>
                    <a:gd name="adj" fmla="val 28896"/>
                    <a:gd name="vf" fmla="val 115470"/>
                  </a:avLst>
                </a:prstGeom>
                <a:gradFill rotWithShape="1">
                  <a:gsLst>
                    <a:gs pos="0">
                      <a:srgbClr val="24B443"/>
                    </a:gs>
                    <a:gs pos="100000">
                      <a:srgbClr val="115D16"/>
                    </a:gs>
                  </a:gsLst>
                  <a:lin ang="2700000" scaled="1"/>
                </a:gradFill>
                <a:ln w="9525">
                  <a:solidFill>
                    <a:srgbClr val="000000"/>
                  </a:solidFill>
                  <a:miter lim="800000"/>
                  <a:headEnd/>
                  <a:tailEnd/>
                </a:ln>
              </p:spPr>
              <p:txBody>
                <a:bodyPr wrap="none" anchor="ctr"/>
                <a:lstStyle/>
                <a:p>
                  <a:pPr fontAlgn="auto">
                    <a:spcBef>
                      <a:spcPts val="0"/>
                    </a:spcBef>
                    <a:spcAft>
                      <a:spcPts val="0"/>
                    </a:spcAft>
                    <a:defRPr/>
                  </a:pPr>
                  <a:endParaRPr kumimoji="0" lang="zh-CN" altLang="en-US" sz="1400" b="0" i="0" u="none" kern="0">
                    <a:solidFill>
                      <a:sysClr val="windowText" lastClr="000000"/>
                    </a:solidFill>
                    <a:latin typeface="微软雅黑" panose="020B0503020204020204" pitchFamily="34" charset="-122"/>
                    <a:ea typeface="微软雅黑" panose="020B0503020204020204" pitchFamily="34" charset="-122"/>
                  </a:endParaRPr>
                </a:p>
              </p:txBody>
            </p:sp>
          </p:grpSp>
          <p:sp>
            <p:nvSpPr>
              <p:cNvPr id="331" name="Text Box 12"/>
              <p:cNvSpPr txBox="1">
                <a:spLocks noChangeArrowheads="1"/>
              </p:cNvSpPr>
              <p:nvPr/>
            </p:nvSpPr>
            <p:spPr bwMode="gray">
              <a:xfrm>
                <a:off x="7916869" y="4068020"/>
                <a:ext cx="1122301" cy="600181"/>
              </a:xfrm>
              <a:prstGeom prst="rect">
                <a:avLst/>
              </a:prstGeom>
              <a:noFill/>
              <a:ln w="9525" algn="ctr">
                <a:noFill/>
                <a:miter lim="800000"/>
                <a:headEnd/>
                <a:tailEnd/>
              </a:ln>
            </p:spPr>
            <p:txBody>
              <a:bodyPr wrap="square">
                <a:spAutoFit/>
              </a:bodyPr>
              <a:lstStyle/>
              <a:p>
                <a:pPr algn="ctr" eaLnBrk="0" fontAlgn="auto" hangingPunct="0">
                  <a:spcBef>
                    <a:spcPts val="0"/>
                  </a:spcBef>
                  <a:spcAft>
                    <a:spcPts val="0"/>
                  </a:spcAft>
                  <a:defRPr/>
                </a:pPr>
                <a:r>
                  <a:rPr kumimoji="0" lang="zh-CN" altLang="en-US" b="1" i="0" u="none" kern="0" dirty="0">
                    <a:solidFill>
                      <a:srgbClr val="FFFFFF"/>
                    </a:solidFill>
                    <a:latin typeface="微软雅黑" panose="020B0503020204020204" pitchFamily="34" charset="-122"/>
                    <a:ea typeface="微软雅黑" panose="020B0503020204020204" pitchFamily="34" charset="-122"/>
                  </a:rPr>
                  <a:t>支持多种业务模式</a:t>
                </a:r>
                <a:endParaRPr kumimoji="0" lang="en-US" altLang="zh-CN" b="1" i="0" u="none" kern="0" dirty="0">
                  <a:solidFill>
                    <a:srgbClr val="FFFFFF"/>
                  </a:solidFill>
                  <a:latin typeface="微软雅黑" panose="020B0503020204020204" pitchFamily="34" charset="-122"/>
                  <a:ea typeface="微软雅黑" panose="020B0503020204020204" pitchFamily="34" charset="-122"/>
                </a:endParaRPr>
              </a:p>
            </p:txBody>
          </p:sp>
          <p:sp>
            <p:nvSpPr>
              <p:cNvPr id="332" name="Text Box 13"/>
              <p:cNvSpPr txBox="1">
                <a:spLocks noChangeArrowheads="1"/>
              </p:cNvSpPr>
              <p:nvPr/>
            </p:nvSpPr>
            <p:spPr bwMode="gray">
              <a:xfrm>
                <a:off x="6246853" y="3095045"/>
                <a:ext cx="939881" cy="342961"/>
              </a:xfrm>
              <a:prstGeom prst="rect">
                <a:avLst/>
              </a:prstGeom>
              <a:noFill/>
              <a:ln w="9525" algn="ctr">
                <a:noFill/>
                <a:miter lim="800000"/>
                <a:headEnd/>
                <a:tailEnd/>
              </a:ln>
            </p:spPr>
            <p:txBody>
              <a:bodyPr wrap="none">
                <a:spAutoFit/>
              </a:bodyPr>
              <a:lstStyle/>
              <a:p>
                <a:pPr eaLnBrk="0" fontAlgn="auto" hangingPunct="0">
                  <a:spcBef>
                    <a:spcPts val="0"/>
                  </a:spcBef>
                  <a:spcAft>
                    <a:spcPts val="0"/>
                  </a:spcAft>
                  <a:defRPr/>
                </a:pPr>
                <a:r>
                  <a:rPr kumimoji="0" lang="zh-CN" altLang="en-US" b="1" i="0" u="none" kern="0" dirty="0">
                    <a:latin typeface="微软雅黑" panose="020B0503020204020204" pitchFamily="34" charset="-122"/>
                    <a:ea typeface="微软雅黑" panose="020B0503020204020204" pitchFamily="34" charset="-122"/>
                  </a:rPr>
                  <a:t>绿色节能</a:t>
                </a:r>
                <a:endParaRPr kumimoji="0" lang="en-US" altLang="zh-CN" b="1" i="0" u="none" kern="0" dirty="0">
                  <a:latin typeface="微软雅黑" panose="020B0503020204020204" pitchFamily="34" charset="-122"/>
                  <a:ea typeface="微软雅黑" panose="020B0503020204020204" pitchFamily="34" charset="-122"/>
                </a:endParaRPr>
              </a:p>
            </p:txBody>
          </p:sp>
          <p:grpSp>
            <p:nvGrpSpPr>
              <p:cNvPr id="333" name="组合 72"/>
              <p:cNvGrpSpPr/>
              <p:nvPr/>
            </p:nvGrpSpPr>
            <p:grpSpPr>
              <a:xfrm>
                <a:off x="7921768" y="2781191"/>
                <a:ext cx="1222232" cy="1091908"/>
                <a:chOff x="7921768" y="2781191"/>
                <a:chExt cx="1222232" cy="1091908"/>
              </a:xfrm>
            </p:grpSpPr>
            <p:grpSp>
              <p:nvGrpSpPr>
                <p:cNvPr id="336" name="组合 71"/>
                <p:cNvGrpSpPr/>
                <p:nvPr/>
              </p:nvGrpSpPr>
              <p:grpSpPr>
                <a:xfrm>
                  <a:off x="7921768" y="2781191"/>
                  <a:ext cx="1222232" cy="1091908"/>
                  <a:chOff x="7921768" y="2781191"/>
                  <a:chExt cx="1222232" cy="1091908"/>
                </a:xfrm>
              </p:grpSpPr>
              <p:sp>
                <p:nvSpPr>
                  <p:cNvPr id="338" name="AutoShape 20"/>
                  <p:cNvSpPr>
                    <a:spLocks noChangeArrowheads="1"/>
                  </p:cNvSpPr>
                  <p:nvPr/>
                </p:nvSpPr>
                <p:spPr bwMode="gray">
                  <a:xfrm>
                    <a:off x="7932012" y="2799780"/>
                    <a:ext cx="1211988" cy="1073319"/>
                  </a:xfrm>
                  <a:prstGeom prst="hexagon">
                    <a:avLst>
                      <a:gd name="adj" fmla="val 28916"/>
                      <a:gd name="vf" fmla="val 115470"/>
                    </a:avLst>
                  </a:prstGeom>
                  <a:solidFill>
                    <a:srgbClr val="808080"/>
                  </a:solidFill>
                  <a:ln w="9525">
                    <a:noFill/>
                    <a:miter lim="800000"/>
                    <a:headEnd/>
                    <a:tailEnd/>
                  </a:ln>
                </p:spPr>
                <p:txBody>
                  <a:bodyPr wrap="none" anchor="ctr"/>
                  <a:lstStyle/>
                  <a:p>
                    <a:pPr fontAlgn="auto">
                      <a:spcBef>
                        <a:spcPts val="0"/>
                      </a:spcBef>
                      <a:spcAft>
                        <a:spcPts val="0"/>
                      </a:spcAft>
                      <a:defRPr/>
                    </a:pPr>
                    <a:endParaRPr kumimoji="0" lang="zh-CN" altLang="en-US" sz="1400" b="0" i="0" u="none" kern="0">
                      <a:solidFill>
                        <a:sysClr val="windowText" lastClr="000000"/>
                      </a:solidFill>
                      <a:latin typeface="微软雅黑" panose="020B0503020204020204" pitchFamily="34" charset="-122"/>
                      <a:ea typeface="微软雅黑" panose="020B0503020204020204" pitchFamily="34" charset="-122"/>
                    </a:endParaRPr>
                  </a:p>
                </p:txBody>
              </p:sp>
              <p:sp>
                <p:nvSpPr>
                  <p:cNvPr id="339" name="AutoShape 21"/>
                  <p:cNvSpPr>
                    <a:spLocks noChangeArrowheads="1"/>
                  </p:cNvSpPr>
                  <p:nvPr/>
                </p:nvSpPr>
                <p:spPr bwMode="gray">
                  <a:xfrm>
                    <a:off x="7921768" y="2781191"/>
                    <a:ext cx="1211988" cy="1073319"/>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fontAlgn="auto">
                      <a:spcBef>
                        <a:spcPts val="0"/>
                      </a:spcBef>
                      <a:spcAft>
                        <a:spcPts val="0"/>
                      </a:spcAft>
                      <a:defRPr/>
                    </a:pPr>
                    <a:endParaRPr kumimoji="0" lang="zh-CN" altLang="en-US" sz="1400" b="0" i="0" u="none" kern="0">
                      <a:solidFill>
                        <a:sysClr val="windowText" lastClr="000000"/>
                      </a:solidFill>
                      <a:latin typeface="微软雅黑" panose="020B0503020204020204" pitchFamily="34" charset="-122"/>
                      <a:ea typeface="微软雅黑" panose="020B0503020204020204" pitchFamily="34" charset="-122"/>
                    </a:endParaRPr>
                  </a:p>
                </p:txBody>
              </p:sp>
              <p:sp>
                <p:nvSpPr>
                  <p:cNvPr id="340" name="AutoShape 22"/>
                  <p:cNvSpPr>
                    <a:spLocks noChangeArrowheads="1"/>
                  </p:cNvSpPr>
                  <p:nvPr/>
                </p:nvSpPr>
                <p:spPr bwMode="gray">
                  <a:xfrm>
                    <a:off x="7992691" y="2845849"/>
                    <a:ext cx="1065414" cy="944003"/>
                  </a:xfrm>
                  <a:prstGeom prst="hexagon">
                    <a:avLst>
                      <a:gd name="adj" fmla="val 28896"/>
                      <a:gd name="vf" fmla="val 115470"/>
                    </a:avLst>
                  </a:prstGeom>
                  <a:gradFill rotWithShape="1">
                    <a:gsLst>
                      <a:gs pos="0">
                        <a:srgbClr val="0066CC"/>
                      </a:gs>
                      <a:gs pos="100000">
                        <a:srgbClr val="002F5E"/>
                      </a:gs>
                    </a:gsLst>
                    <a:lin ang="5400000" scaled="1"/>
                  </a:gradFill>
                  <a:ln w="9525">
                    <a:solidFill>
                      <a:srgbClr val="000000"/>
                    </a:solidFill>
                    <a:miter lim="800000"/>
                    <a:headEnd/>
                    <a:tailEnd/>
                  </a:ln>
                </p:spPr>
                <p:txBody>
                  <a:bodyPr wrap="none" anchor="ctr"/>
                  <a:lstStyle/>
                  <a:p>
                    <a:pPr fontAlgn="auto">
                      <a:spcBef>
                        <a:spcPts val="0"/>
                      </a:spcBef>
                      <a:spcAft>
                        <a:spcPts val="0"/>
                      </a:spcAft>
                      <a:defRPr/>
                    </a:pPr>
                    <a:endParaRPr kumimoji="0" lang="zh-CN" altLang="en-US" sz="1400" b="0" i="0" u="none" kern="0">
                      <a:solidFill>
                        <a:sysClr val="windowText" lastClr="000000"/>
                      </a:solidFill>
                      <a:latin typeface="微软雅黑" panose="020B0503020204020204" pitchFamily="34" charset="-122"/>
                      <a:ea typeface="微软雅黑" panose="020B0503020204020204" pitchFamily="34" charset="-122"/>
                    </a:endParaRPr>
                  </a:p>
                </p:txBody>
              </p:sp>
            </p:grpSp>
            <p:sp>
              <p:nvSpPr>
                <p:cNvPr id="337" name="Text Box 23"/>
                <p:cNvSpPr txBox="1">
                  <a:spLocks noChangeArrowheads="1"/>
                </p:cNvSpPr>
                <p:nvPr/>
              </p:nvSpPr>
              <p:spPr bwMode="gray">
                <a:xfrm>
                  <a:off x="8154281" y="2973829"/>
                  <a:ext cx="744072" cy="600181"/>
                </a:xfrm>
                <a:prstGeom prst="rect">
                  <a:avLst/>
                </a:prstGeom>
                <a:noFill/>
                <a:ln w="9525" algn="ctr">
                  <a:noFill/>
                  <a:miter lim="800000"/>
                  <a:headEnd/>
                  <a:tailEnd/>
                </a:ln>
              </p:spPr>
              <p:txBody>
                <a:bodyPr wrap="none">
                  <a:spAutoFit/>
                </a:bodyPr>
                <a:lstStyle/>
                <a:p>
                  <a:pPr algn="ctr" eaLnBrk="0" fontAlgn="auto" hangingPunct="0">
                    <a:spcBef>
                      <a:spcPts val="0"/>
                    </a:spcBef>
                    <a:spcAft>
                      <a:spcPts val="0"/>
                    </a:spcAft>
                    <a:defRPr/>
                  </a:pPr>
                  <a:r>
                    <a:rPr kumimoji="0" lang="zh-CN" altLang="en-US" b="1" i="0" u="none" kern="0" dirty="0">
                      <a:solidFill>
                        <a:srgbClr val="FFFFFF"/>
                      </a:solidFill>
                      <a:latin typeface="微软雅黑" panose="020B0503020204020204" pitchFamily="34" charset="-122"/>
                      <a:ea typeface="微软雅黑" panose="020B0503020204020204" pitchFamily="34" charset="-122"/>
                    </a:rPr>
                    <a:t>路由</a:t>
                  </a:r>
                  <a:endParaRPr kumimoji="0" lang="en-US" altLang="zh-CN" b="1" i="0" u="none" kern="0" dirty="0">
                    <a:solidFill>
                      <a:srgbClr val="FFFFFF"/>
                    </a:solidFill>
                    <a:latin typeface="微软雅黑" panose="020B0503020204020204" pitchFamily="34" charset="-122"/>
                    <a:ea typeface="微软雅黑" panose="020B0503020204020204" pitchFamily="34" charset="-122"/>
                  </a:endParaRPr>
                </a:p>
                <a:p>
                  <a:pPr algn="ctr" eaLnBrk="0" fontAlgn="auto" hangingPunct="0">
                    <a:spcBef>
                      <a:spcPts val="0"/>
                    </a:spcBef>
                    <a:spcAft>
                      <a:spcPts val="0"/>
                    </a:spcAft>
                    <a:defRPr/>
                  </a:pPr>
                  <a:r>
                    <a:rPr kumimoji="0" lang="zh-CN" altLang="en-US" b="1" i="0" u="none" kern="0" dirty="0">
                      <a:solidFill>
                        <a:srgbClr val="FFFFFF"/>
                      </a:solidFill>
                      <a:latin typeface="微软雅黑" panose="020B0503020204020204" pitchFamily="34" charset="-122"/>
                      <a:ea typeface="微软雅黑" panose="020B0503020204020204" pitchFamily="34" charset="-122"/>
                    </a:rPr>
                    <a:t>可扩展</a:t>
                  </a:r>
                  <a:endParaRPr kumimoji="0" lang="en-US" altLang="zh-CN" b="1" i="0" u="none" kern="0" dirty="0">
                    <a:solidFill>
                      <a:srgbClr val="FFFFFF"/>
                    </a:solidFill>
                    <a:latin typeface="微软雅黑" panose="020B0503020204020204" pitchFamily="34" charset="-122"/>
                    <a:ea typeface="微软雅黑" panose="020B0503020204020204" pitchFamily="34" charset="-122"/>
                  </a:endParaRPr>
                </a:p>
              </p:txBody>
            </p:sp>
          </p:grpSp>
          <p:sp>
            <p:nvSpPr>
              <p:cNvPr id="334" name="矩形 333"/>
              <p:cNvSpPr/>
              <p:nvPr/>
            </p:nvSpPr>
            <p:spPr bwMode="auto">
              <a:xfrm>
                <a:off x="7147513" y="4786859"/>
                <a:ext cx="939882" cy="342961"/>
              </a:xfrm>
              <a:prstGeom prst="rect">
                <a:avLst/>
              </a:prstGeom>
            </p:spPr>
            <p:txBody>
              <a:bodyPr wrap="none">
                <a:spAutoFit/>
              </a:bodyPr>
              <a:lstStyle/>
              <a:p>
                <a:pPr algn="ctr" eaLnBrk="0" fontAlgn="auto" hangingPunct="0">
                  <a:spcBef>
                    <a:spcPts val="0"/>
                  </a:spcBef>
                  <a:spcAft>
                    <a:spcPts val="0"/>
                  </a:spcAft>
                  <a:defRPr/>
                </a:pPr>
                <a:r>
                  <a:rPr kumimoji="0" lang="zh-CN" altLang="en-US" b="1" i="0" u="none" kern="0" dirty="0">
                    <a:solidFill>
                      <a:srgbClr val="FFFFFF"/>
                    </a:solidFill>
                    <a:latin typeface="微软雅黑" panose="020B0503020204020204" pitchFamily="34" charset="-122"/>
                    <a:ea typeface="微软雅黑" panose="020B0503020204020204" pitchFamily="34" charset="-122"/>
                  </a:rPr>
                  <a:t>安全可信</a:t>
                </a:r>
                <a:endParaRPr kumimoji="0" lang="en-US" altLang="zh-CN" b="1" i="0" u="none" kern="0" dirty="0">
                  <a:solidFill>
                    <a:srgbClr val="FFFFFF"/>
                  </a:solidFill>
                  <a:latin typeface="微软雅黑" panose="020B0503020204020204" pitchFamily="34" charset="-122"/>
                  <a:ea typeface="微软雅黑" panose="020B0503020204020204" pitchFamily="34" charset="-122"/>
                </a:endParaRPr>
              </a:p>
            </p:txBody>
          </p:sp>
          <p:sp>
            <p:nvSpPr>
              <p:cNvPr id="335" name="Text Box 12"/>
              <p:cNvSpPr txBox="1">
                <a:spLocks noChangeArrowheads="1"/>
              </p:cNvSpPr>
              <p:nvPr/>
            </p:nvSpPr>
            <p:spPr bwMode="gray">
              <a:xfrm>
                <a:off x="6233779" y="4122217"/>
                <a:ext cx="939881" cy="342961"/>
              </a:xfrm>
              <a:prstGeom prst="rect">
                <a:avLst/>
              </a:prstGeom>
              <a:noFill/>
              <a:ln w="9525" algn="ctr">
                <a:noFill/>
                <a:miter lim="800000"/>
                <a:headEnd/>
                <a:tailEnd/>
              </a:ln>
            </p:spPr>
            <p:txBody>
              <a:bodyPr wrap="none">
                <a:spAutoFit/>
              </a:bodyPr>
              <a:lstStyle/>
              <a:p>
                <a:pPr algn="ctr" eaLnBrk="0" fontAlgn="auto" hangingPunct="0">
                  <a:spcBef>
                    <a:spcPts val="0"/>
                  </a:spcBef>
                  <a:spcAft>
                    <a:spcPts val="0"/>
                  </a:spcAft>
                  <a:defRPr/>
                </a:pPr>
                <a:r>
                  <a:rPr kumimoji="0" lang="zh-CN" altLang="en-US" b="1" i="0" u="none" kern="0" dirty="0">
                    <a:solidFill>
                      <a:srgbClr val="FFFFFF"/>
                    </a:solidFill>
                    <a:latin typeface="微软雅黑" panose="020B0503020204020204" pitchFamily="34" charset="-122"/>
                    <a:ea typeface="微软雅黑" panose="020B0503020204020204" pitchFamily="34" charset="-122"/>
                  </a:rPr>
                  <a:t>无所不在</a:t>
                </a:r>
                <a:endParaRPr kumimoji="0" lang="en-US" altLang="zh-CN" b="1" i="0" u="none" kern="0" dirty="0">
                  <a:solidFill>
                    <a:srgbClr val="FFFFFF"/>
                  </a:solidFill>
                  <a:latin typeface="微软雅黑" panose="020B0503020204020204" pitchFamily="34" charset="-122"/>
                  <a:ea typeface="微软雅黑" panose="020B0503020204020204" pitchFamily="34" charset="-122"/>
                </a:endParaRPr>
              </a:p>
            </p:txBody>
          </p:sp>
        </p:grpSp>
        <p:grpSp>
          <p:nvGrpSpPr>
            <p:cNvPr id="324" name="组合 81"/>
            <p:cNvGrpSpPr/>
            <p:nvPr/>
          </p:nvGrpSpPr>
          <p:grpSpPr>
            <a:xfrm>
              <a:off x="7367409" y="2866351"/>
              <a:ext cx="1537607" cy="2588941"/>
              <a:chOff x="7367409" y="2866351"/>
              <a:chExt cx="1537607" cy="2588941"/>
            </a:xfrm>
          </p:grpSpPr>
          <p:sp>
            <p:nvSpPr>
              <p:cNvPr id="325" name="矩形 324"/>
              <p:cNvSpPr/>
              <p:nvPr/>
            </p:nvSpPr>
            <p:spPr>
              <a:xfrm>
                <a:off x="7418169" y="2866351"/>
                <a:ext cx="370133" cy="428701"/>
              </a:xfrm>
              <a:prstGeom prst="rect">
                <a:avLst/>
              </a:prstGeom>
            </p:spPr>
            <p:txBody>
              <a:bodyPr wrap="none">
                <a:spAutoFit/>
              </a:bodyPr>
              <a:lstStyle/>
              <a:p>
                <a:r>
                  <a:rPr lang="zh-CN" altLang="en-US" sz="2400" i="0" u="none" dirty="0">
                    <a:solidFill>
                      <a:srgbClr val="FF0000"/>
                    </a:solidFill>
                    <a:latin typeface="微软雅黑" panose="020B0503020204020204" pitchFamily="34" charset="-122"/>
                    <a:ea typeface="微软雅黑" panose="020B0503020204020204" pitchFamily="34" charset="-122"/>
                  </a:rPr>
                  <a:t>★</a:t>
                </a:r>
              </a:p>
            </p:txBody>
          </p:sp>
          <p:sp>
            <p:nvSpPr>
              <p:cNvPr id="326" name="矩形 325"/>
              <p:cNvSpPr/>
              <p:nvPr/>
            </p:nvSpPr>
            <p:spPr>
              <a:xfrm>
                <a:off x="7367409" y="5026591"/>
                <a:ext cx="370133" cy="428701"/>
              </a:xfrm>
              <a:prstGeom prst="rect">
                <a:avLst/>
              </a:prstGeom>
            </p:spPr>
            <p:txBody>
              <a:bodyPr wrap="none">
                <a:spAutoFit/>
              </a:bodyPr>
              <a:lstStyle/>
              <a:p>
                <a:r>
                  <a:rPr lang="zh-CN" altLang="en-US" sz="2400" i="0" u="none" dirty="0">
                    <a:solidFill>
                      <a:srgbClr val="FF0000"/>
                    </a:solidFill>
                    <a:latin typeface="微软雅黑" panose="020B0503020204020204" pitchFamily="34" charset="-122"/>
                    <a:ea typeface="微软雅黑" panose="020B0503020204020204" pitchFamily="34" charset="-122"/>
                  </a:rPr>
                  <a:t>★</a:t>
                </a:r>
              </a:p>
            </p:txBody>
          </p:sp>
          <p:sp>
            <p:nvSpPr>
              <p:cNvPr id="327" name="矩形 326"/>
              <p:cNvSpPr/>
              <p:nvPr/>
            </p:nvSpPr>
            <p:spPr>
              <a:xfrm>
                <a:off x="8534883" y="4460814"/>
                <a:ext cx="370133" cy="428701"/>
              </a:xfrm>
              <a:prstGeom prst="rect">
                <a:avLst/>
              </a:prstGeom>
            </p:spPr>
            <p:txBody>
              <a:bodyPr wrap="none">
                <a:spAutoFit/>
              </a:bodyPr>
              <a:lstStyle/>
              <a:p>
                <a:r>
                  <a:rPr lang="zh-CN" altLang="en-US" sz="2400" i="0" u="none" dirty="0">
                    <a:solidFill>
                      <a:srgbClr val="FF0000"/>
                    </a:solidFill>
                    <a:latin typeface="微软雅黑" panose="020B0503020204020204" pitchFamily="34" charset="-122"/>
                    <a:ea typeface="微软雅黑" panose="020B0503020204020204" pitchFamily="34" charset="-122"/>
                  </a:rPr>
                  <a:t>★</a:t>
                </a:r>
              </a:p>
            </p:txBody>
          </p:sp>
        </p:grpSp>
      </p:grpSp>
      <p:sp>
        <p:nvSpPr>
          <p:cNvPr id="7193" name="矩形 7192"/>
          <p:cNvSpPr/>
          <p:nvPr/>
        </p:nvSpPr>
        <p:spPr bwMode="auto">
          <a:xfrm>
            <a:off x="218391" y="2662993"/>
            <a:ext cx="8025412" cy="2882927"/>
          </a:xfrm>
          <a:prstGeom prst="rect">
            <a:avLst/>
          </a:prstGeom>
          <a:solidFill>
            <a:schemeClr val="bg2"/>
          </a:solid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285750" indent="-285750" fontAlgn="auto">
              <a:lnSpc>
                <a:spcPct val="150000"/>
              </a:lnSpc>
              <a:spcBef>
                <a:spcPts val="0"/>
              </a:spcBef>
              <a:spcAft>
                <a:spcPts val="0"/>
              </a:spcAft>
              <a:buClr>
                <a:srgbClr val="FF0000"/>
              </a:buClr>
              <a:buFont typeface="Arial" panose="020B0604020202020204" pitchFamily="34" charset="0"/>
              <a:buChar char="•"/>
              <a:defRPr/>
            </a:pPr>
            <a:r>
              <a:rPr lang="zh-CN" altLang="en-US" sz="1600" b="1" dirty="0">
                <a:latin typeface="微软雅黑" panose="020B0503020204020204" pitchFamily="34" charset="-122"/>
                <a:ea typeface="微软雅黑" panose="020B0503020204020204" pitchFamily="34" charset="-122"/>
              </a:rPr>
              <a:t>带宽瓶颈：</a:t>
            </a:r>
            <a:r>
              <a:rPr lang="en-US" altLang="zh-CN" sz="1600" dirty="0">
                <a:latin typeface="微软雅黑" panose="020B0503020204020204" pitchFamily="34" charset="-122"/>
                <a:ea typeface="微软雅黑" panose="020B0503020204020204" pitchFamily="34" charset="-122"/>
              </a:rPr>
              <a:t>T</a:t>
            </a:r>
            <a:r>
              <a:rPr lang="zh-CN" altLang="en-US" sz="1600" dirty="0">
                <a:latin typeface="微软雅黑" panose="020B0503020204020204" pitchFamily="34" charset="-122"/>
                <a:ea typeface="微软雅黑" panose="020B0503020204020204" pitchFamily="34" charset="-122"/>
              </a:rPr>
              <a:t>比特级传输速率，要求高带宽。</a:t>
            </a:r>
            <a:endParaRPr lang="en-US" altLang="zh-CN" sz="1600" dirty="0">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rgbClr val="FF0000"/>
              </a:buClr>
              <a:buFont typeface="Arial" panose="020B0604020202020204" pitchFamily="34" charset="0"/>
              <a:buChar char="•"/>
              <a:defRPr/>
            </a:pPr>
            <a:r>
              <a:rPr lang="zh-CN" altLang="en-US" sz="1600" b="1" dirty="0">
                <a:latin typeface="微软雅黑" panose="020B0503020204020204" pitchFamily="34" charset="-122"/>
                <a:ea typeface="微软雅黑" panose="020B0503020204020204" pitchFamily="34" charset="-122"/>
              </a:rPr>
              <a:t>绿色低能耗：</a:t>
            </a:r>
            <a:r>
              <a:rPr lang="zh-CN" altLang="en-US" sz="1600" dirty="0">
                <a:latin typeface="微软雅黑" panose="020B0503020204020204" pitchFamily="34" charset="-122"/>
                <a:ea typeface="微软雅黑" panose="020B0503020204020204" pitchFamily="34" charset="-122"/>
              </a:rPr>
              <a:t>追求高带宽和高速率的同时，能量呈指数级增长，如何满足绿色通信需求是一大难题。</a:t>
            </a:r>
            <a:endParaRPr lang="en-US" altLang="zh-CN" sz="1600" dirty="0">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rgbClr val="FF0000"/>
              </a:buClr>
              <a:buFont typeface="Arial" panose="020B0604020202020204" pitchFamily="34" charset="0"/>
              <a:buChar char="•"/>
              <a:defRPr/>
            </a:pPr>
            <a:r>
              <a:rPr lang="zh-CN" altLang="en-US" sz="1600" b="1" dirty="0">
                <a:latin typeface="微软雅黑" panose="020B0503020204020204" pitchFamily="34" charset="-122"/>
                <a:ea typeface="微软雅黑" panose="020B0503020204020204" pitchFamily="34" charset="-122"/>
              </a:rPr>
              <a:t>频谱问题：</a:t>
            </a:r>
            <a:r>
              <a:rPr lang="zh-CN" altLang="en-US" sz="1600" dirty="0">
                <a:latin typeface="微软雅黑" panose="020B0503020204020204" pitchFamily="34" charset="-122"/>
                <a:ea typeface="微软雅黑" panose="020B0503020204020204" pitchFamily="34" charset="-122"/>
              </a:rPr>
              <a:t>频带低频段频谱资源枯竭的问题。</a:t>
            </a:r>
            <a:endParaRPr lang="en-US" altLang="zh-CN" sz="1600" dirty="0">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rgbClr val="FF0000"/>
              </a:buClr>
              <a:buFont typeface="Arial" panose="020B0604020202020204" pitchFamily="34" charset="0"/>
              <a:buChar char="•"/>
              <a:defRPr/>
            </a:pPr>
            <a:r>
              <a:rPr lang="zh-CN" altLang="en-US" sz="1600" b="1" dirty="0">
                <a:latin typeface="微软雅黑" panose="020B0503020204020204" pitchFamily="34" charset="-122"/>
                <a:ea typeface="微软雅黑" panose="020B0503020204020204" pitchFamily="34" charset="-122"/>
              </a:rPr>
              <a:t>多业务需求：</a:t>
            </a:r>
            <a:r>
              <a:rPr lang="zh-CN" altLang="en-US" sz="1600" dirty="0">
                <a:latin typeface="微软雅黑" panose="020B0503020204020204" pitchFamily="34" charset="-122"/>
                <a:ea typeface="微软雅黑" panose="020B0503020204020204" pitchFamily="34" charset="-122"/>
              </a:rPr>
              <a:t>要求灵活的光网络，在未来移动通信网络需要迎接多种接入技术和多层网络共同部署带来的挑战。</a:t>
            </a:r>
            <a:endParaRPr lang="en-US" altLang="zh-CN" sz="1600" dirty="0">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rgbClr val="FF0000"/>
              </a:buClr>
              <a:buFont typeface="Arial" panose="020B0604020202020204" pitchFamily="34" charset="0"/>
              <a:buChar char="•"/>
              <a:defRPr/>
            </a:pPr>
            <a:r>
              <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无处不在的天地融合网络：</a:t>
            </a:r>
            <a:r>
              <a:rPr kumimoji="0" lang="zh-CN" altLang="en-US" sz="160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卫星通信是一个很好的解决方案，与国家战略紧密衔接。</a:t>
            </a:r>
          </a:p>
        </p:txBody>
      </p:sp>
      <p:sp>
        <p:nvSpPr>
          <p:cNvPr id="64"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5"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6"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7"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TextBox 3"/>
          <p:cNvSpPr>
            <a:spLocks noChangeArrowheads="1"/>
          </p:cNvSpPr>
          <p:nvPr/>
        </p:nvSpPr>
        <p:spPr bwMode="auto">
          <a:xfrm>
            <a:off x="3060700" y="6108700"/>
            <a:ext cx="3900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信息技术理论基础和发展规律</a:t>
            </a:r>
            <a:endParaRPr lang="zh-CN" altLang="zh-CN"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483920273"/>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3"/>
          <p:cNvSpPr>
            <a:spLocks noChangeArrowheads="1"/>
          </p:cNvSpPr>
          <p:nvPr/>
        </p:nvSpPr>
        <p:spPr bwMode="auto">
          <a:xfrm>
            <a:off x="0" y="995811"/>
            <a:ext cx="12219452" cy="358251"/>
          </a:xfrm>
          <a:prstGeom prst="rect">
            <a:avLst/>
          </a:prstGeom>
          <a:solidFill>
            <a:schemeClr val="bg2"/>
          </a:solidFill>
          <a:ln w="9525">
            <a:solidFill>
              <a:srgbClr val="FFC000"/>
            </a:solidFill>
            <a:miter lim="800000"/>
            <a:headEnd/>
            <a:tailEnd/>
          </a:ln>
        </p:spPr>
        <p:txBody>
          <a:bodyPr/>
          <a:lstStyle/>
          <a:p>
            <a:pPr lvl="1" indent="-285750">
              <a:lnSpc>
                <a:spcPct val="120000"/>
              </a:lnSpc>
              <a:spcBef>
                <a:spcPts val="750"/>
              </a:spcBef>
              <a:buFont typeface="Wingdings" panose="05000000000000000000" pitchFamily="2" charset="2"/>
              <a:buChar char="n"/>
            </a:pPr>
            <a:r>
              <a:rPr lang="zh-CN" altLang="en-US" sz="1600" b="1" dirty="0">
                <a:solidFill>
                  <a:srgbClr val="FF0000"/>
                </a:solidFill>
                <a:latin typeface="微软雅黑" panose="020B0503020204020204" pitchFamily="34" charset="-122"/>
                <a:ea typeface="微软雅黑" panose="020B0503020204020204" pitchFamily="34" charset="-122"/>
              </a:rPr>
              <a:t>大数据</a:t>
            </a:r>
            <a:r>
              <a:rPr lang="zh-CN" altLang="en-US" sz="1600" b="1" dirty="0">
                <a:latin typeface="微软雅黑" panose="020B0503020204020204" pitchFamily="34" charset="-122"/>
                <a:ea typeface="微软雅黑" panose="020B0503020204020204" pitchFamily="34" charset="-122"/>
              </a:rPr>
              <a:t>改变了数据管理和处理在样本、质量和目标等方面的基本原则和技术体系，</a:t>
            </a:r>
            <a:r>
              <a:rPr lang="zh-CN" altLang="en-US" sz="1600" b="1" dirty="0">
                <a:solidFill>
                  <a:srgbClr val="FF0000"/>
                </a:solidFill>
                <a:latin typeface="微软雅黑" panose="020B0503020204020204" pitchFamily="34" charset="-122"/>
                <a:ea typeface="微软雅黑" panose="020B0503020204020204" pitchFamily="34" charset="-122"/>
              </a:rPr>
              <a:t>基础设施</a:t>
            </a:r>
            <a:r>
              <a:rPr lang="zh-CN" altLang="en-US" sz="1600" b="1" dirty="0">
                <a:latin typeface="微软雅黑" panose="020B0503020204020204" pitchFamily="34" charset="-122"/>
                <a:ea typeface="微软雅黑" panose="020B0503020204020204" pitchFamily="34" charset="-122"/>
              </a:rPr>
              <a:t>和</a:t>
            </a:r>
            <a:r>
              <a:rPr lang="zh-CN" altLang="en-US" sz="1600" b="1" dirty="0">
                <a:solidFill>
                  <a:srgbClr val="FF0000"/>
                </a:solidFill>
                <a:latin typeface="微软雅黑" panose="020B0503020204020204" pitchFamily="34" charset="-122"/>
                <a:ea typeface="微软雅黑" panose="020B0503020204020204" pitchFamily="34" charset="-122"/>
              </a:rPr>
              <a:t>分析</a:t>
            </a:r>
            <a:r>
              <a:rPr lang="zh-CN" altLang="en-US" sz="1600" b="1" dirty="0">
                <a:latin typeface="微软雅黑" panose="020B0503020204020204" pitchFamily="34" charset="-122"/>
                <a:ea typeface="微软雅黑" panose="020B0503020204020204" pitchFamily="34" charset="-122"/>
              </a:rPr>
              <a:t>是大数据技术与系统的核心。</a:t>
            </a:r>
          </a:p>
        </p:txBody>
      </p:sp>
      <p:sp>
        <p:nvSpPr>
          <p:cNvPr id="7171" name="矩形 2"/>
          <p:cNvSpPr>
            <a:spLocks noChangeArrowheads="1"/>
          </p:cNvSpPr>
          <p:nvPr/>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2" name="矩形 3"/>
          <p:cNvSpPr>
            <a:spLocks noChangeArrowheads="1"/>
          </p:cNvSpPr>
          <p:nvPr/>
        </p:nvSpPr>
        <p:spPr bwMode="auto">
          <a:xfrm>
            <a:off x="1417638" y="0"/>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9" name="文本框 2"/>
          <p:cNvSpPr>
            <a:spLocks noChangeArrowheads="1"/>
          </p:cNvSpPr>
          <p:nvPr/>
        </p:nvSpPr>
        <p:spPr bwMode="auto">
          <a:xfrm>
            <a:off x="1567692" y="81271"/>
            <a:ext cx="6417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1.3 </a:t>
            </a:r>
            <a:r>
              <a:rPr lang="zh-CN" altLang="en-US"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信息技术面临的挑战</a:t>
            </a:r>
            <a:endParaRPr lang="zh-CN" altLang="en-US" sz="24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
        <p:nvSpPr>
          <p:cNvPr id="17" name="矩形 16"/>
          <p:cNvSpPr/>
          <p:nvPr/>
        </p:nvSpPr>
        <p:spPr>
          <a:xfrm>
            <a:off x="1439" y="595522"/>
            <a:ext cx="12218013" cy="400110"/>
          </a:xfrm>
          <a:prstGeom prst="rect">
            <a:avLst/>
          </a:prstGeom>
          <a:solidFill>
            <a:schemeClr val="bg1">
              <a:lumMod val="50000"/>
            </a:schemeClr>
          </a:solidFill>
        </p:spPr>
        <p:txBody>
          <a:bodyPr wrap="square">
            <a:spAutoFit/>
          </a:bodyPr>
          <a:lstStyle/>
          <a:p>
            <a:r>
              <a:rPr lang="zh-CN" altLang="zh-CN"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挑战</a:t>
            </a:r>
            <a:r>
              <a:rPr lang="zh-CN" altLang="en-US"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四</a:t>
            </a:r>
            <a:r>
              <a:rPr lang="zh-CN" altLang="zh-CN"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如何应对数据爆炸带来的挑战</a:t>
            </a:r>
          </a:p>
        </p:txBody>
      </p:sp>
      <p:grpSp>
        <p:nvGrpSpPr>
          <p:cNvPr id="55" name="组合 54"/>
          <p:cNvGrpSpPr/>
          <p:nvPr/>
        </p:nvGrpSpPr>
        <p:grpSpPr>
          <a:xfrm>
            <a:off x="124139" y="1354064"/>
            <a:ext cx="7848545" cy="4739121"/>
            <a:chOff x="3071802" y="2786058"/>
            <a:chExt cx="6000760" cy="3896199"/>
          </a:xfrm>
        </p:grpSpPr>
        <p:sp>
          <p:nvSpPr>
            <p:cNvPr id="56" name="TextBox 52"/>
            <p:cNvSpPr txBox="1"/>
            <p:nvPr/>
          </p:nvSpPr>
          <p:spPr>
            <a:xfrm>
              <a:off x="4115538" y="5659740"/>
              <a:ext cx="1000132" cy="102251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单个 算法</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单一应用</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内存运行</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结构数据</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单一数据类型</a:t>
              </a:r>
              <a:endParaRPr lang="en-US" altLang="zh-CN" sz="1400" dirty="0">
                <a:latin typeface="微软雅黑" panose="020B0503020204020204" pitchFamily="34" charset="-122"/>
                <a:ea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endParaRPr>
            </a:p>
          </p:txBody>
        </p:sp>
        <p:grpSp>
          <p:nvGrpSpPr>
            <p:cNvPr id="57" name="组合 38"/>
            <p:cNvGrpSpPr/>
            <p:nvPr/>
          </p:nvGrpSpPr>
          <p:grpSpPr>
            <a:xfrm>
              <a:off x="3071802" y="2786058"/>
              <a:ext cx="6000760" cy="3737659"/>
              <a:chOff x="3071802" y="2786058"/>
              <a:chExt cx="6000760" cy="3737659"/>
            </a:xfrm>
          </p:grpSpPr>
          <p:graphicFrame>
            <p:nvGraphicFramePr>
              <p:cNvPr id="58" name="图示 57"/>
              <p:cNvGraphicFramePr/>
              <p:nvPr>
                <p:extLst/>
              </p:nvPr>
            </p:nvGraphicFramePr>
            <p:xfrm>
              <a:off x="4071934" y="3143248"/>
              <a:ext cx="4714908" cy="2500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9" name="直接箭头连接符 58"/>
              <p:cNvCxnSpPr/>
              <p:nvPr/>
            </p:nvCxnSpPr>
            <p:spPr>
              <a:xfrm flipV="1">
                <a:off x="3071802" y="5500702"/>
                <a:ext cx="5857916" cy="71438"/>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H="1" flipV="1">
                <a:off x="4062409" y="3000371"/>
                <a:ext cx="10204" cy="3520456"/>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61" name="TextBox 57"/>
              <p:cNvSpPr txBox="1"/>
              <p:nvPr/>
            </p:nvSpPr>
            <p:spPr>
              <a:xfrm>
                <a:off x="3071802" y="4929198"/>
                <a:ext cx="928694" cy="65788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大量数据</a:t>
                </a:r>
                <a:endParaRPr lang="en-US" altLang="zh-CN" dirty="0">
                  <a:latin typeface="微软雅黑" panose="020B0503020204020204" pitchFamily="34" charset="-122"/>
                  <a:ea typeface="微软雅黑" panose="020B0503020204020204" pitchFamily="34" charset="-122"/>
                </a:endParaRPr>
              </a:p>
              <a:p>
                <a:r>
                  <a:rPr lang="en-US" altLang="zh-CN" sz="1400" dirty="0">
                    <a:solidFill>
                      <a:srgbClr val="0070C0"/>
                    </a:solidFill>
                    <a:latin typeface="微软雅黑" panose="020B0503020204020204" pitchFamily="34" charset="-122"/>
                    <a:ea typeface="微软雅黑" panose="020B0503020204020204" pitchFamily="34" charset="-122"/>
                  </a:rPr>
                  <a:t>GB</a:t>
                </a:r>
                <a:r>
                  <a:rPr lang="zh-CN" altLang="en-US" sz="1400" dirty="0">
                    <a:solidFill>
                      <a:srgbClr val="0070C0"/>
                    </a:solidFill>
                    <a:latin typeface="微软雅黑" panose="020B0503020204020204" pitchFamily="34" charset="-122"/>
                    <a:ea typeface="微软雅黑" panose="020B0503020204020204" pitchFamily="34" charset="-122"/>
                  </a:rPr>
                  <a:t>级一下</a:t>
                </a:r>
                <a:endParaRPr lang="en-US" altLang="zh-CN" sz="1400" dirty="0">
                  <a:solidFill>
                    <a:srgbClr val="0070C0"/>
                  </a:solidFill>
                  <a:latin typeface="微软雅黑" panose="020B0503020204020204" pitchFamily="34" charset="-122"/>
                  <a:ea typeface="微软雅黑" panose="020B0503020204020204" pitchFamily="34" charset="-122"/>
                </a:endParaRPr>
              </a:p>
              <a:p>
                <a:r>
                  <a:rPr lang="zh-CN" altLang="en-US" sz="1400" dirty="0">
                    <a:solidFill>
                      <a:srgbClr val="0070C0"/>
                    </a:solidFill>
                    <a:latin typeface="微软雅黑" panose="020B0503020204020204" pitchFamily="34" charset="-122"/>
                    <a:ea typeface="微软雅黑" panose="020B0503020204020204" pitchFamily="34" charset="-122"/>
                  </a:rPr>
                  <a:t>单一类型</a:t>
                </a:r>
              </a:p>
            </p:txBody>
          </p:sp>
          <p:sp>
            <p:nvSpPr>
              <p:cNvPr id="62" name="TextBox 58"/>
              <p:cNvSpPr txBox="1"/>
              <p:nvPr/>
            </p:nvSpPr>
            <p:spPr>
              <a:xfrm>
                <a:off x="3071802" y="4214818"/>
                <a:ext cx="990607" cy="65788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海量数据</a:t>
                </a:r>
                <a:endParaRPr lang="en-US" altLang="zh-CN" dirty="0">
                  <a:latin typeface="微软雅黑" panose="020B0503020204020204" pitchFamily="34" charset="-122"/>
                  <a:ea typeface="微软雅黑" panose="020B0503020204020204" pitchFamily="34" charset="-122"/>
                </a:endParaRPr>
              </a:p>
              <a:p>
                <a:r>
                  <a:rPr lang="en-US" altLang="zh-CN" sz="1400" dirty="0">
                    <a:solidFill>
                      <a:srgbClr val="0070C0"/>
                    </a:solidFill>
                    <a:latin typeface="微软雅黑" panose="020B0503020204020204" pitchFamily="34" charset="-122"/>
                    <a:ea typeface="微软雅黑" panose="020B0503020204020204" pitchFamily="34" charset="-122"/>
                  </a:rPr>
                  <a:t>GB/TB</a:t>
                </a:r>
                <a:r>
                  <a:rPr lang="zh-CN" altLang="en-US" sz="1400" dirty="0">
                    <a:solidFill>
                      <a:srgbClr val="0070C0"/>
                    </a:solidFill>
                    <a:latin typeface="微软雅黑" panose="020B0503020204020204" pitchFamily="34" charset="-122"/>
                    <a:ea typeface="微软雅黑" panose="020B0503020204020204" pitchFamily="34" charset="-122"/>
                  </a:rPr>
                  <a:t>级</a:t>
                </a:r>
                <a:endParaRPr lang="en-US" altLang="zh-CN" sz="1400" dirty="0">
                  <a:solidFill>
                    <a:srgbClr val="0070C0"/>
                  </a:solidFill>
                  <a:latin typeface="微软雅黑" panose="020B0503020204020204" pitchFamily="34" charset="-122"/>
                  <a:ea typeface="微软雅黑" panose="020B0503020204020204" pitchFamily="34" charset="-122"/>
                </a:endParaRPr>
              </a:p>
              <a:p>
                <a:r>
                  <a:rPr lang="zh-CN" altLang="en-US" sz="1400" dirty="0">
                    <a:solidFill>
                      <a:srgbClr val="0070C0"/>
                    </a:solidFill>
                    <a:latin typeface="微软雅黑" panose="020B0503020204020204" pitchFamily="34" charset="-122"/>
                    <a:ea typeface="微软雅黑" panose="020B0503020204020204" pitchFamily="34" charset="-122"/>
                  </a:rPr>
                  <a:t>单一类型</a:t>
                </a:r>
                <a:endParaRPr lang="zh-CN" altLang="en-US" sz="1400" dirty="0">
                  <a:latin typeface="微软雅黑" panose="020B0503020204020204" pitchFamily="34" charset="-122"/>
                  <a:ea typeface="微软雅黑" panose="020B0503020204020204" pitchFamily="34" charset="-122"/>
                </a:endParaRPr>
              </a:p>
            </p:txBody>
          </p:sp>
          <p:sp>
            <p:nvSpPr>
              <p:cNvPr id="63" name="TextBox 59"/>
              <p:cNvSpPr txBox="1"/>
              <p:nvPr/>
            </p:nvSpPr>
            <p:spPr>
              <a:xfrm>
                <a:off x="3071802" y="3500438"/>
                <a:ext cx="857256" cy="65788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大数据</a:t>
                </a:r>
                <a:endParaRPr lang="en-US" altLang="zh-CN" dirty="0">
                  <a:latin typeface="微软雅黑" panose="020B0503020204020204" pitchFamily="34" charset="-122"/>
                  <a:ea typeface="微软雅黑" panose="020B0503020204020204" pitchFamily="34" charset="-122"/>
                </a:endParaRPr>
              </a:p>
              <a:p>
                <a:r>
                  <a:rPr lang="en-US" altLang="zh-CN" sz="1400" dirty="0">
                    <a:solidFill>
                      <a:srgbClr val="0070C0"/>
                    </a:solidFill>
                    <a:latin typeface="微软雅黑" panose="020B0503020204020204" pitchFamily="34" charset="-122"/>
                    <a:ea typeface="微软雅黑" panose="020B0503020204020204" pitchFamily="34" charset="-122"/>
                  </a:rPr>
                  <a:t>PB</a:t>
                </a:r>
                <a:r>
                  <a:rPr lang="zh-CN" altLang="en-US" sz="1400" dirty="0">
                    <a:solidFill>
                      <a:srgbClr val="0070C0"/>
                    </a:solidFill>
                    <a:latin typeface="微软雅黑" panose="020B0503020204020204" pitchFamily="34" charset="-122"/>
                    <a:ea typeface="微软雅黑" panose="020B0503020204020204" pitchFamily="34" charset="-122"/>
                  </a:rPr>
                  <a:t>级以上</a:t>
                </a:r>
                <a:endParaRPr lang="en-US" altLang="zh-CN" sz="1400" dirty="0">
                  <a:solidFill>
                    <a:srgbClr val="0070C0"/>
                  </a:solidFill>
                  <a:latin typeface="微软雅黑" panose="020B0503020204020204" pitchFamily="34" charset="-122"/>
                  <a:ea typeface="微软雅黑" panose="020B0503020204020204" pitchFamily="34" charset="-122"/>
                </a:endParaRPr>
              </a:p>
              <a:p>
                <a:r>
                  <a:rPr lang="zh-CN" altLang="en-US" sz="1400" dirty="0">
                    <a:solidFill>
                      <a:srgbClr val="0070C0"/>
                    </a:solidFill>
                    <a:latin typeface="微软雅黑" panose="020B0503020204020204" pitchFamily="34" charset="-122"/>
                    <a:ea typeface="微软雅黑" panose="020B0503020204020204" pitchFamily="34" charset="-122"/>
                  </a:rPr>
                  <a:t>多种类型</a:t>
                </a:r>
                <a:endParaRPr lang="zh-CN" altLang="en-US" sz="1400" dirty="0">
                  <a:latin typeface="微软雅黑" panose="020B0503020204020204" pitchFamily="34" charset="-122"/>
                  <a:ea typeface="微软雅黑" panose="020B0503020204020204" pitchFamily="34" charset="-122"/>
                </a:endParaRPr>
              </a:p>
            </p:txBody>
          </p:sp>
          <p:sp>
            <p:nvSpPr>
              <p:cNvPr id="64" name="TextBox 60"/>
              <p:cNvSpPr txBox="1"/>
              <p:nvPr/>
            </p:nvSpPr>
            <p:spPr>
              <a:xfrm>
                <a:off x="3534436" y="3058898"/>
                <a:ext cx="500066" cy="227226"/>
              </a:xfrm>
              <a:prstGeom prst="rect">
                <a:avLst/>
              </a:prstGeom>
              <a:noFill/>
            </p:spPr>
            <p:txBody>
              <a:bodyPr wrap="square" rtlCol="0">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数据</a:t>
                </a:r>
              </a:p>
            </p:txBody>
          </p:sp>
          <p:sp>
            <p:nvSpPr>
              <p:cNvPr id="65" name="TextBox 61"/>
              <p:cNvSpPr txBox="1"/>
              <p:nvPr/>
            </p:nvSpPr>
            <p:spPr>
              <a:xfrm>
                <a:off x="8286776" y="5786454"/>
                <a:ext cx="500066" cy="545342"/>
              </a:xfrm>
              <a:prstGeom prst="rect">
                <a:avLst/>
              </a:prstGeom>
              <a:noFill/>
            </p:spPr>
            <p:txBody>
              <a:bodyPr wrap="square" rtlCol="0">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数据</a:t>
                </a:r>
                <a:endParaRPr lang="en-US" altLang="zh-CN" sz="1400" b="1" dirty="0">
                  <a:solidFill>
                    <a:srgbClr val="FF0000"/>
                  </a:solidFill>
                  <a:latin typeface="微软雅黑" panose="020B0503020204020204" pitchFamily="34" charset="-122"/>
                  <a:ea typeface="微软雅黑" panose="020B0503020204020204" pitchFamily="34" charset="-122"/>
                </a:endParaRPr>
              </a:p>
              <a:p>
                <a:r>
                  <a:rPr lang="zh-CN" altLang="en-US" sz="1400" b="1" dirty="0">
                    <a:solidFill>
                      <a:srgbClr val="FF0000"/>
                    </a:solidFill>
                    <a:latin typeface="微软雅黑" panose="020B0503020204020204" pitchFamily="34" charset="-122"/>
                    <a:ea typeface="微软雅黑" panose="020B0503020204020204" pitchFamily="34" charset="-122"/>
                  </a:rPr>
                  <a:t>分析技术</a:t>
                </a:r>
              </a:p>
            </p:txBody>
          </p:sp>
          <p:sp>
            <p:nvSpPr>
              <p:cNvPr id="66" name="TextBox 62"/>
              <p:cNvSpPr txBox="1"/>
              <p:nvPr/>
            </p:nvSpPr>
            <p:spPr>
              <a:xfrm>
                <a:off x="5174461" y="5659740"/>
                <a:ext cx="1000132" cy="863458"/>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多个算法</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试图通用</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数据仓库</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文本和流媒体</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单一数据类型</a:t>
                </a:r>
              </a:p>
            </p:txBody>
          </p:sp>
          <p:sp>
            <p:nvSpPr>
              <p:cNvPr id="67" name="TextBox 63"/>
              <p:cNvSpPr txBox="1"/>
              <p:nvPr/>
            </p:nvSpPr>
            <p:spPr>
              <a:xfrm>
                <a:off x="6246213" y="5660259"/>
                <a:ext cx="1000132" cy="863458"/>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多个算法</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应用方案</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互联网络</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非结构</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单一数据类型</a:t>
                </a:r>
              </a:p>
            </p:txBody>
          </p:sp>
          <p:sp>
            <p:nvSpPr>
              <p:cNvPr id="68" name="TextBox 64"/>
              <p:cNvSpPr txBox="1"/>
              <p:nvPr/>
            </p:nvSpPr>
            <p:spPr>
              <a:xfrm>
                <a:off x="7465239" y="5657370"/>
                <a:ext cx="857256" cy="863458"/>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算法挑战</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应用方案</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网络空间</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数据网络</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多数据类型</a:t>
                </a:r>
              </a:p>
            </p:txBody>
          </p:sp>
          <p:sp>
            <p:nvSpPr>
              <p:cNvPr id="69" name="TextBox 65"/>
              <p:cNvSpPr txBox="1"/>
              <p:nvPr/>
            </p:nvSpPr>
            <p:spPr>
              <a:xfrm>
                <a:off x="4143372" y="3500438"/>
                <a:ext cx="785818" cy="2024272"/>
              </a:xfrm>
              <a:prstGeom prst="rect">
                <a:avLst/>
              </a:pr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400" dirty="0">
                    <a:latin typeface="微软雅黑" panose="020B0503020204020204" pitchFamily="34" charset="-122"/>
                    <a:ea typeface="微软雅黑" panose="020B0503020204020204" pitchFamily="34" charset="-122"/>
                  </a:rPr>
                  <a:t>不适用</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不适用</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时间宽松</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贴近业务</a:t>
                </a:r>
              </a:p>
            </p:txBody>
          </p:sp>
          <p:sp>
            <p:nvSpPr>
              <p:cNvPr id="70" name="TextBox 66"/>
              <p:cNvSpPr txBox="1"/>
              <p:nvPr/>
            </p:nvSpPr>
            <p:spPr>
              <a:xfrm>
                <a:off x="5216594" y="3500438"/>
                <a:ext cx="857256" cy="2024272"/>
              </a:xfrm>
              <a:prstGeom prst="rect">
                <a:avLst/>
              </a:prstGeom>
              <a:solidFill>
                <a:schemeClr val="lt1">
                  <a:alpha val="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latin typeface="微软雅黑" panose="020B0503020204020204" pitchFamily="34" charset="-122"/>
                    <a:ea typeface="微软雅黑" panose="020B0503020204020204" pitchFamily="34" charset="-122"/>
                  </a:rPr>
                  <a:t>不适用</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时间宽松</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需开发业务 模型</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分钟级处理</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需开发业务模型</a:t>
                </a:r>
              </a:p>
            </p:txBody>
          </p:sp>
          <p:sp>
            <p:nvSpPr>
              <p:cNvPr id="71" name="TextBox 67"/>
              <p:cNvSpPr txBox="1"/>
              <p:nvPr/>
            </p:nvSpPr>
            <p:spPr>
              <a:xfrm>
                <a:off x="6317651" y="3480078"/>
                <a:ext cx="857256" cy="2024272"/>
              </a:xfrm>
              <a:prstGeom prst="rect">
                <a:avLst/>
              </a:pr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400" dirty="0">
                    <a:latin typeface="微软雅黑" panose="020B0503020204020204" pitchFamily="34" charset="-122"/>
                    <a:ea typeface="微软雅黑" panose="020B0503020204020204" pitchFamily="34" charset="-122"/>
                  </a:rPr>
                  <a:t>不适用</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分钟级处理</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贴近业务</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可视化</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秒级处理</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贴近业务</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可视化</a:t>
                </a:r>
              </a:p>
            </p:txBody>
          </p:sp>
          <p:sp>
            <p:nvSpPr>
              <p:cNvPr id="72" name="TextBox 68"/>
              <p:cNvSpPr txBox="1"/>
              <p:nvPr/>
            </p:nvSpPr>
            <p:spPr>
              <a:xfrm>
                <a:off x="7429519" y="3483767"/>
                <a:ext cx="785818" cy="2024272"/>
              </a:xfrm>
              <a:prstGeom prst="rect">
                <a:avLst/>
              </a:prstGeom>
              <a:solidFill>
                <a:schemeClr val="lt1">
                  <a:alpha val="3000"/>
                </a:schemeClr>
              </a:solidFill>
            </p:spPr>
            <p:style>
              <a:lnRef idx="2">
                <a:schemeClr val="accent4"/>
              </a:lnRef>
              <a:fillRef idx="1">
                <a:schemeClr val="lt1"/>
              </a:fillRef>
              <a:effectRef idx="0">
                <a:schemeClr val="accent4"/>
              </a:effectRef>
              <a:fontRef idx="minor">
                <a:schemeClr val="dk1"/>
              </a:fontRef>
            </p:style>
            <p:txBody>
              <a:bodyPr wrap="square" rtlCol="0">
                <a:spAutoFit/>
              </a:bodyPr>
              <a:lstStyle/>
              <a:p>
                <a:r>
                  <a:rPr lang="zh-CN" altLang="en-US" sz="1400" dirty="0">
                    <a:latin typeface="微软雅黑" panose="020B0503020204020204" pitchFamily="34" charset="-122"/>
                    <a:ea typeface="微软雅黑" panose="020B0503020204020204" pitchFamily="34" charset="-122"/>
                  </a:rPr>
                  <a:t>秒级处理</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贴近业务</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智能决策</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秒级处理</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贴近业务</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智能决策</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秒级处理</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贴近业务</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智能决策</a:t>
                </a:r>
              </a:p>
            </p:txBody>
          </p:sp>
          <p:sp>
            <p:nvSpPr>
              <p:cNvPr id="73" name="云形 72"/>
              <p:cNvSpPr/>
              <p:nvPr/>
            </p:nvSpPr>
            <p:spPr>
              <a:xfrm>
                <a:off x="8286776" y="2786058"/>
                <a:ext cx="785786" cy="928694"/>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微软雅黑" panose="020B0503020204020204" pitchFamily="34" charset="-122"/>
                  <a:ea typeface="微软雅黑" panose="020B0503020204020204" pitchFamily="34" charset="-122"/>
                </a:endParaRPr>
              </a:p>
            </p:txBody>
          </p:sp>
          <p:sp>
            <p:nvSpPr>
              <p:cNvPr id="74" name="TextBox 70"/>
              <p:cNvSpPr txBox="1"/>
              <p:nvPr/>
            </p:nvSpPr>
            <p:spPr>
              <a:xfrm>
                <a:off x="8429652" y="3000372"/>
                <a:ext cx="642910" cy="443090"/>
              </a:xfrm>
              <a:prstGeom prst="rect">
                <a:avLst/>
              </a:prstGeom>
              <a:noFill/>
            </p:spPr>
            <p:txBody>
              <a:bodyPr wrap="square" rtlCol="0">
                <a:spAutoFit/>
              </a:bodyPr>
              <a:lstStyle/>
              <a:p>
                <a:r>
                  <a:rPr lang="zh-CN" altLang="en-US" sz="1100" b="1" dirty="0">
                    <a:solidFill>
                      <a:srgbClr val="0070C0"/>
                    </a:solidFill>
                    <a:latin typeface="微软雅黑" panose="020B0503020204020204" pitchFamily="34" charset="-122"/>
                    <a:ea typeface="微软雅黑" panose="020B0503020204020204" pitchFamily="34" charset="-122"/>
                  </a:rPr>
                  <a:t>更高效</a:t>
                </a:r>
                <a:endParaRPr lang="en-US" altLang="zh-CN" sz="1100" b="1" dirty="0">
                  <a:solidFill>
                    <a:srgbClr val="0070C0"/>
                  </a:solidFill>
                  <a:latin typeface="微软雅黑" panose="020B0503020204020204" pitchFamily="34" charset="-122"/>
                  <a:ea typeface="微软雅黑" panose="020B0503020204020204" pitchFamily="34" charset="-122"/>
                </a:endParaRPr>
              </a:p>
              <a:p>
                <a:r>
                  <a:rPr lang="zh-CN" altLang="en-US" sz="1100" b="1" dirty="0">
                    <a:solidFill>
                      <a:srgbClr val="0070C0"/>
                    </a:solidFill>
                    <a:latin typeface="微软雅黑" panose="020B0503020204020204" pitchFamily="34" charset="-122"/>
                    <a:ea typeface="微软雅黑" panose="020B0503020204020204" pitchFamily="34" charset="-122"/>
                  </a:rPr>
                  <a:t>更专业</a:t>
                </a:r>
                <a:endParaRPr lang="en-US" altLang="zh-CN" sz="1100" b="1" dirty="0">
                  <a:solidFill>
                    <a:srgbClr val="0070C0"/>
                  </a:solidFill>
                  <a:latin typeface="微软雅黑" panose="020B0503020204020204" pitchFamily="34" charset="-122"/>
                  <a:ea typeface="微软雅黑" panose="020B0503020204020204" pitchFamily="34" charset="-122"/>
                </a:endParaRPr>
              </a:p>
              <a:p>
                <a:r>
                  <a:rPr lang="zh-CN" altLang="en-US" sz="1100" b="1" dirty="0">
                    <a:solidFill>
                      <a:srgbClr val="0070C0"/>
                    </a:solidFill>
                    <a:latin typeface="微软雅黑" panose="020B0503020204020204" pitchFamily="34" charset="-122"/>
                    <a:ea typeface="微软雅黑" panose="020B0503020204020204" pitchFamily="34" charset="-122"/>
                  </a:rPr>
                  <a:t>更智能</a:t>
                </a:r>
              </a:p>
            </p:txBody>
          </p:sp>
          <p:sp>
            <p:nvSpPr>
              <p:cNvPr id="75" name="TextBox 71"/>
              <p:cNvSpPr txBox="1"/>
              <p:nvPr/>
            </p:nvSpPr>
            <p:spPr>
              <a:xfrm>
                <a:off x="4714876" y="5572140"/>
                <a:ext cx="714380" cy="227226"/>
              </a:xfrm>
              <a:prstGeom prst="rect">
                <a:avLst/>
              </a:prstGeom>
              <a:noFill/>
            </p:spPr>
            <p:txBody>
              <a:bodyPr wrap="square" rtlCol="0">
                <a:spAutoFit/>
              </a:bodyPr>
              <a:lstStyle/>
              <a:p>
                <a:r>
                  <a:rPr lang="en-US" altLang="zh-CN" sz="1400" dirty="0">
                    <a:solidFill>
                      <a:srgbClr val="FF0000"/>
                    </a:solidFill>
                    <a:latin typeface="微软雅黑" panose="020B0503020204020204" pitchFamily="34" charset="-122"/>
                    <a:ea typeface="微软雅黑" panose="020B0503020204020204" pitchFamily="34" charset="-122"/>
                  </a:rPr>
                  <a:t>1996</a:t>
                </a:r>
                <a:r>
                  <a:rPr lang="zh-CN" altLang="en-US" sz="1400" dirty="0">
                    <a:solidFill>
                      <a:srgbClr val="FF0000"/>
                    </a:solidFill>
                    <a:latin typeface="微软雅黑" panose="020B0503020204020204" pitchFamily="34" charset="-122"/>
                    <a:ea typeface="微软雅黑" panose="020B0503020204020204" pitchFamily="34" charset="-122"/>
                  </a:rPr>
                  <a:t>年</a:t>
                </a:r>
              </a:p>
            </p:txBody>
          </p:sp>
          <p:sp>
            <p:nvSpPr>
              <p:cNvPr id="76" name="TextBox 72"/>
              <p:cNvSpPr txBox="1"/>
              <p:nvPr/>
            </p:nvSpPr>
            <p:spPr>
              <a:xfrm>
                <a:off x="6858016" y="5572140"/>
                <a:ext cx="642942" cy="227226"/>
              </a:xfrm>
              <a:prstGeom prst="rect">
                <a:avLst/>
              </a:prstGeom>
              <a:noFill/>
            </p:spPr>
            <p:txBody>
              <a:bodyPr wrap="square" rtlCol="0">
                <a:spAutoFit/>
              </a:bodyPr>
              <a:lstStyle/>
              <a:p>
                <a:r>
                  <a:rPr lang="en-US" altLang="zh-CN" sz="1400" dirty="0">
                    <a:solidFill>
                      <a:srgbClr val="FF0000"/>
                    </a:solidFill>
                    <a:latin typeface="微软雅黑" panose="020B0503020204020204" pitchFamily="34" charset="-122"/>
                    <a:ea typeface="微软雅黑" panose="020B0503020204020204" pitchFamily="34" charset="-122"/>
                  </a:rPr>
                  <a:t>2010</a:t>
                </a:r>
                <a:r>
                  <a:rPr lang="zh-CN" altLang="en-US" sz="1400" dirty="0">
                    <a:solidFill>
                      <a:srgbClr val="FF0000"/>
                    </a:solidFill>
                    <a:latin typeface="微软雅黑" panose="020B0503020204020204" pitchFamily="34" charset="-122"/>
                    <a:ea typeface="微软雅黑" panose="020B0503020204020204" pitchFamily="34" charset="-122"/>
                  </a:rPr>
                  <a:t>年</a:t>
                </a:r>
              </a:p>
            </p:txBody>
          </p:sp>
          <p:sp>
            <p:nvSpPr>
              <p:cNvPr id="77" name="TextBox 73"/>
              <p:cNvSpPr txBox="1"/>
              <p:nvPr/>
            </p:nvSpPr>
            <p:spPr>
              <a:xfrm>
                <a:off x="5736441" y="5572140"/>
                <a:ext cx="642942" cy="227226"/>
              </a:xfrm>
              <a:prstGeom prst="rect">
                <a:avLst/>
              </a:prstGeom>
              <a:noFill/>
            </p:spPr>
            <p:txBody>
              <a:bodyPr wrap="square" rtlCol="0">
                <a:spAutoFit/>
              </a:bodyPr>
              <a:lstStyle/>
              <a:p>
                <a:r>
                  <a:rPr lang="en-US" altLang="zh-CN" sz="1400" dirty="0">
                    <a:solidFill>
                      <a:srgbClr val="FF0000"/>
                    </a:solidFill>
                    <a:latin typeface="微软雅黑" panose="020B0503020204020204" pitchFamily="34" charset="-122"/>
                    <a:ea typeface="微软雅黑" panose="020B0503020204020204" pitchFamily="34" charset="-122"/>
                  </a:rPr>
                  <a:t>2000</a:t>
                </a:r>
                <a:r>
                  <a:rPr lang="zh-CN" altLang="en-US" sz="1400" dirty="0">
                    <a:solidFill>
                      <a:srgbClr val="FF0000"/>
                    </a:solidFill>
                    <a:latin typeface="微软雅黑" panose="020B0503020204020204" pitchFamily="34" charset="-122"/>
                    <a:ea typeface="微软雅黑" panose="020B0503020204020204" pitchFamily="34" charset="-122"/>
                  </a:rPr>
                  <a:t>年</a:t>
                </a:r>
              </a:p>
            </p:txBody>
          </p:sp>
        </p:grpSp>
      </p:grpSp>
      <p:pic>
        <p:nvPicPr>
          <p:cNvPr id="80" name="图片 79"/>
          <p:cNvPicPr>
            <a:picLocks noChangeAspect="1"/>
          </p:cNvPicPr>
          <p:nvPr/>
        </p:nvPicPr>
        <p:blipFill>
          <a:blip r:embed="rId8"/>
          <a:stretch>
            <a:fillRect/>
          </a:stretch>
        </p:blipFill>
        <p:spPr>
          <a:xfrm>
            <a:off x="7866833" y="3995780"/>
            <a:ext cx="4328342" cy="1884276"/>
          </a:xfrm>
          <a:prstGeom prst="rect">
            <a:avLst/>
          </a:prstGeom>
        </p:spPr>
      </p:pic>
      <p:sp>
        <p:nvSpPr>
          <p:cNvPr id="81" name="矩形 80"/>
          <p:cNvSpPr/>
          <p:nvPr/>
        </p:nvSpPr>
        <p:spPr>
          <a:xfrm>
            <a:off x="8378060" y="2132817"/>
            <a:ext cx="3384911" cy="1089529"/>
          </a:xfrm>
          <a:prstGeom prst="rect">
            <a:avLst/>
          </a:prstGeom>
          <a:solidFill>
            <a:srgbClr val="FFC000"/>
          </a:solidFill>
        </p:spPr>
        <p:txBody>
          <a:bodyPr wrap="square">
            <a:spAutoFit/>
          </a:bodyPr>
          <a:lstStyle/>
          <a:p>
            <a:pPr>
              <a:lnSpc>
                <a:spcPct val="120000"/>
              </a:lnSpc>
              <a:spcBef>
                <a:spcPts val="550"/>
              </a:spcBef>
            </a:pPr>
            <a:r>
              <a:rPr lang="zh-CN" altLang="en-US" dirty="0">
                <a:latin typeface="微软雅黑" panose="020B0503020204020204" pitchFamily="34" charset="-122"/>
                <a:ea typeface="微软雅黑" panose="020B0503020204020204" pitchFamily="34" charset="-122"/>
                <a:sym typeface="Lucida Grande" pitchFamily="1" charset="0"/>
              </a:rPr>
              <a:t>大数据的处理贯穿信息技术的多个方面，</a:t>
            </a:r>
            <a:r>
              <a:rPr lang="zh-CN" altLang="en-US" dirty="0">
                <a:solidFill>
                  <a:srgbClr val="FF0000"/>
                </a:solidFill>
                <a:latin typeface="微软雅黑" panose="020B0503020204020204" pitchFamily="34" charset="-122"/>
                <a:ea typeface="微软雅黑" panose="020B0503020204020204" pitchFamily="34" charset="-122"/>
                <a:sym typeface="Lucida Grande" pitchFamily="1" charset="0"/>
              </a:rPr>
              <a:t>4V特征</a:t>
            </a:r>
            <a:r>
              <a:rPr lang="zh-CN" altLang="en-US" dirty="0">
                <a:latin typeface="微软雅黑" panose="020B0503020204020204" pitchFamily="34" charset="-122"/>
                <a:ea typeface="微软雅黑" panose="020B0503020204020204" pitchFamily="34" charset="-122"/>
                <a:sym typeface="Lucida Grande" pitchFamily="1" charset="0"/>
              </a:rPr>
              <a:t>对传统信息技术提出了新挑战。</a:t>
            </a:r>
          </a:p>
        </p:txBody>
      </p:sp>
      <p:sp>
        <p:nvSpPr>
          <p:cNvPr id="47"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8"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9"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0"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 name="TextBox 3"/>
          <p:cNvSpPr>
            <a:spLocks noChangeArrowheads="1"/>
          </p:cNvSpPr>
          <p:nvPr/>
        </p:nvSpPr>
        <p:spPr bwMode="auto">
          <a:xfrm>
            <a:off x="3060700" y="6108700"/>
            <a:ext cx="3900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信息技术理论基础和发展规律</a:t>
            </a:r>
            <a:endParaRPr lang="zh-CN" altLang="zh-CN"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2968249381"/>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360363" y="0"/>
            <a:ext cx="336550" cy="908050"/>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47" name="TextBox 3"/>
          <p:cNvSpPr>
            <a:spLocks noChangeArrowheads="1"/>
          </p:cNvSpPr>
          <p:nvPr/>
        </p:nvSpPr>
        <p:spPr bwMode="auto">
          <a:xfrm>
            <a:off x="828675" y="404813"/>
            <a:ext cx="14525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a:solidFill>
                  <a:srgbClr val="666666"/>
                </a:solidFill>
                <a:latin typeface="微软雅黑" panose="020B0503020204020204" pitchFamily="34" charset="-122"/>
                <a:ea typeface="微软雅黑" panose="020B0503020204020204" pitchFamily="34" charset="-122"/>
                <a:sym typeface="微软雅黑" panose="020B0503020204020204" pitchFamily="34" charset="-122"/>
              </a:rPr>
              <a:t>过渡页</a:t>
            </a:r>
          </a:p>
        </p:txBody>
      </p:sp>
      <p:sp>
        <p:nvSpPr>
          <p:cNvPr id="6148" name="矩形 24"/>
          <p:cNvSpPr>
            <a:spLocks noChangeArrowheads="1"/>
          </p:cNvSpPr>
          <p:nvPr/>
        </p:nvSpPr>
        <p:spPr bwMode="auto">
          <a:xfrm>
            <a:off x="2136775" y="558800"/>
            <a:ext cx="2449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b="1">
                <a:solidFill>
                  <a:srgbClr val="92D050"/>
                </a:solidFill>
                <a:ea typeface="微软雅黑" panose="020B0503020204020204" pitchFamily="34" charset="-122"/>
                <a:sym typeface="Arial Unicode MS" panose="020B0604020202020204" pitchFamily="34" charset="-122"/>
              </a:rPr>
              <a:t>TRANSITION PAGE</a:t>
            </a:r>
          </a:p>
        </p:txBody>
      </p:sp>
      <p:sp>
        <p:nvSpPr>
          <p:cNvPr id="6149" name="直接连接符 2"/>
          <p:cNvSpPr>
            <a:spLocks noChangeShapeType="1"/>
          </p:cNvSpPr>
          <p:nvPr/>
        </p:nvSpPr>
        <p:spPr bwMode="auto">
          <a:xfrm>
            <a:off x="360363" y="908050"/>
            <a:ext cx="4368800" cy="1588"/>
          </a:xfrm>
          <a:prstGeom prst="line">
            <a:avLst/>
          </a:prstGeom>
          <a:noFill/>
          <a:ln w="9525">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1" name="椭圆 5"/>
          <p:cNvSpPr>
            <a:spLocks noChangeArrowheads="1"/>
          </p:cNvSpPr>
          <p:nvPr/>
        </p:nvSpPr>
        <p:spPr bwMode="auto">
          <a:xfrm>
            <a:off x="1884363" y="2276475"/>
            <a:ext cx="1044575" cy="1042988"/>
          </a:xfrm>
          <a:prstGeom prst="ellipse">
            <a:avLst/>
          </a:prstGeom>
          <a:solidFill>
            <a:srgbClr val="FFFFFF"/>
          </a:solidFill>
          <a:ln w="25400">
            <a:solidFill>
              <a:srgbClr val="92D050"/>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000000"/>
              </a:solidFill>
              <a:latin typeface="Impact" panose="020B0806030902050204" pitchFamily="34" charset="0"/>
              <a:sym typeface="Impact" panose="020B0806030902050204" pitchFamily="34" charset="0"/>
            </a:endParaRPr>
          </a:p>
        </p:txBody>
      </p:sp>
      <p:sp>
        <p:nvSpPr>
          <p:cNvPr id="6152" name="椭圆 6"/>
          <p:cNvSpPr>
            <a:spLocks noChangeArrowheads="1"/>
          </p:cNvSpPr>
          <p:nvPr/>
        </p:nvSpPr>
        <p:spPr bwMode="auto">
          <a:xfrm>
            <a:off x="1974850" y="2366963"/>
            <a:ext cx="863600" cy="863600"/>
          </a:xfrm>
          <a:prstGeom prst="ellipse">
            <a:avLst/>
          </a:pr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a:solidFill>
                  <a:srgbClr val="FFFFFF"/>
                </a:solidFill>
                <a:latin typeface="Impact" panose="020B0806030902050204" pitchFamily="34" charset="0"/>
                <a:sym typeface="Impact" panose="020B0806030902050204" pitchFamily="34" charset="0"/>
              </a:rPr>
              <a:t>1</a:t>
            </a:r>
            <a:endParaRPr lang="zh-CN" altLang="en-US" sz="4400">
              <a:solidFill>
                <a:srgbClr val="FFFFFF"/>
              </a:solidFill>
              <a:latin typeface="Impact" panose="020B0806030902050204" pitchFamily="34" charset="0"/>
              <a:sym typeface="Impact" panose="020B0806030902050204" pitchFamily="34" charset="0"/>
            </a:endParaRPr>
          </a:p>
        </p:txBody>
      </p:sp>
      <p:sp>
        <p:nvSpPr>
          <p:cNvPr id="6153" name="直接连接符 7"/>
          <p:cNvSpPr>
            <a:spLocks noChangeShapeType="1"/>
          </p:cNvSpPr>
          <p:nvPr/>
        </p:nvSpPr>
        <p:spPr bwMode="auto">
          <a:xfrm>
            <a:off x="2928938" y="2906713"/>
            <a:ext cx="6350000" cy="0"/>
          </a:xfrm>
          <a:prstGeom prst="line">
            <a:avLst/>
          </a:prstGeom>
          <a:noFill/>
          <a:ln w="28575">
            <a:solidFill>
              <a:srgbClr val="92D050"/>
            </a:solidFill>
            <a:miter lim="800000"/>
            <a:headE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6154" name="TextBox 3"/>
          <p:cNvSpPr>
            <a:spLocks noChangeArrowheads="1"/>
          </p:cNvSpPr>
          <p:nvPr/>
        </p:nvSpPr>
        <p:spPr bwMode="auto">
          <a:xfrm>
            <a:off x="3038475" y="2187575"/>
            <a:ext cx="68611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rgbClr val="666666"/>
                </a:solidFill>
                <a:latin typeface="微软雅黑" panose="020B0503020204020204" pitchFamily="34" charset="-122"/>
                <a:ea typeface="微软雅黑" panose="020B0503020204020204" pitchFamily="34" charset="-122"/>
                <a:sym typeface="微软雅黑" panose="020B0503020204020204" pitchFamily="34" charset="-122"/>
              </a:rPr>
              <a:t>信息技术理论基础和发展规律</a:t>
            </a:r>
          </a:p>
        </p:txBody>
      </p:sp>
      <p:sp>
        <p:nvSpPr>
          <p:cNvPr id="6155" name="矩形 48"/>
          <p:cNvSpPr>
            <a:spLocks noChangeArrowheads="1"/>
          </p:cNvSpPr>
          <p:nvPr/>
        </p:nvSpPr>
        <p:spPr bwMode="auto">
          <a:xfrm>
            <a:off x="3794125" y="3141663"/>
            <a:ext cx="4835525" cy="165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ts val="600"/>
              </a:spcBef>
              <a:buClr>
                <a:srgbClr val="FF0000"/>
              </a:buClr>
              <a:buFont typeface="Arial" panose="020B0604020202020204" pitchFamily="34" charset="0"/>
              <a:buChar char="•"/>
            </a:pPr>
            <a:r>
              <a:rPr lang="zh-CN" altLang="en-US"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理论创新是支撑信息技术发展的源头</a:t>
            </a:r>
            <a:endParaRPr lang="en-US" altLang="zh-CN"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20000"/>
              </a:lnSpc>
              <a:spcBef>
                <a:spcPts val="600"/>
              </a:spcBef>
              <a:buClr>
                <a:srgbClr val="FF0000"/>
              </a:buClr>
              <a:buFont typeface="Arial" panose="020B0604020202020204" pitchFamily="34" charset="0"/>
              <a:buChar char="•"/>
            </a:pPr>
            <a:r>
              <a:rPr lang="zh-CN" altLang="en-US"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回顾时代变迁把握信息技术产业发展历程</a:t>
            </a:r>
            <a:endParaRPr lang="en-US" altLang="zh-CN"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20000"/>
              </a:lnSpc>
              <a:spcBef>
                <a:spcPts val="600"/>
              </a:spcBef>
              <a:buClr>
                <a:srgbClr val="FF0000"/>
              </a:buClr>
              <a:buFont typeface="Arial" panose="020B0604020202020204" pitchFamily="34" charset="0"/>
              <a:buChar char="•"/>
            </a:pPr>
            <a:r>
              <a:rPr lang="zh-CN" altLang="en-US"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信息技术发展面临的挑战</a:t>
            </a:r>
            <a:endParaRPr lang="en-US" altLang="zh-CN"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20000"/>
              </a:lnSpc>
              <a:spcBef>
                <a:spcPts val="600"/>
              </a:spcBef>
              <a:buClr>
                <a:srgbClr val="FF0000"/>
              </a:buClr>
              <a:buFont typeface="Arial" panose="020B0604020202020204" pitchFamily="34" charset="0"/>
              <a:buChar char="•"/>
            </a:pPr>
            <a:r>
              <a:rPr lang="zh-CN" altLang="en-US"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信息技术未来发展趋势</a:t>
            </a:r>
          </a:p>
        </p:txBody>
      </p:sp>
      <p:cxnSp>
        <p:nvCxnSpPr>
          <p:cNvPr id="3" name="直接连接符 2"/>
          <p:cNvCxnSpPr/>
          <p:nvPr/>
        </p:nvCxnSpPr>
        <p:spPr bwMode="auto">
          <a:xfrm>
            <a:off x="3937437" y="3501005"/>
            <a:ext cx="4692213" cy="0"/>
          </a:xfrm>
          <a:prstGeom prst="line">
            <a:avLst/>
          </a:prstGeom>
          <a:solidFill>
            <a:schemeClr val="accent1"/>
          </a:solidFill>
          <a:ln w="9525" cap="flat" cmpd="sng" algn="ctr">
            <a:solidFill>
              <a:schemeClr val="accent4">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a:off x="3937437" y="3933035"/>
            <a:ext cx="4692213" cy="0"/>
          </a:xfrm>
          <a:prstGeom prst="line">
            <a:avLst/>
          </a:prstGeom>
          <a:solidFill>
            <a:schemeClr val="accent1"/>
          </a:solidFill>
          <a:ln w="9525" cap="flat" cmpd="sng" algn="ctr">
            <a:solidFill>
              <a:schemeClr val="accent4">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p:nvPr/>
        </p:nvCxnSpPr>
        <p:spPr bwMode="auto">
          <a:xfrm>
            <a:off x="3937437" y="4352750"/>
            <a:ext cx="4692213" cy="0"/>
          </a:xfrm>
          <a:prstGeom prst="line">
            <a:avLst/>
          </a:prstGeom>
          <a:solidFill>
            <a:schemeClr val="accent1"/>
          </a:solidFill>
          <a:ln w="9525" cap="flat" cmpd="sng" algn="ctr">
            <a:solidFill>
              <a:schemeClr val="accent4">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p:nvCxnSpPr>
        <p:spPr bwMode="auto">
          <a:xfrm>
            <a:off x="3937437" y="4797095"/>
            <a:ext cx="4692213" cy="0"/>
          </a:xfrm>
          <a:prstGeom prst="line">
            <a:avLst/>
          </a:prstGeom>
          <a:solidFill>
            <a:schemeClr val="accent1"/>
          </a:solidFill>
          <a:ln w="9525" cap="flat" cmpd="sng" algn="ctr">
            <a:solidFill>
              <a:schemeClr val="accent4">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924574967"/>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ChangeArrowheads="1"/>
          </p:cNvSpPr>
          <p:nvPr/>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2" name="矩形 3"/>
          <p:cNvSpPr>
            <a:spLocks noChangeArrowheads="1"/>
          </p:cNvSpPr>
          <p:nvPr/>
        </p:nvSpPr>
        <p:spPr bwMode="auto">
          <a:xfrm>
            <a:off x="1417638" y="0"/>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9" name="文本框 2"/>
          <p:cNvSpPr>
            <a:spLocks noChangeArrowheads="1"/>
          </p:cNvSpPr>
          <p:nvPr/>
        </p:nvSpPr>
        <p:spPr bwMode="auto">
          <a:xfrm>
            <a:off x="1567692" y="81271"/>
            <a:ext cx="6417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1.3 </a:t>
            </a:r>
            <a:r>
              <a:rPr lang="zh-CN" altLang="en-US"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信息技术面临的挑战</a:t>
            </a:r>
            <a:endParaRPr lang="zh-CN" altLang="en-US" sz="24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
        <p:nvSpPr>
          <p:cNvPr id="17" name="矩形 16"/>
          <p:cNvSpPr/>
          <p:nvPr/>
        </p:nvSpPr>
        <p:spPr>
          <a:xfrm>
            <a:off x="1439" y="595522"/>
            <a:ext cx="12218013" cy="400110"/>
          </a:xfrm>
          <a:prstGeom prst="rect">
            <a:avLst/>
          </a:prstGeom>
          <a:solidFill>
            <a:schemeClr val="bg1">
              <a:lumMod val="50000"/>
            </a:schemeClr>
          </a:solidFill>
        </p:spPr>
        <p:txBody>
          <a:bodyPr wrap="square">
            <a:spAutoFit/>
          </a:bodyPr>
          <a:lstStyle/>
          <a:p>
            <a:r>
              <a:rPr lang="zh-CN" altLang="zh-CN"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挑战</a:t>
            </a:r>
            <a:r>
              <a:rPr lang="zh-CN" altLang="en-US"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五</a:t>
            </a:r>
            <a:r>
              <a:rPr lang="zh-CN" altLang="zh-CN"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如何使得机器具有更高的智能？</a:t>
            </a:r>
          </a:p>
        </p:txBody>
      </p:sp>
      <p:sp>
        <p:nvSpPr>
          <p:cNvPr id="47"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8"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9"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0"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 name="TextBox 3"/>
          <p:cNvSpPr>
            <a:spLocks noChangeArrowheads="1"/>
          </p:cNvSpPr>
          <p:nvPr/>
        </p:nvSpPr>
        <p:spPr bwMode="auto">
          <a:xfrm>
            <a:off x="3060700" y="6108700"/>
            <a:ext cx="3900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信息技术理论基础和发展规律</a:t>
            </a:r>
            <a:endParaRPr lang="zh-CN" altLang="zh-CN"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9" name="内容占位符 2"/>
          <p:cNvSpPr txBox="1">
            <a:spLocks/>
          </p:cNvSpPr>
          <p:nvPr/>
        </p:nvSpPr>
        <p:spPr>
          <a:xfrm>
            <a:off x="276224" y="1255856"/>
            <a:ext cx="11509757" cy="1270606"/>
          </a:xfrm>
          <a:prstGeom prst="rect">
            <a:avLst/>
          </a:prstGeom>
          <a:solidFill>
            <a:schemeClr val="bg2"/>
          </a:solidFill>
          <a:ln>
            <a:solidFill>
              <a:srgbClr val="FFC000"/>
            </a:solidFill>
          </a:ln>
        </p:spPr>
        <p:txBody>
          <a:bodyPr>
            <a:noAutofit/>
          </a:bodyPr>
          <a:lstStyle>
            <a:lvl1pPr marL="0" indent="0" algn="ctr"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mn-cs"/>
                <a:sym typeface="Calibri" panose="020F0502020204030204" pitchFamily="34" charset="0"/>
              </a:defRPr>
            </a:lvl1pPr>
            <a:lvl2pPr marL="457200" indent="0" algn="ctr"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sym typeface="Calibri" panose="020F0502020204030204" pitchFamily="34" charset="0"/>
              </a:defRPr>
            </a:lvl2pPr>
            <a:lvl3pPr marL="914400" indent="0" algn="ctr" rtl="0" eaLnBrk="0" fontAlgn="base" hangingPunct="0">
              <a:spcBef>
                <a:spcPct val="20000"/>
              </a:spcBef>
              <a:spcAft>
                <a:spcPct val="0"/>
              </a:spcAft>
              <a:buFont typeface="Arial" panose="020B0604020202020204" pitchFamily="34" charset="0"/>
              <a:buNone/>
              <a:defRPr sz="1800" kern="1200">
                <a:solidFill>
                  <a:schemeClr val="tx1"/>
                </a:solidFill>
                <a:latin typeface="+mn-lt"/>
                <a:ea typeface="+mn-ea"/>
                <a:cs typeface="+mn-cs"/>
                <a:sym typeface="Calibri" panose="020F0502020204030204" pitchFamily="34" charset="0"/>
              </a:defRPr>
            </a:lvl3pPr>
            <a:lvl4pPr marL="1371600" indent="0" algn="ctr" rtl="0" eaLnBrk="0" fontAlgn="base" hangingPunct="0">
              <a:spcBef>
                <a:spcPct val="200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4pPr>
            <a:lvl5pPr marL="1828800" indent="0" algn="ctr" rtl="0" eaLnBrk="0" fontAlgn="base" hangingPunct="0">
              <a:spcBef>
                <a:spcPct val="20000"/>
              </a:spcBef>
              <a:spcAft>
                <a:spcPct val="0"/>
              </a:spcAft>
              <a:buFont typeface="Arial" panose="020B0604020202020204" pitchFamily="34" charset="0"/>
              <a:buNone/>
              <a:defRPr sz="1600" kern="1200">
                <a:solidFill>
                  <a:schemeClr val="tx1"/>
                </a:solidFill>
                <a:latin typeface="+mn-lt"/>
                <a:ea typeface="+mn-ea"/>
                <a:cs typeface="+mn-cs"/>
                <a:sym typeface="Calibri" panose="020F05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50000"/>
              </a:lnSpc>
              <a:buClr>
                <a:srgbClr val="FF0000"/>
              </a:buClr>
              <a:buFont typeface="Wingdings" panose="05000000000000000000" pitchFamily="2" charset="2"/>
              <a:buChar char="n"/>
              <a:defRPr/>
            </a:pP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必须看到机器人时代即将到来，机器人在国外早已成为必不可少的工具，轻量小型化、低成本的工业机器人需求迫切。</a:t>
            </a:r>
            <a:endParaRPr lang="en-US" altLang="zh-CN" sz="1600" b="1" dirty="0">
              <a:solidFill>
                <a:schemeClr val="bg2">
                  <a:lumMod val="25000"/>
                </a:schemeClr>
              </a:solidFill>
              <a:latin typeface="微软雅黑" panose="020B0503020204020204" pitchFamily="34" charset="-122"/>
              <a:ea typeface="微软雅黑" panose="020B0503020204020204" pitchFamily="34" charset="-122"/>
            </a:endParaRPr>
          </a:p>
          <a:p>
            <a:pPr marL="342900" indent="-342900" algn="l">
              <a:lnSpc>
                <a:spcPct val="150000"/>
              </a:lnSpc>
              <a:buClr>
                <a:srgbClr val="FF0000"/>
              </a:buClr>
              <a:buFont typeface="Wingdings" panose="05000000000000000000" pitchFamily="2" charset="2"/>
              <a:buChar char="n"/>
              <a:defRPr/>
            </a:pP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虚拟个人助手和</a:t>
            </a:r>
            <a:r>
              <a:rPr lang="en-US" altLang="zh-CN" sz="1600" b="1" dirty="0">
                <a:solidFill>
                  <a:schemeClr val="bg2">
                    <a:lumMod val="25000"/>
                  </a:schemeClr>
                </a:solidFill>
                <a:latin typeface="微软雅黑" panose="020B0503020204020204" pitchFamily="34" charset="-122"/>
                <a:ea typeface="微软雅黑" panose="020B0503020204020204" pitchFamily="34" charset="-122"/>
              </a:rPr>
              <a:t>Watson</a:t>
            </a: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成为软件机器人发展主流，如何基于</a:t>
            </a:r>
            <a:r>
              <a:rPr lang="en-US" altLang="zh-CN" sz="1600" b="1" dirty="0">
                <a:solidFill>
                  <a:schemeClr val="bg2">
                    <a:lumMod val="25000"/>
                  </a:schemeClr>
                </a:solidFill>
                <a:latin typeface="微软雅黑" panose="020B0503020204020204" pitchFamily="34" charset="-122"/>
                <a:ea typeface="微软雅黑" panose="020B0503020204020204" pitchFamily="34" charset="-122"/>
              </a:rPr>
              <a:t>Watson</a:t>
            </a: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构建自己的智慧机器应用，如何在各行各业自动化构建虚拟助理，提高智能性、通用性并降低成本。</a:t>
            </a:r>
          </a:p>
        </p:txBody>
      </p:sp>
      <p:pic>
        <p:nvPicPr>
          <p:cNvPr id="2" name="图片 1"/>
          <p:cNvPicPr>
            <a:picLocks noChangeAspect="1"/>
          </p:cNvPicPr>
          <p:nvPr/>
        </p:nvPicPr>
        <p:blipFill rotWithShape="1">
          <a:blip r:embed="rId3"/>
          <a:srcRect l="6091" r="13545"/>
          <a:stretch/>
        </p:blipFill>
        <p:spPr>
          <a:xfrm>
            <a:off x="0" y="2911065"/>
            <a:ext cx="4776386" cy="3197635"/>
          </a:xfrm>
          <a:prstGeom prst="rect">
            <a:avLst/>
          </a:prstGeom>
        </p:spPr>
      </p:pic>
      <p:pic>
        <p:nvPicPr>
          <p:cNvPr id="4" name="图片 3"/>
          <p:cNvPicPr>
            <a:picLocks noChangeAspect="1"/>
          </p:cNvPicPr>
          <p:nvPr/>
        </p:nvPicPr>
        <p:blipFill>
          <a:blip r:embed="rId4"/>
          <a:stretch>
            <a:fillRect/>
          </a:stretch>
        </p:blipFill>
        <p:spPr>
          <a:xfrm>
            <a:off x="4776386" y="2911065"/>
            <a:ext cx="2810466" cy="2929911"/>
          </a:xfrm>
          <a:prstGeom prst="rect">
            <a:avLst/>
          </a:prstGeom>
        </p:spPr>
      </p:pic>
      <p:pic>
        <p:nvPicPr>
          <p:cNvPr id="6" name="图片 5"/>
          <p:cNvPicPr>
            <a:picLocks noChangeAspect="1"/>
          </p:cNvPicPr>
          <p:nvPr/>
        </p:nvPicPr>
        <p:blipFill>
          <a:blip r:embed="rId5"/>
          <a:stretch>
            <a:fillRect/>
          </a:stretch>
        </p:blipFill>
        <p:spPr>
          <a:xfrm>
            <a:off x="7513127" y="2911065"/>
            <a:ext cx="4682048" cy="2928810"/>
          </a:xfrm>
          <a:prstGeom prst="rect">
            <a:avLst/>
          </a:prstGeom>
        </p:spPr>
      </p:pic>
    </p:spTree>
    <p:extLst>
      <p:ext uri="{BB962C8B-B14F-4D97-AF65-F5344CB8AC3E}">
        <p14:creationId xmlns:p14="http://schemas.microsoft.com/office/powerpoint/2010/main" val="645424037"/>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ChangeArrowheads="1"/>
          </p:cNvSpPr>
          <p:nvPr/>
        </p:nvSpPr>
        <p:spPr bwMode="auto">
          <a:xfrm>
            <a:off x="1588" y="894"/>
            <a:ext cx="1417269" cy="620551"/>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799">
              <a:solidFill>
                <a:srgbClr val="FFFFFF"/>
              </a:solidFill>
              <a:latin typeface="宋体" panose="02010600030101010101" pitchFamily="2" charset="-122"/>
              <a:sym typeface="宋体" panose="02010600030101010101" pitchFamily="2" charset="-122"/>
            </a:endParaRPr>
          </a:p>
        </p:txBody>
      </p:sp>
      <p:sp>
        <p:nvSpPr>
          <p:cNvPr id="7172" name="矩形 3"/>
          <p:cNvSpPr>
            <a:spLocks noChangeArrowheads="1"/>
          </p:cNvSpPr>
          <p:nvPr/>
        </p:nvSpPr>
        <p:spPr bwMode="auto">
          <a:xfrm>
            <a:off x="1418858" y="894"/>
            <a:ext cx="10774731" cy="620551"/>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799">
              <a:solidFill>
                <a:srgbClr val="FFFFFF"/>
              </a:solidFill>
              <a:latin typeface="宋体" panose="02010600030101010101" pitchFamily="2" charset="-122"/>
              <a:sym typeface="宋体" panose="02010600030101010101" pitchFamily="2" charset="-122"/>
            </a:endParaRPr>
          </a:p>
        </p:txBody>
      </p:sp>
      <p:sp>
        <p:nvSpPr>
          <p:cNvPr id="7174" name="矩形 5"/>
          <p:cNvSpPr>
            <a:spLocks noChangeArrowheads="1"/>
          </p:cNvSpPr>
          <p:nvPr/>
        </p:nvSpPr>
        <p:spPr bwMode="auto">
          <a:xfrm>
            <a:off x="277740" y="6230208"/>
            <a:ext cx="431688" cy="215844"/>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799">
              <a:solidFill>
                <a:srgbClr val="FFFFFF"/>
              </a:solidFill>
              <a:latin typeface="宋体" panose="02010600030101010101" pitchFamily="2" charset="-122"/>
              <a:sym typeface="宋体" panose="02010600030101010101" pitchFamily="2" charset="-122"/>
            </a:endParaRPr>
          </a:p>
        </p:txBody>
      </p:sp>
      <p:sp>
        <p:nvSpPr>
          <p:cNvPr id="7175" name="矩形 6"/>
          <p:cNvSpPr>
            <a:spLocks noChangeArrowheads="1"/>
          </p:cNvSpPr>
          <p:nvPr/>
        </p:nvSpPr>
        <p:spPr bwMode="auto">
          <a:xfrm>
            <a:off x="850679" y="6230208"/>
            <a:ext cx="431688" cy="215844"/>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799">
              <a:solidFill>
                <a:srgbClr val="FFFFFF"/>
              </a:solidFill>
              <a:latin typeface="宋体" panose="02010600030101010101" pitchFamily="2" charset="-122"/>
              <a:sym typeface="宋体" panose="02010600030101010101" pitchFamily="2" charset="-122"/>
            </a:endParaRPr>
          </a:p>
        </p:txBody>
      </p:sp>
      <p:sp>
        <p:nvSpPr>
          <p:cNvPr id="7176" name="矩形 8"/>
          <p:cNvSpPr>
            <a:spLocks noChangeArrowheads="1"/>
          </p:cNvSpPr>
          <p:nvPr/>
        </p:nvSpPr>
        <p:spPr bwMode="auto">
          <a:xfrm>
            <a:off x="1994968" y="6230208"/>
            <a:ext cx="431688" cy="215844"/>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799">
              <a:solidFill>
                <a:srgbClr val="FFFFFF"/>
              </a:solidFill>
              <a:latin typeface="宋体" panose="02010600030101010101" pitchFamily="2" charset="-122"/>
              <a:sym typeface="宋体" panose="02010600030101010101" pitchFamily="2" charset="-122"/>
            </a:endParaRPr>
          </a:p>
        </p:txBody>
      </p:sp>
      <p:sp>
        <p:nvSpPr>
          <p:cNvPr id="7177" name="矩形 9"/>
          <p:cNvSpPr>
            <a:spLocks noChangeArrowheads="1"/>
          </p:cNvSpPr>
          <p:nvPr/>
        </p:nvSpPr>
        <p:spPr bwMode="auto">
          <a:xfrm>
            <a:off x="1422030" y="6230208"/>
            <a:ext cx="431688" cy="215844"/>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799">
              <a:solidFill>
                <a:srgbClr val="FFFFFF"/>
              </a:solidFill>
              <a:latin typeface="宋体" panose="02010600030101010101" pitchFamily="2" charset="-122"/>
              <a:sym typeface="宋体" panose="02010600030101010101" pitchFamily="2" charset="-122"/>
            </a:endParaRPr>
          </a:p>
        </p:txBody>
      </p:sp>
      <p:sp>
        <p:nvSpPr>
          <p:cNvPr id="7178" name="TextBox 3"/>
          <p:cNvSpPr>
            <a:spLocks noChangeArrowheads="1"/>
          </p:cNvSpPr>
          <p:nvPr/>
        </p:nvSpPr>
        <p:spPr bwMode="auto">
          <a:xfrm>
            <a:off x="3061491" y="6108002"/>
            <a:ext cx="4555543" cy="40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999"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未来生活愿景驱动信息技术升级发展</a:t>
            </a:r>
          </a:p>
        </p:txBody>
      </p:sp>
      <p:sp>
        <p:nvSpPr>
          <p:cNvPr id="7179" name="文本框 2"/>
          <p:cNvSpPr>
            <a:spLocks noChangeArrowheads="1"/>
          </p:cNvSpPr>
          <p:nvPr/>
        </p:nvSpPr>
        <p:spPr bwMode="auto">
          <a:xfrm>
            <a:off x="1568872" y="82144"/>
            <a:ext cx="6415718" cy="46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99"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1.4 </a:t>
            </a:r>
            <a:r>
              <a:rPr lang="zh-CN" altLang="en-US" sz="2399"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信息技术未来发展趋势</a:t>
            </a:r>
            <a:endParaRPr lang="zh-CN" altLang="en-US" sz="2399"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
        <p:nvSpPr>
          <p:cNvPr id="17" name="矩形 16"/>
          <p:cNvSpPr/>
          <p:nvPr/>
        </p:nvSpPr>
        <p:spPr>
          <a:xfrm>
            <a:off x="3027" y="596260"/>
            <a:ext cx="12214832" cy="400006"/>
          </a:xfrm>
          <a:prstGeom prst="rect">
            <a:avLst/>
          </a:prstGeom>
          <a:solidFill>
            <a:schemeClr val="bg1">
              <a:lumMod val="50000"/>
            </a:schemeClr>
          </a:solidFill>
        </p:spPr>
        <p:txBody>
          <a:bodyPr wrap="square">
            <a:spAutoFit/>
          </a:bodyPr>
          <a:lstStyle/>
          <a:p>
            <a:r>
              <a:rPr lang="en-US" altLang="zh-CN" sz="1999"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999" b="1" kern="100"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集成电路</a:t>
            </a:r>
            <a:r>
              <a:rPr lang="zh-CN" altLang="zh-CN" sz="1999" b="1" kern="100"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向高效能、集成化方向发展</a:t>
            </a:r>
            <a:endParaRPr lang="zh-CN" altLang="en-US" sz="1999" b="1" dirty="0">
              <a:solidFill>
                <a:srgbClr val="FFFF00"/>
              </a:solidFill>
              <a:latin typeface="微软雅黑" panose="020B0503020204020204" pitchFamily="34" charset="-122"/>
              <a:ea typeface="微软雅黑" panose="020B0503020204020204" pitchFamily="34" charset="-122"/>
            </a:endParaRPr>
          </a:p>
        </p:txBody>
      </p:sp>
      <p:sp>
        <p:nvSpPr>
          <p:cNvPr id="193" name="燕尾形 33"/>
          <p:cNvSpPr>
            <a:spLocks noChangeArrowheads="1"/>
          </p:cNvSpPr>
          <p:nvPr/>
        </p:nvSpPr>
        <p:spPr bwMode="auto">
          <a:xfrm>
            <a:off x="104749" y="657135"/>
            <a:ext cx="252346" cy="252347"/>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799">
              <a:solidFill>
                <a:srgbClr val="FFC000"/>
              </a:solidFill>
              <a:latin typeface="Calibri" panose="020F0502020204030204" pitchFamily="34" charset="0"/>
              <a:sym typeface="Calibri" panose="020F0502020204030204" pitchFamily="34" charset="0"/>
            </a:endParaRPr>
          </a:p>
        </p:txBody>
      </p:sp>
      <p:sp>
        <p:nvSpPr>
          <p:cNvPr id="194" name="燕尾形 34"/>
          <p:cNvSpPr>
            <a:spLocks noChangeArrowheads="1"/>
          </p:cNvSpPr>
          <p:nvPr/>
        </p:nvSpPr>
        <p:spPr bwMode="auto">
          <a:xfrm>
            <a:off x="33331" y="657135"/>
            <a:ext cx="252347" cy="252347"/>
          </a:xfrm>
          <a:prstGeom prst="chevron">
            <a:avLst>
              <a:gd name="adj" fmla="val 49870"/>
            </a:avLst>
          </a:prstGeom>
          <a:solidFill>
            <a:srgbClr val="C495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799">
              <a:solidFill>
                <a:srgbClr val="000000"/>
              </a:solidFill>
              <a:latin typeface="Calibri" panose="020F0502020204030204" pitchFamily="34" charset="0"/>
              <a:sym typeface="Calibri" panose="020F0502020204030204" pitchFamily="34" charset="0"/>
            </a:endParaRPr>
          </a:p>
        </p:txBody>
      </p:sp>
      <p:sp>
        <p:nvSpPr>
          <p:cNvPr id="195" name="燕尾形 35"/>
          <p:cNvSpPr>
            <a:spLocks noChangeArrowheads="1"/>
          </p:cNvSpPr>
          <p:nvPr/>
        </p:nvSpPr>
        <p:spPr bwMode="auto">
          <a:xfrm>
            <a:off x="709430" y="657135"/>
            <a:ext cx="252347" cy="252347"/>
          </a:xfrm>
          <a:prstGeom prst="chevron">
            <a:avLst>
              <a:gd name="adj" fmla="val 49870"/>
            </a:avLst>
          </a:prstGeom>
          <a:solidFill>
            <a:srgbClr val="FFE8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799">
              <a:solidFill>
                <a:srgbClr val="000000"/>
              </a:solidFill>
              <a:latin typeface="Calibri" panose="020F0502020204030204" pitchFamily="34" charset="0"/>
              <a:sym typeface="Calibri" panose="020F0502020204030204" pitchFamily="34" charset="0"/>
            </a:endParaRPr>
          </a:p>
        </p:txBody>
      </p:sp>
      <p:sp>
        <p:nvSpPr>
          <p:cNvPr id="196" name="燕尾形 36"/>
          <p:cNvSpPr>
            <a:spLocks noChangeArrowheads="1"/>
          </p:cNvSpPr>
          <p:nvPr/>
        </p:nvSpPr>
        <p:spPr bwMode="auto">
          <a:xfrm>
            <a:off x="319006" y="657135"/>
            <a:ext cx="252347" cy="252347"/>
          </a:xfrm>
          <a:prstGeom prst="chevron">
            <a:avLst>
              <a:gd name="adj" fmla="val 49870"/>
            </a:avLst>
          </a:prstGeom>
          <a:solidFill>
            <a:srgbClr val="FFDE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799">
              <a:solidFill>
                <a:srgbClr val="000000"/>
              </a:solidFill>
              <a:latin typeface="Calibri" panose="020F0502020204030204" pitchFamily="34" charset="0"/>
              <a:sym typeface="Calibri" panose="020F0502020204030204" pitchFamily="34" charset="0"/>
            </a:endParaRPr>
          </a:p>
        </p:txBody>
      </p:sp>
      <p:sp>
        <p:nvSpPr>
          <p:cNvPr id="37" name="矩形 36"/>
          <p:cNvSpPr/>
          <p:nvPr/>
        </p:nvSpPr>
        <p:spPr>
          <a:xfrm>
            <a:off x="8257737" y="1405001"/>
            <a:ext cx="3022085" cy="4154984"/>
          </a:xfrm>
          <a:prstGeom prst="rect">
            <a:avLst/>
          </a:prstGeom>
          <a:solidFill>
            <a:schemeClr val="bg2"/>
          </a:solidFill>
          <a:ln>
            <a:solidFill>
              <a:srgbClr val="FFC000"/>
            </a:solidFill>
          </a:ln>
        </p:spPr>
        <p:txBody>
          <a:bodyPr wrap="square">
            <a:spAutoFit/>
          </a:bodyPr>
          <a:lstStyle/>
          <a:p>
            <a:pPr marL="285664" indent="-285664">
              <a:lnSpc>
                <a:spcPct val="150000"/>
              </a:lnSpc>
              <a:buClr>
                <a:srgbClr val="FF0000"/>
              </a:buClr>
              <a:buFont typeface="Wingdings" pitchFamily="2" charset="2"/>
              <a:buChar char="n"/>
            </a:pPr>
            <a:r>
              <a:rPr lang="zh-CN" altLang="en-US" sz="1600" b="1" dirty="0">
                <a:latin typeface="微软雅黑" panose="020B0503020204020204" pitchFamily="34" charset="-122"/>
                <a:ea typeface="微软雅黑" panose="020B0503020204020204" pitchFamily="34" charset="-122"/>
              </a:rPr>
              <a:t>在摩尔定律的指引下，集成度更高，速度更快，能效更高。</a:t>
            </a:r>
            <a:endParaRPr lang="en-US" altLang="zh-CN" sz="1600" b="1" dirty="0">
              <a:latin typeface="微软雅黑" panose="020B0503020204020204" pitchFamily="34" charset="-122"/>
              <a:ea typeface="微软雅黑" panose="020B0503020204020204" pitchFamily="34" charset="-122"/>
            </a:endParaRPr>
          </a:p>
          <a:p>
            <a:pPr marL="285664" indent="-285664">
              <a:lnSpc>
                <a:spcPct val="150000"/>
              </a:lnSpc>
              <a:buClr>
                <a:srgbClr val="FF0000"/>
              </a:buClr>
              <a:buFont typeface="Wingdings" pitchFamily="2" charset="2"/>
              <a:buChar char="n"/>
            </a:pPr>
            <a:r>
              <a:rPr lang="zh-CN" altLang="en-US" sz="1600" b="1" dirty="0">
                <a:latin typeface="微软雅黑" panose="020B0503020204020204" pitchFamily="34" charset="-122"/>
                <a:ea typeface="微软雅黑" panose="020B0503020204020204" pitchFamily="34" charset="-122"/>
              </a:rPr>
              <a:t>超越摩尔定律指引的多样化发展。</a:t>
            </a:r>
            <a:endParaRPr lang="en-US" altLang="zh-CN" sz="1600" b="1" dirty="0">
              <a:latin typeface="微软雅黑" panose="020B0503020204020204" pitchFamily="34" charset="-122"/>
              <a:ea typeface="微软雅黑" panose="020B0503020204020204" pitchFamily="34" charset="-122"/>
            </a:endParaRPr>
          </a:p>
          <a:p>
            <a:pPr marL="285664" indent="-285664">
              <a:lnSpc>
                <a:spcPct val="150000"/>
              </a:lnSpc>
              <a:buClr>
                <a:srgbClr val="FF0000"/>
              </a:buClr>
              <a:buFont typeface="Wingdings" pitchFamily="2" charset="2"/>
              <a:buChar char="n"/>
            </a:pPr>
            <a:r>
              <a:rPr lang="zh-CN" altLang="en-US" sz="1600" b="1" dirty="0">
                <a:latin typeface="微软雅黑" panose="020B0503020204020204" pitchFamily="34" charset="-122"/>
                <a:ea typeface="微软雅黑" panose="020B0503020204020204" pitchFamily="34" charset="-122"/>
              </a:rPr>
              <a:t>新原理、新材料和新器件的探索支撑发展：共振隧穿、纳米管和纳米线、石墨烯、量子网络自适应器件、分子电子器件、自旋电子器件。</a:t>
            </a:r>
          </a:p>
          <a:p>
            <a:pPr marL="285664" indent="-285664">
              <a:lnSpc>
                <a:spcPct val="150000"/>
              </a:lnSpc>
              <a:buClr>
                <a:srgbClr val="FF0000"/>
              </a:buClr>
              <a:buFont typeface="Wingdings" pitchFamily="2" charset="2"/>
              <a:buChar char="n"/>
            </a:pPr>
            <a:endParaRPr lang="en-US" altLang="zh-CN" sz="1600" b="1" dirty="0">
              <a:latin typeface="微软雅黑" panose="020B0503020204020204" pitchFamily="34" charset="-122"/>
              <a:ea typeface="微软雅黑" panose="020B0503020204020204" pitchFamily="34" charset="-122"/>
            </a:endParaRPr>
          </a:p>
        </p:txBody>
      </p:sp>
      <p:pic>
        <p:nvPicPr>
          <p:cNvPr id="38" name="Picture 32" descr="MTM"/>
          <p:cNvPicPr>
            <a:picLocks noChangeAspect="1" noChangeArrowheads="1"/>
          </p:cNvPicPr>
          <p:nvPr/>
        </p:nvPicPr>
        <p:blipFill>
          <a:blip r:embed="rId2" cstate="print"/>
          <a:srcRect/>
          <a:stretch>
            <a:fillRect/>
          </a:stretch>
        </p:blipFill>
        <p:spPr bwMode="auto">
          <a:xfrm>
            <a:off x="480293" y="1161661"/>
            <a:ext cx="7045681" cy="4641665"/>
          </a:xfrm>
          <a:prstGeom prst="rect">
            <a:avLst/>
          </a:prstGeom>
          <a:noFill/>
          <a:ln>
            <a:solidFill>
              <a:srgbClr val="FFC000"/>
            </a:solidFill>
          </a:ln>
        </p:spPr>
      </p:pic>
      <p:sp>
        <p:nvSpPr>
          <p:cNvPr id="91" name="矩形 5"/>
          <p:cNvSpPr>
            <a:spLocks noChangeArrowheads="1"/>
          </p:cNvSpPr>
          <p:nvPr/>
        </p:nvSpPr>
        <p:spPr bwMode="auto">
          <a:xfrm>
            <a:off x="277740" y="6230208"/>
            <a:ext cx="431688" cy="215844"/>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799">
              <a:solidFill>
                <a:srgbClr val="FFFFFF"/>
              </a:solidFill>
              <a:latin typeface="宋体" panose="02010600030101010101" pitchFamily="2" charset="-122"/>
              <a:sym typeface="宋体" panose="02010600030101010101" pitchFamily="2" charset="-122"/>
            </a:endParaRPr>
          </a:p>
        </p:txBody>
      </p:sp>
      <p:sp>
        <p:nvSpPr>
          <p:cNvPr id="92" name="矩形 6"/>
          <p:cNvSpPr>
            <a:spLocks noChangeArrowheads="1"/>
          </p:cNvSpPr>
          <p:nvPr/>
        </p:nvSpPr>
        <p:spPr bwMode="auto">
          <a:xfrm>
            <a:off x="850679" y="6230208"/>
            <a:ext cx="431688" cy="215844"/>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799">
              <a:solidFill>
                <a:srgbClr val="FFFFFF"/>
              </a:solidFill>
              <a:latin typeface="宋体" panose="02010600030101010101" pitchFamily="2" charset="-122"/>
              <a:sym typeface="宋体" panose="02010600030101010101" pitchFamily="2" charset="-122"/>
            </a:endParaRPr>
          </a:p>
        </p:txBody>
      </p:sp>
      <p:sp>
        <p:nvSpPr>
          <p:cNvPr id="93" name="矩形 8"/>
          <p:cNvSpPr>
            <a:spLocks noChangeArrowheads="1"/>
          </p:cNvSpPr>
          <p:nvPr/>
        </p:nvSpPr>
        <p:spPr bwMode="auto">
          <a:xfrm>
            <a:off x="1994968" y="6230208"/>
            <a:ext cx="431688" cy="215844"/>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799">
              <a:solidFill>
                <a:srgbClr val="FFFFFF"/>
              </a:solidFill>
              <a:latin typeface="宋体" panose="02010600030101010101" pitchFamily="2" charset="-122"/>
              <a:sym typeface="宋体" panose="02010600030101010101" pitchFamily="2" charset="-122"/>
            </a:endParaRPr>
          </a:p>
        </p:txBody>
      </p:sp>
      <p:sp>
        <p:nvSpPr>
          <p:cNvPr id="94" name="矩形 9"/>
          <p:cNvSpPr>
            <a:spLocks noChangeArrowheads="1"/>
          </p:cNvSpPr>
          <p:nvPr/>
        </p:nvSpPr>
        <p:spPr bwMode="auto">
          <a:xfrm>
            <a:off x="1422030" y="6230208"/>
            <a:ext cx="431688" cy="215844"/>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799">
              <a:solidFill>
                <a:srgbClr val="FFFFFF"/>
              </a:solidFill>
              <a:latin typeface="宋体" panose="02010600030101010101" pitchFamily="2" charset="-122"/>
              <a:sym typeface="宋体" panose="02010600030101010101" pitchFamily="2" charset="-122"/>
            </a:endParaRPr>
          </a:p>
        </p:txBody>
      </p:sp>
      <p:sp>
        <p:nvSpPr>
          <p:cNvPr id="95" name="矩形 5"/>
          <p:cNvSpPr>
            <a:spLocks noChangeArrowheads="1"/>
          </p:cNvSpPr>
          <p:nvPr/>
        </p:nvSpPr>
        <p:spPr bwMode="auto">
          <a:xfrm>
            <a:off x="277740" y="6230208"/>
            <a:ext cx="431688" cy="215844"/>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799">
              <a:solidFill>
                <a:srgbClr val="FFFFFF"/>
              </a:solidFill>
              <a:latin typeface="宋体" panose="02010600030101010101" pitchFamily="2" charset="-122"/>
              <a:sym typeface="宋体" panose="02010600030101010101" pitchFamily="2" charset="-122"/>
            </a:endParaRPr>
          </a:p>
        </p:txBody>
      </p:sp>
      <p:sp>
        <p:nvSpPr>
          <p:cNvPr id="96" name="矩形 6"/>
          <p:cNvSpPr>
            <a:spLocks noChangeArrowheads="1"/>
          </p:cNvSpPr>
          <p:nvPr/>
        </p:nvSpPr>
        <p:spPr bwMode="auto">
          <a:xfrm>
            <a:off x="850679" y="6230208"/>
            <a:ext cx="431688" cy="215844"/>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799">
              <a:solidFill>
                <a:srgbClr val="FFFFFF"/>
              </a:solidFill>
              <a:latin typeface="宋体" panose="02010600030101010101" pitchFamily="2" charset="-122"/>
              <a:sym typeface="宋体" panose="02010600030101010101" pitchFamily="2" charset="-122"/>
            </a:endParaRPr>
          </a:p>
        </p:txBody>
      </p:sp>
      <p:sp>
        <p:nvSpPr>
          <p:cNvPr id="97" name="矩形 8"/>
          <p:cNvSpPr>
            <a:spLocks noChangeArrowheads="1"/>
          </p:cNvSpPr>
          <p:nvPr/>
        </p:nvSpPr>
        <p:spPr bwMode="auto">
          <a:xfrm>
            <a:off x="1994968" y="6230208"/>
            <a:ext cx="431688" cy="215844"/>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799">
              <a:solidFill>
                <a:srgbClr val="FFFFFF"/>
              </a:solidFill>
              <a:latin typeface="宋体" panose="02010600030101010101" pitchFamily="2" charset="-122"/>
              <a:sym typeface="宋体" panose="02010600030101010101" pitchFamily="2" charset="-122"/>
            </a:endParaRPr>
          </a:p>
        </p:txBody>
      </p:sp>
      <p:sp>
        <p:nvSpPr>
          <p:cNvPr id="98" name="矩形 9"/>
          <p:cNvSpPr>
            <a:spLocks noChangeArrowheads="1"/>
          </p:cNvSpPr>
          <p:nvPr/>
        </p:nvSpPr>
        <p:spPr bwMode="auto">
          <a:xfrm>
            <a:off x="1422030" y="6230208"/>
            <a:ext cx="431688" cy="215844"/>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799">
              <a:solidFill>
                <a:srgbClr val="FFFFFF"/>
              </a:solidFill>
              <a:latin typeface="宋体" panose="02010600030101010101" pitchFamily="2" charset="-122"/>
              <a:sym typeface="宋体" panose="02010600030101010101" pitchFamily="2" charset="-122"/>
            </a:endParaRPr>
          </a:p>
        </p:txBody>
      </p:sp>
      <p:sp>
        <p:nvSpPr>
          <p:cNvPr id="99" name="矩形 8"/>
          <p:cNvSpPr>
            <a:spLocks noChangeArrowheads="1"/>
          </p:cNvSpPr>
          <p:nvPr/>
        </p:nvSpPr>
        <p:spPr bwMode="auto">
          <a:xfrm>
            <a:off x="2558383" y="6230208"/>
            <a:ext cx="431688" cy="215844"/>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799">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3139419572"/>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ChangeArrowheads="1"/>
          </p:cNvSpPr>
          <p:nvPr/>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2" name="矩形 3"/>
          <p:cNvSpPr>
            <a:spLocks noChangeArrowheads="1"/>
          </p:cNvSpPr>
          <p:nvPr/>
        </p:nvSpPr>
        <p:spPr bwMode="auto">
          <a:xfrm>
            <a:off x="1417638" y="0"/>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9" name="文本框 2"/>
          <p:cNvSpPr>
            <a:spLocks noChangeArrowheads="1"/>
          </p:cNvSpPr>
          <p:nvPr/>
        </p:nvSpPr>
        <p:spPr bwMode="auto">
          <a:xfrm>
            <a:off x="1567692" y="81271"/>
            <a:ext cx="6417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1.4 </a:t>
            </a:r>
            <a:r>
              <a:rPr lang="zh-CN" altLang="en-US"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信息技术未来发展趋势</a:t>
            </a:r>
            <a:endParaRPr lang="zh-CN" altLang="en-US" sz="24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
        <p:nvSpPr>
          <p:cNvPr id="17" name="矩形 16"/>
          <p:cNvSpPr/>
          <p:nvPr/>
        </p:nvSpPr>
        <p:spPr>
          <a:xfrm>
            <a:off x="1439" y="595522"/>
            <a:ext cx="12218013" cy="400110"/>
          </a:xfrm>
          <a:prstGeom prst="rect">
            <a:avLst/>
          </a:prstGeom>
          <a:solidFill>
            <a:schemeClr val="bg1">
              <a:lumMod val="50000"/>
            </a:schemeClr>
          </a:solidFill>
        </p:spPr>
        <p:txBody>
          <a:bodyPr wrap="square">
            <a:spAutoFit/>
          </a:bodyPr>
          <a:lstStyle/>
          <a:p>
            <a:r>
              <a:rPr lang="en-US"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kern="100"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计算机体系架构走向多元化和分布化</a:t>
            </a:r>
            <a:endParaRPr lang="zh-CN" altLang="en-US" sz="2000" b="1" dirty="0">
              <a:solidFill>
                <a:srgbClr val="FFFF00"/>
              </a:solidFill>
              <a:latin typeface="微软雅黑" panose="020B0503020204020204" pitchFamily="34" charset="-122"/>
              <a:ea typeface="微软雅黑" panose="020B0503020204020204" pitchFamily="34" charset="-122"/>
            </a:endParaRPr>
          </a:p>
        </p:txBody>
      </p:sp>
      <p:sp>
        <p:nvSpPr>
          <p:cNvPr id="193" name="燕尾形 33"/>
          <p:cNvSpPr>
            <a:spLocks noChangeArrowheads="1"/>
          </p:cNvSpPr>
          <p:nvPr/>
        </p:nvSpPr>
        <p:spPr bwMode="auto">
          <a:xfrm>
            <a:off x="103188" y="656412"/>
            <a:ext cx="252412" cy="252413"/>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C000"/>
              </a:solidFill>
              <a:latin typeface="Calibri" panose="020F0502020204030204" pitchFamily="34" charset="0"/>
              <a:sym typeface="Calibri" panose="020F0502020204030204" pitchFamily="34" charset="0"/>
            </a:endParaRPr>
          </a:p>
        </p:txBody>
      </p:sp>
      <p:sp>
        <p:nvSpPr>
          <p:cNvPr id="194" name="燕尾形 34"/>
          <p:cNvSpPr>
            <a:spLocks noChangeArrowheads="1"/>
          </p:cNvSpPr>
          <p:nvPr/>
        </p:nvSpPr>
        <p:spPr bwMode="auto">
          <a:xfrm>
            <a:off x="31750" y="656412"/>
            <a:ext cx="252413" cy="252413"/>
          </a:xfrm>
          <a:prstGeom prst="chevron">
            <a:avLst>
              <a:gd name="adj" fmla="val 49870"/>
            </a:avLst>
          </a:prstGeom>
          <a:solidFill>
            <a:srgbClr val="C495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000000"/>
              </a:solidFill>
              <a:latin typeface="Calibri" panose="020F0502020204030204" pitchFamily="34" charset="0"/>
              <a:sym typeface="Calibri" panose="020F0502020204030204" pitchFamily="34" charset="0"/>
            </a:endParaRPr>
          </a:p>
        </p:txBody>
      </p:sp>
      <p:sp>
        <p:nvSpPr>
          <p:cNvPr id="195" name="燕尾形 35"/>
          <p:cNvSpPr>
            <a:spLocks noChangeArrowheads="1"/>
          </p:cNvSpPr>
          <p:nvPr/>
        </p:nvSpPr>
        <p:spPr bwMode="auto">
          <a:xfrm>
            <a:off x="708025" y="656412"/>
            <a:ext cx="252413" cy="252413"/>
          </a:xfrm>
          <a:prstGeom prst="chevron">
            <a:avLst>
              <a:gd name="adj" fmla="val 49870"/>
            </a:avLst>
          </a:prstGeom>
          <a:solidFill>
            <a:srgbClr val="FFE8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000000"/>
              </a:solidFill>
              <a:latin typeface="Calibri" panose="020F0502020204030204" pitchFamily="34" charset="0"/>
              <a:sym typeface="Calibri" panose="020F0502020204030204" pitchFamily="34" charset="0"/>
            </a:endParaRPr>
          </a:p>
        </p:txBody>
      </p:sp>
      <p:sp>
        <p:nvSpPr>
          <p:cNvPr id="196" name="燕尾形 36"/>
          <p:cNvSpPr>
            <a:spLocks noChangeArrowheads="1"/>
          </p:cNvSpPr>
          <p:nvPr/>
        </p:nvSpPr>
        <p:spPr bwMode="auto">
          <a:xfrm>
            <a:off x="317500" y="656412"/>
            <a:ext cx="252413" cy="252413"/>
          </a:xfrm>
          <a:prstGeom prst="chevron">
            <a:avLst>
              <a:gd name="adj" fmla="val 49870"/>
            </a:avLst>
          </a:prstGeom>
          <a:solidFill>
            <a:srgbClr val="FFDE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000000"/>
              </a:solidFill>
              <a:latin typeface="Calibri" panose="020F0502020204030204" pitchFamily="34" charset="0"/>
              <a:sym typeface="Calibri" panose="020F0502020204030204" pitchFamily="34" charset="0"/>
            </a:endParaRPr>
          </a:p>
        </p:txBody>
      </p:sp>
      <p:sp>
        <p:nvSpPr>
          <p:cNvPr id="37" name="矩形 36"/>
          <p:cNvSpPr/>
          <p:nvPr/>
        </p:nvSpPr>
        <p:spPr>
          <a:xfrm>
            <a:off x="11522" y="1031485"/>
            <a:ext cx="6230075" cy="830997"/>
          </a:xfrm>
          <a:prstGeom prst="rect">
            <a:avLst/>
          </a:prstGeom>
          <a:solidFill>
            <a:schemeClr val="bg2"/>
          </a:solidFill>
          <a:ln>
            <a:solidFill>
              <a:srgbClr val="FFC000"/>
            </a:solidFill>
          </a:ln>
        </p:spPr>
        <p:txBody>
          <a:bodyPr wrap="square">
            <a:spAutoFit/>
          </a:bodyPr>
          <a:lstStyle/>
          <a:p>
            <a:pPr marL="285750" indent="-285750">
              <a:lnSpc>
                <a:spcPct val="150000"/>
              </a:lnSpc>
              <a:buClr>
                <a:srgbClr val="FF0000"/>
              </a:buClr>
              <a:buFont typeface="Wingdings" pitchFamily="2" charset="2"/>
              <a:buChar char="n"/>
            </a:pPr>
            <a:r>
              <a:rPr lang="zh-CN" altLang="en-US" sz="1600" b="1" dirty="0">
                <a:latin typeface="微软雅黑" panose="020B0503020204020204" pitchFamily="34" charset="-122"/>
                <a:ea typeface="微软雅黑" panose="020B0503020204020204" pitchFamily="34" charset="-122"/>
              </a:rPr>
              <a:t>基于</a:t>
            </a:r>
            <a:r>
              <a:rPr lang="en-US" altLang="zh-CN" sz="1600" b="1" dirty="0" err="1">
                <a:latin typeface="微软雅黑" panose="020B0503020204020204" pitchFamily="34" charset="-122"/>
                <a:ea typeface="微软雅黑" panose="020B0503020204020204" pitchFamily="34" charset="-122"/>
              </a:rPr>
              <a:t>CMoS</a:t>
            </a:r>
            <a:r>
              <a:rPr lang="zh-CN" altLang="en-US" sz="1600" b="1" dirty="0">
                <a:latin typeface="微软雅黑" panose="020B0503020204020204" pitchFamily="34" charset="-122"/>
                <a:ea typeface="微软雅黑" panose="020B0503020204020204" pitchFamily="34" charset="-122"/>
              </a:rPr>
              <a:t>的计算系统将从“高大通”向“低小专”发展。</a:t>
            </a:r>
            <a:endParaRPr lang="en-US" altLang="zh-CN" sz="1600" b="1" dirty="0">
              <a:latin typeface="微软雅黑" panose="020B0503020204020204" pitchFamily="34" charset="-122"/>
              <a:ea typeface="微软雅黑" panose="020B0503020204020204" pitchFamily="34" charset="-122"/>
            </a:endParaRPr>
          </a:p>
          <a:p>
            <a:pPr marL="285750" indent="-285750">
              <a:lnSpc>
                <a:spcPct val="150000"/>
              </a:lnSpc>
              <a:buClr>
                <a:srgbClr val="FF0000"/>
              </a:buClr>
              <a:buFont typeface="Wingdings" pitchFamily="2" charset="2"/>
              <a:buChar char="n"/>
            </a:pPr>
            <a:r>
              <a:rPr lang="zh-CN" altLang="en-US" sz="1600" b="1" dirty="0">
                <a:latin typeface="微软雅黑" panose="020B0503020204020204" pitchFamily="34" charset="-122"/>
                <a:ea typeface="微软雅黑" panose="020B0503020204020204" pitchFamily="34" charset="-122"/>
              </a:rPr>
              <a:t>基于新的机理的计算系统孕育发展。</a:t>
            </a:r>
          </a:p>
        </p:txBody>
      </p:sp>
      <p:grpSp>
        <p:nvGrpSpPr>
          <p:cNvPr id="93" name="组 1"/>
          <p:cNvGrpSpPr/>
          <p:nvPr/>
        </p:nvGrpSpPr>
        <p:grpSpPr>
          <a:xfrm>
            <a:off x="229393" y="2148425"/>
            <a:ext cx="6186380" cy="3960275"/>
            <a:chOff x="24039" y="1142984"/>
            <a:chExt cx="7762671" cy="6135702"/>
          </a:xfrm>
        </p:grpSpPr>
        <p:sp>
          <p:nvSpPr>
            <p:cNvPr id="94" name="上下箭头 93"/>
            <p:cNvSpPr/>
            <p:nvPr/>
          </p:nvSpPr>
          <p:spPr>
            <a:xfrm>
              <a:off x="1357290" y="1142984"/>
              <a:ext cx="1714512" cy="5500726"/>
            </a:xfrm>
            <a:prstGeom prst="upDownArrow">
              <a:avLst/>
            </a:prstGeom>
            <a:gradFill>
              <a:gsLst>
                <a:gs pos="0">
                  <a:srgbClr val="03D4A8"/>
                </a:gs>
                <a:gs pos="25000">
                  <a:srgbClr val="21D6E0"/>
                </a:gs>
                <a:gs pos="75000">
                  <a:srgbClr val="0087E6"/>
                </a:gs>
                <a:gs pos="100000">
                  <a:srgbClr val="005CBF"/>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高效能计算系统</a:t>
              </a:r>
              <a:endParaRPr lang="en-US" altLang="zh-CN" b="1"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zh-CN" altLang="en-US" b="1" dirty="0">
                  <a:solidFill>
                    <a:schemeClr val="bg1"/>
                  </a:solidFill>
                  <a:latin typeface="微软雅黑" panose="020B0503020204020204" pitchFamily="34" charset="-122"/>
                  <a:ea typeface="微软雅黑" panose="020B0503020204020204" pitchFamily="34" charset="-122"/>
                </a:rPr>
                <a:t>非传统计算系统</a:t>
              </a:r>
            </a:p>
          </p:txBody>
        </p:sp>
        <p:graphicFrame>
          <p:nvGraphicFramePr>
            <p:cNvPr id="95" name="图示 6"/>
            <p:cNvGraphicFramePr/>
            <p:nvPr>
              <p:extLst/>
            </p:nvPr>
          </p:nvGraphicFramePr>
          <p:xfrm>
            <a:off x="3214678" y="1142984"/>
            <a:ext cx="4572032" cy="30003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6" name="图示 8"/>
            <p:cNvGraphicFramePr/>
            <p:nvPr>
              <p:extLst/>
            </p:nvPr>
          </p:nvGraphicFramePr>
          <p:xfrm>
            <a:off x="3286116" y="4214818"/>
            <a:ext cx="4357718" cy="306386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7" name="TextBox 9"/>
            <p:cNvSpPr txBox="1"/>
            <p:nvPr/>
          </p:nvSpPr>
          <p:spPr>
            <a:xfrm>
              <a:off x="24039" y="2813595"/>
              <a:ext cx="2036816" cy="905999"/>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从“高大通”</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到“低小专”</a:t>
              </a:r>
            </a:p>
          </p:txBody>
        </p:sp>
        <p:sp>
          <p:nvSpPr>
            <p:cNvPr id="98" name="TextBox 10"/>
            <p:cNvSpPr txBox="1"/>
            <p:nvPr/>
          </p:nvSpPr>
          <p:spPr>
            <a:xfrm>
              <a:off x="53038" y="4696292"/>
              <a:ext cx="1684382" cy="771389"/>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交叉融合</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孕育发展</a:t>
              </a:r>
            </a:p>
          </p:txBody>
        </p:sp>
      </p:grpSp>
      <p:sp>
        <p:nvSpPr>
          <p:cNvPr id="111" name="矩形 110"/>
          <p:cNvSpPr/>
          <p:nvPr/>
        </p:nvSpPr>
        <p:spPr>
          <a:xfrm>
            <a:off x="6241597" y="1031485"/>
            <a:ext cx="5977855" cy="830997"/>
          </a:xfrm>
          <a:prstGeom prst="rect">
            <a:avLst/>
          </a:prstGeom>
          <a:solidFill>
            <a:schemeClr val="bg2"/>
          </a:solidFill>
          <a:ln>
            <a:solidFill>
              <a:srgbClr val="FFC000"/>
            </a:solidFill>
          </a:ln>
        </p:spPr>
        <p:txBody>
          <a:bodyPr wrap="square">
            <a:spAutoFit/>
          </a:bodyPr>
          <a:lstStyle/>
          <a:p>
            <a:pPr marL="285750" indent="-285750">
              <a:lnSpc>
                <a:spcPct val="150000"/>
              </a:lnSpc>
              <a:buClr>
                <a:srgbClr val="FF0000"/>
              </a:buClr>
              <a:buFont typeface="Wingdings" pitchFamily="2" charset="2"/>
              <a:buChar char="n"/>
            </a:pPr>
            <a:r>
              <a:rPr lang="zh-CN" altLang="en-US" sz="1600" b="1" dirty="0">
                <a:latin typeface="微软雅黑" panose="020B0503020204020204" pitchFamily="34" charset="-122"/>
                <a:ea typeface="微软雅黑" panose="020B0503020204020204" pitchFamily="34" charset="-122"/>
              </a:rPr>
              <a:t>宽带按超摩尔定律发展，指引网络 的“扁平化”架构演进。</a:t>
            </a:r>
            <a:endParaRPr lang="en-US" altLang="zh-CN" sz="1600" b="1" dirty="0">
              <a:latin typeface="微软雅黑" panose="020B0503020204020204" pitchFamily="34" charset="-122"/>
              <a:ea typeface="微软雅黑" panose="020B0503020204020204" pitchFamily="34" charset="-122"/>
            </a:endParaRPr>
          </a:p>
          <a:p>
            <a:pPr marL="285750" indent="-285750">
              <a:lnSpc>
                <a:spcPct val="150000"/>
              </a:lnSpc>
              <a:buClr>
                <a:srgbClr val="FF0000"/>
              </a:buClr>
              <a:buFont typeface="Wingdings" pitchFamily="2" charset="2"/>
              <a:buChar char="n"/>
            </a:pPr>
            <a:r>
              <a:rPr lang="zh-CN" altLang="en-US" sz="1600" b="1" dirty="0">
                <a:latin typeface="微软雅黑" panose="020B0503020204020204" pitchFamily="34" charset="-122"/>
                <a:ea typeface="微软雅黑" panose="020B0503020204020204" pitchFamily="34" charset="-122"/>
              </a:rPr>
              <a:t>基于可重构技术的后</a:t>
            </a:r>
            <a:r>
              <a:rPr lang="en-US" altLang="zh-CN" sz="1600" b="1" dirty="0">
                <a:latin typeface="微软雅黑" panose="020B0503020204020204" pitchFamily="34" charset="-122"/>
                <a:ea typeface="微软雅黑" panose="020B0503020204020204" pitchFamily="34" charset="-122"/>
              </a:rPr>
              <a:t>IP</a:t>
            </a:r>
            <a:r>
              <a:rPr lang="zh-CN" altLang="en-US" sz="1600" b="1" dirty="0">
                <a:latin typeface="微软雅黑" panose="020B0503020204020204" pitchFamily="34" charset="-122"/>
                <a:ea typeface="微软雅黑" panose="020B0503020204020204" pitchFamily="34" charset="-122"/>
              </a:rPr>
              <a:t>网络创新架构孕育。</a:t>
            </a:r>
          </a:p>
        </p:txBody>
      </p:sp>
      <p:grpSp>
        <p:nvGrpSpPr>
          <p:cNvPr id="112" name="组合 111"/>
          <p:cNvGrpSpPr/>
          <p:nvPr/>
        </p:nvGrpSpPr>
        <p:grpSpPr>
          <a:xfrm>
            <a:off x="6493691" y="1903916"/>
            <a:ext cx="5675578" cy="4002636"/>
            <a:chOff x="1928794" y="2143116"/>
            <a:chExt cx="6429420" cy="4500594"/>
          </a:xfrm>
        </p:grpSpPr>
        <p:sp>
          <p:nvSpPr>
            <p:cNvPr id="113" name="上箭头 112"/>
            <p:cNvSpPr/>
            <p:nvPr/>
          </p:nvSpPr>
          <p:spPr>
            <a:xfrm>
              <a:off x="2857488" y="2428868"/>
              <a:ext cx="1285884" cy="1714512"/>
            </a:xfrm>
            <a:prstGeom prst="up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4" name="下箭头 113"/>
            <p:cNvSpPr/>
            <p:nvPr/>
          </p:nvSpPr>
          <p:spPr>
            <a:xfrm>
              <a:off x="2857488" y="4643446"/>
              <a:ext cx="1285884" cy="1928826"/>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pic>
          <p:nvPicPr>
            <p:cNvPr id="115" name="Picture 2" descr="moore law"/>
            <p:cNvPicPr>
              <a:picLocks noChangeAspect="1" noChangeArrowheads="1"/>
            </p:cNvPicPr>
            <p:nvPr/>
          </p:nvPicPr>
          <p:blipFill>
            <a:blip r:embed="rId12" cstate="print"/>
            <a:srcRect/>
            <a:stretch>
              <a:fillRect/>
            </a:stretch>
          </p:blipFill>
          <p:spPr bwMode="auto">
            <a:xfrm>
              <a:off x="4143372" y="2143116"/>
              <a:ext cx="3124025" cy="1643074"/>
            </a:xfrm>
            <a:prstGeom prst="rect">
              <a:avLst/>
            </a:prstGeom>
            <a:noFill/>
          </p:spPr>
        </p:pic>
        <p:sp>
          <p:nvSpPr>
            <p:cNvPr id="116" name="TextBox 24"/>
            <p:cNvSpPr txBox="1"/>
            <p:nvPr/>
          </p:nvSpPr>
          <p:spPr>
            <a:xfrm>
              <a:off x="7215206" y="2714620"/>
              <a:ext cx="1143008" cy="674829"/>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网络带宽以超摩尔定律速度发展</a:t>
              </a:r>
            </a:p>
          </p:txBody>
        </p:sp>
        <p:sp>
          <p:nvSpPr>
            <p:cNvPr id="117" name="TextBox 25"/>
            <p:cNvSpPr txBox="1"/>
            <p:nvPr/>
          </p:nvSpPr>
          <p:spPr>
            <a:xfrm>
              <a:off x="1928794" y="3000372"/>
              <a:ext cx="1143008" cy="830559"/>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现有网络的改良演进路线</a:t>
              </a:r>
            </a:p>
          </p:txBody>
        </p:sp>
        <p:sp>
          <p:nvSpPr>
            <p:cNvPr id="118" name="TextBox 26"/>
            <p:cNvSpPr txBox="1"/>
            <p:nvPr/>
          </p:nvSpPr>
          <p:spPr>
            <a:xfrm>
              <a:off x="1928794" y="4857760"/>
              <a:ext cx="1214446" cy="830559"/>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后</a:t>
              </a:r>
              <a:r>
                <a:rPr lang="en-US" altLang="zh-CN" sz="1400" dirty="0">
                  <a:latin typeface="微软雅黑" panose="020B0503020204020204" pitchFamily="34" charset="-122"/>
                  <a:ea typeface="微软雅黑" panose="020B0503020204020204" pitchFamily="34" charset="-122"/>
                </a:rPr>
                <a:t>IP</a:t>
              </a:r>
              <a:r>
                <a:rPr lang="zh-CN" altLang="en-US" sz="1400" dirty="0">
                  <a:latin typeface="微软雅黑" panose="020B0503020204020204" pitchFamily="34" charset="-122"/>
                  <a:ea typeface="微软雅黑" panose="020B0503020204020204" pitchFamily="34" charset="-122"/>
                </a:rPr>
                <a:t>网络的革新发展路线</a:t>
              </a:r>
            </a:p>
          </p:txBody>
        </p:sp>
        <p:sp>
          <p:nvSpPr>
            <p:cNvPr id="119" name="圆角矩形 118"/>
            <p:cNvSpPr/>
            <p:nvPr/>
          </p:nvSpPr>
          <p:spPr>
            <a:xfrm>
              <a:off x="4102930" y="5000636"/>
              <a:ext cx="4000528" cy="1643074"/>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0" name="TextBox 35"/>
            <p:cNvSpPr txBox="1"/>
            <p:nvPr/>
          </p:nvSpPr>
          <p:spPr>
            <a:xfrm>
              <a:off x="4857752" y="6274378"/>
              <a:ext cx="2786082" cy="346067"/>
            </a:xfrm>
            <a:prstGeom prst="rect">
              <a:avLst/>
            </a:prstGeom>
            <a:noFill/>
          </p:spPr>
          <p:txBody>
            <a:bodyPr wrap="squar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可重构网络体系架构</a:t>
              </a:r>
            </a:p>
          </p:txBody>
        </p:sp>
        <p:grpSp>
          <p:nvGrpSpPr>
            <p:cNvPr id="121" name="组合 38"/>
            <p:cNvGrpSpPr/>
            <p:nvPr/>
          </p:nvGrpSpPr>
          <p:grpSpPr>
            <a:xfrm>
              <a:off x="4429124" y="5072074"/>
              <a:ext cx="785818" cy="519100"/>
              <a:chOff x="4500562" y="5214950"/>
              <a:chExt cx="785818" cy="519100"/>
            </a:xfrm>
          </p:grpSpPr>
          <p:sp>
            <p:nvSpPr>
              <p:cNvPr id="158" name="椭圆 157"/>
              <p:cNvSpPr/>
              <p:nvPr/>
            </p:nvSpPr>
            <p:spPr>
              <a:xfrm>
                <a:off x="4500562" y="5214950"/>
                <a:ext cx="785818" cy="500066"/>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9" name="TextBox 37"/>
              <p:cNvSpPr txBox="1"/>
              <p:nvPr/>
            </p:nvSpPr>
            <p:spPr>
              <a:xfrm>
                <a:off x="4618494" y="5214950"/>
                <a:ext cx="642942" cy="519100"/>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分层模型</a:t>
                </a:r>
              </a:p>
            </p:txBody>
          </p:sp>
        </p:grpSp>
        <p:grpSp>
          <p:nvGrpSpPr>
            <p:cNvPr id="122" name="组合 39"/>
            <p:cNvGrpSpPr/>
            <p:nvPr/>
          </p:nvGrpSpPr>
          <p:grpSpPr>
            <a:xfrm>
              <a:off x="5357818" y="5072074"/>
              <a:ext cx="785818" cy="519100"/>
              <a:chOff x="4500562" y="5214950"/>
              <a:chExt cx="785818" cy="519100"/>
            </a:xfrm>
          </p:grpSpPr>
          <p:sp>
            <p:nvSpPr>
              <p:cNvPr id="156" name="椭圆 155"/>
              <p:cNvSpPr/>
              <p:nvPr/>
            </p:nvSpPr>
            <p:spPr>
              <a:xfrm>
                <a:off x="4500562" y="5214950"/>
                <a:ext cx="785818" cy="500066"/>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7" name="TextBox 41"/>
              <p:cNvSpPr txBox="1"/>
              <p:nvPr/>
            </p:nvSpPr>
            <p:spPr>
              <a:xfrm>
                <a:off x="4618494" y="5214950"/>
                <a:ext cx="642942" cy="519100"/>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网络构件</a:t>
                </a:r>
              </a:p>
            </p:txBody>
          </p:sp>
        </p:grpSp>
        <p:grpSp>
          <p:nvGrpSpPr>
            <p:cNvPr id="123" name="组合 42"/>
            <p:cNvGrpSpPr/>
            <p:nvPr/>
          </p:nvGrpSpPr>
          <p:grpSpPr>
            <a:xfrm>
              <a:off x="6286512" y="5072074"/>
              <a:ext cx="785818" cy="519100"/>
              <a:chOff x="4500562" y="5214950"/>
              <a:chExt cx="785818" cy="519100"/>
            </a:xfrm>
          </p:grpSpPr>
          <p:sp>
            <p:nvSpPr>
              <p:cNvPr id="141" name="椭圆 140"/>
              <p:cNvSpPr/>
              <p:nvPr/>
            </p:nvSpPr>
            <p:spPr>
              <a:xfrm>
                <a:off x="4500562" y="5214950"/>
                <a:ext cx="785818" cy="500066"/>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5" name="TextBox 44"/>
              <p:cNvSpPr txBox="1"/>
              <p:nvPr/>
            </p:nvSpPr>
            <p:spPr>
              <a:xfrm>
                <a:off x="4618494" y="5214950"/>
                <a:ext cx="642942" cy="519100"/>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业务适配</a:t>
                </a:r>
              </a:p>
            </p:txBody>
          </p:sp>
        </p:grpSp>
        <p:grpSp>
          <p:nvGrpSpPr>
            <p:cNvPr id="124" name="组合 45"/>
            <p:cNvGrpSpPr/>
            <p:nvPr/>
          </p:nvGrpSpPr>
          <p:grpSpPr>
            <a:xfrm>
              <a:off x="7143768" y="5214951"/>
              <a:ext cx="785818" cy="819320"/>
              <a:chOff x="4500562" y="5214950"/>
              <a:chExt cx="785818" cy="500066"/>
            </a:xfrm>
          </p:grpSpPr>
          <p:sp>
            <p:nvSpPr>
              <p:cNvPr id="139" name="椭圆 138"/>
              <p:cNvSpPr/>
              <p:nvPr/>
            </p:nvSpPr>
            <p:spPr>
              <a:xfrm>
                <a:off x="4500562" y="5214950"/>
                <a:ext cx="785818" cy="500066"/>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0" name="TextBox 47"/>
              <p:cNvSpPr txBox="1"/>
              <p:nvPr/>
            </p:nvSpPr>
            <p:spPr>
              <a:xfrm>
                <a:off x="4618494" y="5214950"/>
                <a:ext cx="642942" cy="443560"/>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可编程路由器</a:t>
                </a:r>
              </a:p>
            </p:txBody>
          </p:sp>
        </p:grpSp>
        <p:grpSp>
          <p:nvGrpSpPr>
            <p:cNvPr id="125" name="组合 49"/>
            <p:cNvGrpSpPr/>
            <p:nvPr/>
          </p:nvGrpSpPr>
          <p:grpSpPr>
            <a:xfrm>
              <a:off x="4429124" y="5661084"/>
              <a:ext cx="785818" cy="519100"/>
              <a:chOff x="4500562" y="5214950"/>
              <a:chExt cx="785818" cy="519100"/>
            </a:xfrm>
          </p:grpSpPr>
          <p:sp>
            <p:nvSpPr>
              <p:cNvPr id="137" name="椭圆 136"/>
              <p:cNvSpPr/>
              <p:nvPr/>
            </p:nvSpPr>
            <p:spPr>
              <a:xfrm>
                <a:off x="4500562" y="5214950"/>
                <a:ext cx="785818" cy="500066"/>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8" name="TextBox 55"/>
              <p:cNvSpPr txBox="1"/>
              <p:nvPr/>
            </p:nvSpPr>
            <p:spPr>
              <a:xfrm>
                <a:off x="4618494" y="5214950"/>
                <a:ext cx="642942" cy="519100"/>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网路测量</a:t>
                </a:r>
              </a:p>
            </p:txBody>
          </p:sp>
        </p:grpSp>
        <p:grpSp>
          <p:nvGrpSpPr>
            <p:cNvPr id="126" name="组合 57"/>
            <p:cNvGrpSpPr/>
            <p:nvPr/>
          </p:nvGrpSpPr>
          <p:grpSpPr>
            <a:xfrm>
              <a:off x="5357818" y="5643578"/>
              <a:ext cx="785818" cy="519100"/>
              <a:chOff x="4500562" y="5214950"/>
              <a:chExt cx="785818" cy="519100"/>
            </a:xfrm>
          </p:grpSpPr>
          <p:sp>
            <p:nvSpPr>
              <p:cNvPr id="135" name="椭圆 134"/>
              <p:cNvSpPr/>
              <p:nvPr/>
            </p:nvSpPr>
            <p:spPr>
              <a:xfrm>
                <a:off x="4500562" y="5214950"/>
                <a:ext cx="785818" cy="500066"/>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6" name="TextBox 59"/>
              <p:cNvSpPr txBox="1"/>
              <p:nvPr/>
            </p:nvSpPr>
            <p:spPr>
              <a:xfrm>
                <a:off x="4618494" y="5214950"/>
                <a:ext cx="642942" cy="519100"/>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资源管理</a:t>
                </a:r>
              </a:p>
            </p:txBody>
          </p:sp>
        </p:grpSp>
        <p:grpSp>
          <p:nvGrpSpPr>
            <p:cNvPr id="127" name="组合 60"/>
            <p:cNvGrpSpPr/>
            <p:nvPr/>
          </p:nvGrpSpPr>
          <p:grpSpPr>
            <a:xfrm>
              <a:off x="6286512" y="5643578"/>
              <a:ext cx="857256" cy="519100"/>
              <a:chOff x="4500562" y="5214950"/>
              <a:chExt cx="785818" cy="519100"/>
            </a:xfrm>
          </p:grpSpPr>
          <p:sp>
            <p:nvSpPr>
              <p:cNvPr id="133" name="椭圆 132"/>
              <p:cNvSpPr/>
              <p:nvPr/>
            </p:nvSpPr>
            <p:spPr>
              <a:xfrm>
                <a:off x="4500562" y="5214950"/>
                <a:ext cx="785818" cy="500066"/>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4" name="TextBox 62"/>
              <p:cNvSpPr txBox="1"/>
              <p:nvPr/>
            </p:nvSpPr>
            <p:spPr>
              <a:xfrm>
                <a:off x="4618495" y="5214950"/>
                <a:ext cx="546991" cy="519100"/>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智能路由</a:t>
                </a:r>
              </a:p>
            </p:txBody>
          </p:sp>
        </p:grpSp>
        <p:cxnSp>
          <p:nvCxnSpPr>
            <p:cNvPr id="128" name="直接箭头连接符 127"/>
            <p:cNvCxnSpPr/>
            <p:nvPr/>
          </p:nvCxnSpPr>
          <p:spPr>
            <a:xfrm>
              <a:off x="3214678" y="4388690"/>
              <a:ext cx="5000660" cy="7143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9" name="椭圆 128"/>
            <p:cNvSpPr/>
            <p:nvPr/>
          </p:nvSpPr>
          <p:spPr>
            <a:xfrm>
              <a:off x="4143372" y="3857628"/>
              <a:ext cx="1285884" cy="50006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扁平化</a:t>
              </a:r>
            </a:p>
          </p:txBody>
        </p:sp>
        <p:sp>
          <p:nvSpPr>
            <p:cNvPr id="130" name="椭圆 129"/>
            <p:cNvSpPr/>
            <p:nvPr/>
          </p:nvSpPr>
          <p:spPr>
            <a:xfrm>
              <a:off x="5786446" y="3873126"/>
              <a:ext cx="1214446" cy="50006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混合</a:t>
              </a:r>
              <a:endParaRPr lang="en-US" altLang="zh-CN" sz="1200" b="1" dirty="0">
                <a:latin typeface="微软雅黑" panose="020B0503020204020204" pitchFamily="34" charset="-122"/>
                <a:ea typeface="微软雅黑" panose="020B0503020204020204" pitchFamily="34" charset="-122"/>
              </a:endParaRPr>
            </a:p>
            <a:p>
              <a:pPr algn="ctr"/>
              <a:r>
                <a:rPr lang="zh-CN" altLang="en-US" sz="1200" b="1" dirty="0">
                  <a:latin typeface="微软雅黑" panose="020B0503020204020204" pitchFamily="34" charset="-122"/>
                  <a:ea typeface="微软雅黑" panose="020B0503020204020204" pitchFamily="34" charset="-122"/>
                </a:rPr>
                <a:t>交换</a:t>
              </a:r>
            </a:p>
          </p:txBody>
        </p:sp>
        <p:sp>
          <p:nvSpPr>
            <p:cNvPr id="131" name="椭圆 130"/>
            <p:cNvSpPr/>
            <p:nvPr/>
          </p:nvSpPr>
          <p:spPr>
            <a:xfrm>
              <a:off x="4143372" y="4429132"/>
              <a:ext cx="1285884" cy="500066"/>
            </a:xfrm>
            <a:prstGeom prst="ellipse">
              <a:avLst/>
            </a:prstGeom>
            <a:solidFill>
              <a:srgbClr val="CC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虚拟化</a:t>
              </a:r>
            </a:p>
          </p:txBody>
        </p:sp>
        <p:sp>
          <p:nvSpPr>
            <p:cNvPr id="132" name="椭圆 131"/>
            <p:cNvSpPr/>
            <p:nvPr/>
          </p:nvSpPr>
          <p:spPr>
            <a:xfrm>
              <a:off x="5786446" y="4444630"/>
              <a:ext cx="1285884" cy="50006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智能化</a:t>
              </a:r>
            </a:p>
          </p:txBody>
        </p:sp>
      </p:grpSp>
      <p:sp>
        <p:nvSpPr>
          <p:cNvPr id="74"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5"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6"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7"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8" name="TextBox 3"/>
          <p:cNvSpPr>
            <a:spLocks noChangeArrowheads="1"/>
          </p:cNvSpPr>
          <p:nvPr/>
        </p:nvSpPr>
        <p:spPr bwMode="auto">
          <a:xfrm>
            <a:off x="3060700" y="6108700"/>
            <a:ext cx="3900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信息技术理论基础和发展规律</a:t>
            </a:r>
            <a:endParaRPr lang="zh-CN" altLang="zh-CN"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2896272313"/>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ChangeArrowheads="1"/>
          </p:cNvSpPr>
          <p:nvPr/>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2" name="矩形 3"/>
          <p:cNvSpPr>
            <a:spLocks noChangeArrowheads="1"/>
          </p:cNvSpPr>
          <p:nvPr/>
        </p:nvSpPr>
        <p:spPr bwMode="auto">
          <a:xfrm>
            <a:off x="1417638" y="0"/>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9" name="文本框 2"/>
          <p:cNvSpPr>
            <a:spLocks noChangeArrowheads="1"/>
          </p:cNvSpPr>
          <p:nvPr/>
        </p:nvSpPr>
        <p:spPr bwMode="auto">
          <a:xfrm>
            <a:off x="1567692" y="81271"/>
            <a:ext cx="6417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1.4 </a:t>
            </a:r>
            <a:r>
              <a:rPr lang="zh-CN" altLang="en-US"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信息技术未来发展趋势</a:t>
            </a:r>
            <a:endParaRPr lang="zh-CN" altLang="en-US" sz="24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
        <p:nvSpPr>
          <p:cNvPr id="17" name="矩形 16"/>
          <p:cNvSpPr/>
          <p:nvPr/>
        </p:nvSpPr>
        <p:spPr>
          <a:xfrm>
            <a:off x="1439" y="595522"/>
            <a:ext cx="12218013" cy="400110"/>
          </a:xfrm>
          <a:prstGeom prst="rect">
            <a:avLst/>
          </a:prstGeom>
          <a:solidFill>
            <a:schemeClr val="bg1">
              <a:lumMod val="50000"/>
            </a:schemeClr>
          </a:solidFill>
        </p:spPr>
        <p:txBody>
          <a:bodyPr wrap="square">
            <a:spAutoFit/>
          </a:bodyPr>
          <a:lstStyle/>
          <a:p>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kern="100"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网络向宽带、无线、智能和泛在方向发展</a:t>
            </a:r>
            <a:endParaRPr lang="zh-CN" altLang="en-US" sz="2000" b="1" dirty="0">
              <a:solidFill>
                <a:srgbClr val="FFFF00"/>
              </a:solidFill>
              <a:latin typeface="微软雅黑" panose="020B0503020204020204" pitchFamily="34" charset="-122"/>
              <a:ea typeface="微软雅黑" panose="020B0503020204020204" pitchFamily="34" charset="-122"/>
            </a:endParaRPr>
          </a:p>
        </p:txBody>
      </p:sp>
      <p:sp>
        <p:nvSpPr>
          <p:cNvPr id="193" name="燕尾形 33"/>
          <p:cNvSpPr>
            <a:spLocks noChangeArrowheads="1"/>
          </p:cNvSpPr>
          <p:nvPr/>
        </p:nvSpPr>
        <p:spPr bwMode="auto">
          <a:xfrm>
            <a:off x="103188" y="656412"/>
            <a:ext cx="252412" cy="252413"/>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C000"/>
              </a:solidFill>
              <a:latin typeface="Calibri" panose="020F0502020204030204" pitchFamily="34" charset="0"/>
              <a:sym typeface="Calibri" panose="020F0502020204030204" pitchFamily="34" charset="0"/>
            </a:endParaRPr>
          </a:p>
        </p:txBody>
      </p:sp>
      <p:sp>
        <p:nvSpPr>
          <p:cNvPr id="194" name="燕尾形 34"/>
          <p:cNvSpPr>
            <a:spLocks noChangeArrowheads="1"/>
          </p:cNvSpPr>
          <p:nvPr/>
        </p:nvSpPr>
        <p:spPr bwMode="auto">
          <a:xfrm>
            <a:off x="31750" y="656412"/>
            <a:ext cx="252413" cy="252413"/>
          </a:xfrm>
          <a:prstGeom prst="chevron">
            <a:avLst>
              <a:gd name="adj" fmla="val 49870"/>
            </a:avLst>
          </a:prstGeom>
          <a:solidFill>
            <a:srgbClr val="C495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000000"/>
              </a:solidFill>
              <a:latin typeface="Calibri" panose="020F0502020204030204" pitchFamily="34" charset="0"/>
              <a:sym typeface="Calibri" panose="020F0502020204030204" pitchFamily="34" charset="0"/>
            </a:endParaRPr>
          </a:p>
        </p:txBody>
      </p:sp>
      <p:sp>
        <p:nvSpPr>
          <p:cNvPr id="195" name="燕尾形 35"/>
          <p:cNvSpPr>
            <a:spLocks noChangeArrowheads="1"/>
          </p:cNvSpPr>
          <p:nvPr/>
        </p:nvSpPr>
        <p:spPr bwMode="auto">
          <a:xfrm>
            <a:off x="708025" y="656412"/>
            <a:ext cx="252413" cy="252413"/>
          </a:xfrm>
          <a:prstGeom prst="chevron">
            <a:avLst>
              <a:gd name="adj" fmla="val 49870"/>
            </a:avLst>
          </a:prstGeom>
          <a:solidFill>
            <a:srgbClr val="FFE8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000000"/>
              </a:solidFill>
              <a:latin typeface="Calibri" panose="020F0502020204030204" pitchFamily="34" charset="0"/>
              <a:sym typeface="Calibri" panose="020F0502020204030204" pitchFamily="34" charset="0"/>
            </a:endParaRPr>
          </a:p>
        </p:txBody>
      </p:sp>
      <p:sp>
        <p:nvSpPr>
          <p:cNvPr id="196" name="燕尾形 36"/>
          <p:cNvSpPr>
            <a:spLocks noChangeArrowheads="1"/>
          </p:cNvSpPr>
          <p:nvPr/>
        </p:nvSpPr>
        <p:spPr bwMode="auto">
          <a:xfrm>
            <a:off x="317500" y="656412"/>
            <a:ext cx="252413" cy="252413"/>
          </a:xfrm>
          <a:prstGeom prst="chevron">
            <a:avLst>
              <a:gd name="adj" fmla="val 49870"/>
            </a:avLst>
          </a:prstGeom>
          <a:solidFill>
            <a:srgbClr val="FFDE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000000"/>
              </a:solidFill>
              <a:latin typeface="Calibri" panose="020F0502020204030204" pitchFamily="34" charset="0"/>
              <a:sym typeface="Calibri" panose="020F0502020204030204" pitchFamily="34" charset="0"/>
            </a:endParaRPr>
          </a:p>
        </p:txBody>
      </p:sp>
      <p:grpSp>
        <p:nvGrpSpPr>
          <p:cNvPr id="88" name="组合 87"/>
          <p:cNvGrpSpPr/>
          <p:nvPr/>
        </p:nvGrpSpPr>
        <p:grpSpPr>
          <a:xfrm>
            <a:off x="317500" y="2891293"/>
            <a:ext cx="6141341" cy="3115913"/>
            <a:chOff x="202369" y="2131724"/>
            <a:chExt cx="8850755" cy="4392901"/>
          </a:xfrm>
        </p:grpSpPr>
        <p:cxnSp>
          <p:nvCxnSpPr>
            <p:cNvPr id="89" name="直接箭头连接符 88"/>
            <p:cNvCxnSpPr/>
            <p:nvPr/>
          </p:nvCxnSpPr>
          <p:spPr>
            <a:xfrm>
              <a:off x="951243" y="6048375"/>
              <a:ext cx="7793038" cy="15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951243" y="2808288"/>
              <a:ext cx="0" cy="32416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文本框 12"/>
            <p:cNvSpPr txBox="1">
              <a:spLocks noChangeArrowheads="1"/>
            </p:cNvSpPr>
            <p:nvPr/>
          </p:nvSpPr>
          <p:spPr bwMode="auto">
            <a:xfrm>
              <a:off x="528968" y="6065838"/>
              <a:ext cx="8402637" cy="32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lang="en-US" altLang="zh-CN" sz="1200">
                  <a:latin typeface="Calibri" pitchFamily="34" charset="0"/>
                </a:rPr>
                <a:t>1974    1978     1982    1986    1990    1994    1998    2002    2006   2010   2014    2018</a:t>
              </a:r>
              <a:endParaRPr lang="zh-CN" altLang="en-US" sz="1200">
                <a:latin typeface="Calibri" pitchFamily="34" charset="0"/>
              </a:endParaRPr>
            </a:p>
          </p:txBody>
        </p:sp>
        <p:sp>
          <p:nvSpPr>
            <p:cNvPr id="92" name="文本框 13"/>
            <p:cNvSpPr txBox="1">
              <a:spLocks noChangeArrowheads="1"/>
            </p:cNvSpPr>
            <p:nvPr/>
          </p:nvSpPr>
          <p:spPr bwMode="auto">
            <a:xfrm>
              <a:off x="481342" y="2865438"/>
              <a:ext cx="429044" cy="2518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200">
                  <a:latin typeface="Calibri" pitchFamily="34" charset="0"/>
                </a:rPr>
                <a:t>10</a:t>
              </a:r>
              <a:r>
                <a:rPr lang="en-US" altLang="zh-CN" sz="1200" baseline="30000">
                  <a:latin typeface="Calibri" pitchFamily="34" charset="0"/>
                </a:rPr>
                <a:t>8</a:t>
              </a:r>
              <a:endParaRPr lang="en-US" altLang="zh-CN" sz="500">
                <a:latin typeface="Calibri" pitchFamily="34" charset="0"/>
              </a:endParaRPr>
            </a:p>
            <a:p>
              <a:pPr eaLnBrk="1" hangingPunct="1"/>
              <a:r>
                <a:rPr lang="en-US" altLang="zh-CN" sz="200">
                  <a:latin typeface="Calibri" pitchFamily="34" charset="0"/>
                </a:rPr>
                <a:t> </a:t>
              </a:r>
            </a:p>
            <a:p>
              <a:pPr eaLnBrk="1" hangingPunct="1"/>
              <a:r>
                <a:rPr lang="en-US" altLang="zh-CN" sz="1200">
                  <a:latin typeface="Calibri" pitchFamily="34" charset="0"/>
                </a:rPr>
                <a:t>10</a:t>
              </a:r>
              <a:r>
                <a:rPr lang="en-US" altLang="zh-CN" sz="1200" baseline="30000">
                  <a:latin typeface="Calibri" pitchFamily="34" charset="0"/>
                </a:rPr>
                <a:t>7</a:t>
              </a:r>
            </a:p>
            <a:p>
              <a:pPr eaLnBrk="1" hangingPunct="1"/>
              <a:r>
                <a:rPr lang="en-US" altLang="zh-CN" sz="200">
                  <a:latin typeface="Calibri" pitchFamily="34" charset="0"/>
                </a:rPr>
                <a:t> </a:t>
              </a:r>
            </a:p>
            <a:p>
              <a:pPr eaLnBrk="1" hangingPunct="1"/>
              <a:r>
                <a:rPr lang="en-US" altLang="zh-CN" sz="1200">
                  <a:latin typeface="Calibri" pitchFamily="34" charset="0"/>
                </a:rPr>
                <a:t>10</a:t>
              </a:r>
              <a:r>
                <a:rPr lang="en-US" altLang="zh-CN" sz="1200" baseline="30000">
                  <a:latin typeface="Calibri" pitchFamily="34" charset="0"/>
                </a:rPr>
                <a:t>6</a:t>
              </a:r>
            </a:p>
            <a:p>
              <a:pPr eaLnBrk="1" hangingPunct="1"/>
              <a:r>
                <a:rPr lang="en-US" altLang="zh-CN" sz="200">
                  <a:latin typeface="Calibri" pitchFamily="34" charset="0"/>
                </a:rPr>
                <a:t> </a:t>
              </a:r>
            </a:p>
            <a:p>
              <a:pPr eaLnBrk="1" hangingPunct="1"/>
              <a:r>
                <a:rPr lang="en-US" altLang="zh-CN" sz="1200">
                  <a:latin typeface="Calibri" pitchFamily="34" charset="0"/>
                </a:rPr>
                <a:t>10</a:t>
              </a:r>
              <a:r>
                <a:rPr lang="en-US" altLang="zh-CN" sz="1200" baseline="30000">
                  <a:latin typeface="Calibri" pitchFamily="34" charset="0"/>
                </a:rPr>
                <a:t>5</a:t>
              </a:r>
            </a:p>
            <a:p>
              <a:pPr eaLnBrk="1" hangingPunct="1"/>
              <a:endParaRPr lang="en-US" altLang="zh-CN" sz="200">
                <a:latin typeface="Calibri" pitchFamily="34" charset="0"/>
              </a:endParaRPr>
            </a:p>
            <a:p>
              <a:pPr eaLnBrk="1" hangingPunct="1"/>
              <a:r>
                <a:rPr lang="en-US" altLang="zh-CN" sz="1200">
                  <a:latin typeface="Calibri" pitchFamily="34" charset="0"/>
                </a:rPr>
                <a:t>10</a:t>
              </a:r>
              <a:r>
                <a:rPr lang="en-US" altLang="zh-CN" sz="1200" baseline="30000">
                  <a:latin typeface="Calibri" pitchFamily="34" charset="0"/>
                </a:rPr>
                <a:t>4</a:t>
              </a:r>
            </a:p>
            <a:p>
              <a:pPr eaLnBrk="1" hangingPunct="1"/>
              <a:endParaRPr lang="en-US" altLang="zh-CN" sz="200">
                <a:latin typeface="Calibri" pitchFamily="34" charset="0"/>
              </a:endParaRPr>
            </a:p>
            <a:p>
              <a:pPr eaLnBrk="1" hangingPunct="1"/>
              <a:r>
                <a:rPr lang="en-US" altLang="zh-CN" sz="1200">
                  <a:latin typeface="Calibri" pitchFamily="34" charset="0"/>
                </a:rPr>
                <a:t>10</a:t>
              </a:r>
              <a:r>
                <a:rPr lang="en-US" altLang="zh-CN" sz="1200" baseline="30000">
                  <a:latin typeface="Calibri" pitchFamily="34" charset="0"/>
                </a:rPr>
                <a:t>3</a:t>
              </a:r>
            </a:p>
            <a:p>
              <a:pPr eaLnBrk="1" hangingPunct="1"/>
              <a:endParaRPr lang="en-US" altLang="zh-CN" sz="200">
                <a:latin typeface="Calibri" pitchFamily="34" charset="0"/>
              </a:endParaRPr>
            </a:p>
            <a:p>
              <a:pPr eaLnBrk="1" hangingPunct="1"/>
              <a:r>
                <a:rPr lang="en-US" altLang="zh-CN" sz="1200">
                  <a:latin typeface="Calibri" pitchFamily="34" charset="0"/>
                </a:rPr>
                <a:t>10</a:t>
              </a:r>
              <a:r>
                <a:rPr lang="en-US" altLang="zh-CN" sz="1200" baseline="30000">
                  <a:latin typeface="Calibri" pitchFamily="34" charset="0"/>
                </a:rPr>
                <a:t>2</a:t>
              </a:r>
            </a:p>
            <a:p>
              <a:pPr eaLnBrk="1" hangingPunct="1"/>
              <a:endParaRPr lang="en-US" altLang="zh-CN" sz="200">
                <a:latin typeface="Calibri" pitchFamily="34" charset="0"/>
              </a:endParaRPr>
            </a:p>
            <a:p>
              <a:pPr eaLnBrk="1" hangingPunct="1"/>
              <a:r>
                <a:rPr lang="en-US" altLang="zh-CN" sz="1200">
                  <a:latin typeface="Calibri" pitchFamily="34" charset="0"/>
                </a:rPr>
                <a:t>10</a:t>
              </a:r>
              <a:r>
                <a:rPr lang="en-US" altLang="zh-CN" sz="1200" baseline="30000">
                  <a:latin typeface="Calibri" pitchFamily="34" charset="0"/>
                </a:rPr>
                <a:t>1</a:t>
              </a:r>
            </a:p>
            <a:p>
              <a:pPr eaLnBrk="1" hangingPunct="1"/>
              <a:endParaRPr lang="en-US" altLang="zh-CN" sz="200">
                <a:latin typeface="Calibri" pitchFamily="34" charset="0"/>
              </a:endParaRPr>
            </a:p>
            <a:p>
              <a:pPr eaLnBrk="1" hangingPunct="1"/>
              <a:r>
                <a:rPr lang="en-US" altLang="zh-CN" sz="1200">
                  <a:latin typeface="Calibri" pitchFamily="34" charset="0"/>
                </a:rPr>
                <a:t>10</a:t>
              </a:r>
              <a:r>
                <a:rPr lang="en-US" altLang="zh-CN" sz="1200" baseline="30000">
                  <a:latin typeface="Calibri" pitchFamily="34" charset="0"/>
                </a:rPr>
                <a:t>0</a:t>
              </a:r>
            </a:p>
            <a:p>
              <a:pPr eaLnBrk="1" hangingPunct="1"/>
              <a:endParaRPr lang="en-US" altLang="zh-CN" sz="1200" baseline="30000">
                <a:latin typeface="Calibri" pitchFamily="34" charset="0"/>
              </a:endParaRPr>
            </a:p>
          </p:txBody>
        </p:sp>
        <p:sp>
          <p:nvSpPr>
            <p:cNvPr id="99" name="弧形 98"/>
            <p:cNvSpPr/>
            <p:nvPr/>
          </p:nvSpPr>
          <p:spPr>
            <a:xfrm flipH="1">
              <a:off x="951243" y="5516563"/>
              <a:ext cx="1655763" cy="688975"/>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200"/>
            </a:p>
          </p:txBody>
        </p:sp>
        <p:sp>
          <p:nvSpPr>
            <p:cNvPr id="100" name="弧形 99"/>
            <p:cNvSpPr/>
            <p:nvPr/>
          </p:nvSpPr>
          <p:spPr>
            <a:xfrm flipH="1">
              <a:off x="1506868" y="5053013"/>
              <a:ext cx="2498725" cy="1471612"/>
            </a:xfrm>
            <a:prstGeom prst="arc">
              <a:avLst>
                <a:gd name="adj1" fmla="val 16200000"/>
                <a:gd name="adj2" fmla="val 7207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200"/>
            </a:p>
          </p:txBody>
        </p:sp>
        <p:sp>
          <p:nvSpPr>
            <p:cNvPr id="101" name="弧形 100"/>
            <p:cNvSpPr/>
            <p:nvPr/>
          </p:nvSpPr>
          <p:spPr>
            <a:xfrm flipH="1">
              <a:off x="1959306" y="4751388"/>
              <a:ext cx="2663825" cy="1654175"/>
            </a:xfrm>
            <a:prstGeom prst="arc">
              <a:avLst>
                <a:gd name="adj1" fmla="val 16200000"/>
                <a:gd name="adj2" fmla="val 2118464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200"/>
            </a:p>
          </p:txBody>
        </p:sp>
        <p:sp>
          <p:nvSpPr>
            <p:cNvPr id="102" name="弧形 101"/>
            <p:cNvSpPr/>
            <p:nvPr/>
          </p:nvSpPr>
          <p:spPr>
            <a:xfrm flipH="1">
              <a:off x="3391231" y="3946525"/>
              <a:ext cx="2371725" cy="2370138"/>
            </a:xfrm>
            <a:prstGeom prst="arc">
              <a:avLst>
                <a:gd name="adj1" fmla="val 17114292"/>
                <a:gd name="adj2" fmla="val 2118464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200"/>
            </a:p>
          </p:txBody>
        </p:sp>
        <p:sp>
          <p:nvSpPr>
            <p:cNvPr id="103" name="弧形 102"/>
            <p:cNvSpPr/>
            <p:nvPr/>
          </p:nvSpPr>
          <p:spPr>
            <a:xfrm flipH="1">
              <a:off x="4724731" y="3240088"/>
              <a:ext cx="3232150" cy="2049462"/>
            </a:xfrm>
            <a:prstGeom prst="arc">
              <a:avLst>
                <a:gd name="adj1" fmla="val 16200000"/>
                <a:gd name="adj2" fmla="val 2118464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200"/>
            </a:p>
          </p:txBody>
        </p:sp>
        <p:sp>
          <p:nvSpPr>
            <p:cNvPr id="104" name="弧形 103"/>
            <p:cNvSpPr/>
            <p:nvPr/>
          </p:nvSpPr>
          <p:spPr>
            <a:xfrm flipH="1">
              <a:off x="6296356" y="2951163"/>
              <a:ext cx="2043112" cy="1787525"/>
            </a:xfrm>
            <a:prstGeom prst="arc">
              <a:avLst>
                <a:gd name="adj1" fmla="val 16200000"/>
                <a:gd name="adj2" fmla="val 2118464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200"/>
            </a:p>
          </p:txBody>
        </p:sp>
        <p:cxnSp>
          <p:nvCxnSpPr>
            <p:cNvPr id="105" name="直接箭头连接符 104"/>
            <p:cNvCxnSpPr/>
            <p:nvPr/>
          </p:nvCxnSpPr>
          <p:spPr>
            <a:xfrm flipV="1">
              <a:off x="951243" y="2131724"/>
              <a:ext cx="6862762" cy="355628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6" name="文本框 29"/>
            <p:cNvSpPr txBox="1">
              <a:spLocks noChangeArrowheads="1"/>
            </p:cNvSpPr>
            <p:nvPr/>
          </p:nvSpPr>
          <p:spPr bwMode="auto">
            <a:xfrm rot="16200000">
              <a:off x="-652304" y="4273181"/>
              <a:ext cx="2011707" cy="30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200">
                  <a:latin typeface="微软雅黑" pitchFamily="34" charset="-122"/>
                  <a:ea typeface="微软雅黑" pitchFamily="34" charset="-122"/>
                </a:rPr>
                <a:t>容量</a:t>
              </a:r>
              <a:r>
                <a:rPr lang="en-US" altLang="zh-CN" sz="1200">
                  <a:latin typeface="微软雅黑" pitchFamily="34" charset="-122"/>
                  <a:ea typeface="微软雅黑" pitchFamily="34" charset="-122"/>
                </a:rPr>
                <a:t>·</a:t>
              </a:r>
              <a:r>
                <a:rPr lang="zh-CN" altLang="en-US" sz="1200">
                  <a:latin typeface="微软雅黑" pitchFamily="34" charset="-122"/>
                  <a:ea typeface="微软雅黑" pitchFamily="34" charset="-122"/>
                </a:rPr>
                <a:t>距离 </a:t>
              </a:r>
              <a:r>
                <a:rPr lang="en-US" altLang="zh-CN" sz="1200">
                  <a:latin typeface="微软雅黑" pitchFamily="34" charset="-122"/>
                  <a:ea typeface="微软雅黑" pitchFamily="34" charset="-122"/>
                </a:rPr>
                <a:t>(Gbit/s·km)</a:t>
              </a:r>
              <a:endParaRPr lang="zh-CN" altLang="en-US" sz="1200">
                <a:latin typeface="微软雅黑" pitchFamily="34" charset="-122"/>
                <a:ea typeface="微软雅黑" pitchFamily="34" charset="-122"/>
              </a:endParaRPr>
            </a:p>
          </p:txBody>
        </p:sp>
        <p:sp>
          <p:nvSpPr>
            <p:cNvPr id="107" name="椭圆 106"/>
            <p:cNvSpPr/>
            <p:nvPr/>
          </p:nvSpPr>
          <p:spPr>
            <a:xfrm>
              <a:off x="1095706" y="5651500"/>
              <a:ext cx="34925" cy="365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08" name="椭圆 107"/>
            <p:cNvSpPr/>
            <p:nvPr/>
          </p:nvSpPr>
          <p:spPr>
            <a:xfrm>
              <a:off x="1346531" y="5543550"/>
              <a:ext cx="36512" cy="365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09" name="椭圆 108"/>
            <p:cNvSpPr/>
            <p:nvPr/>
          </p:nvSpPr>
          <p:spPr>
            <a:xfrm>
              <a:off x="1562431" y="5543550"/>
              <a:ext cx="36512" cy="365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10" name="椭圆 109"/>
            <p:cNvSpPr/>
            <p:nvPr/>
          </p:nvSpPr>
          <p:spPr>
            <a:xfrm>
              <a:off x="1714831" y="5400675"/>
              <a:ext cx="36512" cy="34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42" name="椭圆 141"/>
            <p:cNvSpPr/>
            <p:nvPr/>
          </p:nvSpPr>
          <p:spPr>
            <a:xfrm>
              <a:off x="1867231" y="5184775"/>
              <a:ext cx="36512" cy="34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43" name="椭圆 142"/>
            <p:cNvSpPr/>
            <p:nvPr/>
          </p:nvSpPr>
          <p:spPr>
            <a:xfrm>
              <a:off x="2067256" y="5111750"/>
              <a:ext cx="36512" cy="365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44" name="椭圆 143"/>
            <p:cNvSpPr/>
            <p:nvPr/>
          </p:nvSpPr>
          <p:spPr>
            <a:xfrm>
              <a:off x="2219656" y="5184775"/>
              <a:ext cx="36512" cy="34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45" name="椭圆 144"/>
            <p:cNvSpPr/>
            <p:nvPr/>
          </p:nvSpPr>
          <p:spPr>
            <a:xfrm>
              <a:off x="2427618" y="4967288"/>
              <a:ext cx="34925" cy="365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46" name="椭圆 145"/>
            <p:cNvSpPr/>
            <p:nvPr/>
          </p:nvSpPr>
          <p:spPr>
            <a:xfrm>
              <a:off x="2643518" y="4895850"/>
              <a:ext cx="36513" cy="365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47" name="椭圆 146"/>
            <p:cNvSpPr/>
            <p:nvPr/>
          </p:nvSpPr>
          <p:spPr>
            <a:xfrm>
              <a:off x="2859418" y="4824413"/>
              <a:ext cx="36513" cy="34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48" name="椭圆 147"/>
            <p:cNvSpPr/>
            <p:nvPr/>
          </p:nvSpPr>
          <p:spPr>
            <a:xfrm>
              <a:off x="3011818" y="4824413"/>
              <a:ext cx="36513" cy="34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49" name="椭圆 148"/>
            <p:cNvSpPr/>
            <p:nvPr/>
          </p:nvSpPr>
          <p:spPr>
            <a:xfrm>
              <a:off x="3507118" y="4751388"/>
              <a:ext cx="36513" cy="365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50" name="椭圆 149"/>
            <p:cNvSpPr/>
            <p:nvPr/>
          </p:nvSpPr>
          <p:spPr>
            <a:xfrm>
              <a:off x="3659518" y="4319588"/>
              <a:ext cx="36513" cy="365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51" name="椭圆 150"/>
            <p:cNvSpPr/>
            <p:nvPr/>
          </p:nvSpPr>
          <p:spPr>
            <a:xfrm>
              <a:off x="3507118" y="4500563"/>
              <a:ext cx="36513" cy="34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52" name="椭圆 151"/>
            <p:cNvSpPr/>
            <p:nvPr/>
          </p:nvSpPr>
          <p:spPr>
            <a:xfrm>
              <a:off x="3796043" y="4176713"/>
              <a:ext cx="34925" cy="34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53" name="椭圆 152"/>
            <p:cNvSpPr/>
            <p:nvPr/>
          </p:nvSpPr>
          <p:spPr>
            <a:xfrm>
              <a:off x="3948443" y="4103688"/>
              <a:ext cx="34925" cy="365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54" name="椭圆 153"/>
            <p:cNvSpPr/>
            <p:nvPr/>
          </p:nvSpPr>
          <p:spPr>
            <a:xfrm>
              <a:off x="4100843" y="4032250"/>
              <a:ext cx="34925" cy="34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60" name="椭圆 159"/>
            <p:cNvSpPr/>
            <p:nvPr/>
          </p:nvSpPr>
          <p:spPr>
            <a:xfrm>
              <a:off x="5054931" y="3600450"/>
              <a:ext cx="36512" cy="34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61" name="椭圆 160"/>
            <p:cNvSpPr/>
            <p:nvPr/>
          </p:nvSpPr>
          <p:spPr>
            <a:xfrm>
              <a:off x="5207331" y="3527425"/>
              <a:ext cx="36512" cy="365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62" name="椭圆 161"/>
            <p:cNvSpPr/>
            <p:nvPr/>
          </p:nvSpPr>
          <p:spPr>
            <a:xfrm>
              <a:off x="5359731" y="3455988"/>
              <a:ext cx="36512" cy="365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63" name="椭圆 162"/>
            <p:cNvSpPr/>
            <p:nvPr/>
          </p:nvSpPr>
          <p:spPr>
            <a:xfrm>
              <a:off x="5512131" y="3384550"/>
              <a:ext cx="36512" cy="34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64" name="椭圆 163"/>
            <p:cNvSpPr/>
            <p:nvPr/>
          </p:nvSpPr>
          <p:spPr>
            <a:xfrm>
              <a:off x="5664531" y="3311525"/>
              <a:ext cx="36512" cy="365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65" name="椭圆 164"/>
            <p:cNvSpPr/>
            <p:nvPr/>
          </p:nvSpPr>
          <p:spPr>
            <a:xfrm>
              <a:off x="5816931" y="3276600"/>
              <a:ext cx="36512" cy="34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66" name="椭圆 165"/>
            <p:cNvSpPr/>
            <p:nvPr/>
          </p:nvSpPr>
          <p:spPr>
            <a:xfrm>
              <a:off x="5969331" y="3240088"/>
              <a:ext cx="36512" cy="365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67" name="椭圆 166"/>
            <p:cNvSpPr/>
            <p:nvPr/>
          </p:nvSpPr>
          <p:spPr>
            <a:xfrm>
              <a:off x="4983493" y="3708400"/>
              <a:ext cx="36513" cy="34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68" name="椭圆 167"/>
            <p:cNvSpPr/>
            <p:nvPr/>
          </p:nvSpPr>
          <p:spPr>
            <a:xfrm>
              <a:off x="5307343" y="3816350"/>
              <a:ext cx="36513" cy="34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69" name="椭圆 168"/>
            <p:cNvSpPr/>
            <p:nvPr/>
          </p:nvSpPr>
          <p:spPr>
            <a:xfrm>
              <a:off x="5596268" y="3527425"/>
              <a:ext cx="34925" cy="365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70" name="椭圆 169"/>
            <p:cNvSpPr/>
            <p:nvPr/>
          </p:nvSpPr>
          <p:spPr>
            <a:xfrm>
              <a:off x="5748668" y="3679825"/>
              <a:ext cx="34925" cy="365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71" name="椭圆 170"/>
            <p:cNvSpPr/>
            <p:nvPr/>
          </p:nvSpPr>
          <p:spPr>
            <a:xfrm>
              <a:off x="5424818" y="3600450"/>
              <a:ext cx="46038" cy="460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72" name="椭圆 171"/>
            <p:cNvSpPr/>
            <p:nvPr/>
          </p:nvSpPr>
          <p:spPr>
            <a:xfrm>
              <a:off x="5577218" y="3752850"/>
              <a:ext cx="46038" cy="460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73" name="椭圆 172"/>
            <p:cNvSpPr/>
            <p:nvPr/>
          </p:nvSpPr>
          <p:spPr>
            <a:xfrm>
              <a:off x="5729618" y="3455988"/>
              <a:ext cx="46038" cy="460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74" name="椭圆 173"/>
            <p:cNvSpPr/>
            <p:nvPr/>
          </p:nvSpPr>
          <p:spPr>
            <a:xfrm>
              <a:off x="6358268" y="3841750"/>
              <a:ext cx="34925" cy="34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75" name="椭圆 174"/>
            <p:cNvSpPr/>
            <p:nvPr/>
          </p:nvSpPr>
          <p:spPr>
            <a:xfrm>
              <a:off x="5901068" y="3600450"/>
              <a:ext cx="34925" cy="34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76" name="椭圆 175"/>
            <p:cNvSpPr/>
            <p:nvPr/>
          </p:nvSpPr>
          <p:spPr>
            <a:xfrm>
              <a:off x="6531306" y="3311525"/>
              <a:ext cx="36512" cy="365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77" name="椭圆 176"/>
            <p:cNvSpPr/>
            <p:nvPr/>
          </p:nvSpPr>
          <p:spPr>
            <a:xfrm>
              <a:off x="6683706" y="3168650"/>
              <a:ext cx="36512" cy="34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78" name="椭圆 177"/>
            <p:cNvSpPr/>
            <p:nvPr/>
          </p:nvSpPr>
          <p:spPr>
            <a:xfrm>
              <a:off x="6836106" y="3095625"/>
              <a:ext cx="36512" cy="365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79" name="椭圆 178"/>
            <p:cNvSpPr/>
            <p:nvPr/>
          </p:nvSpPr>
          <p:spPr>
            <a:xfrm>
              <a:off x="6988506" y="3024188"/>
              <a:ext cx="36512" cy="34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80" name="椭圆 179"/>
            <p:cNvSpPr/>
            <p:nvPr/>
          </p:nvSpPr>
          <p:spPr>
            <a:xfrm>
              <a:off x="7140906" y="3024188"/>
              <a:ext cx="36512" cy="34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81" name="椭圆 180"/>
            <p:cNvSpPr/>
            <p:nvPr/>
          </p:nvSpPr>
          <p:spPr>
            <a:xfrm>
              <a:off x="7293306" y="2951163"/>
              <a:ext cx="36512" cy="365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82" name="椭圆 181"/>
            <p:cNvSpPr/>
            <p:nvPr/>
          </p:nvSpPr>
          <p:spPr>
            <a:xfrm>
              <a:off x="6783718" y="3103563"/>
              <a:ext cx="36513" cy="365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83" name="椭圆 182"/>
            <p:cNvSpPr/>
            <p:nvPr/>
          </p:nvSpPr>
          <p:spPr>
            <a:xfrm>
              <a:off x="6936118" y="3024188"/>
              <a:ext cx="36513" cy="34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84" name="椭圆 183"/>
            <p:cNvSpPr/>
            <p:nvPr/>
          </p:nvSpPr>
          <p:spPr>
            <a:xfrm>
              <a:off x="7088518" y="3024188"/>
              <a:ext cx="36513" cy="34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85" name="椭圆 184"/>
            <p:cNvSpPr/>
            <p:nvPr/>
          </p:nvSpPr>
          <p:spPr>
            <a:xfrm>
              <a:off x="7215518" y="2951163"/>
              <a:ext cx="36513" cy="365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86" name="椭圆 185"/>
            <p:cNvSpPr/>
            <p:nvPr/>
          </p:nvSpPr>
          <p:spPr>
            <a:xfrm>
              <a:off x="6639256" y="3203575"/>
              <a:ext cx="36512" cy="365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87" name="椭圆 186"/>
            <p:cNvSpPr/>
            <p:nvPr/>
          </p:nvSpPr>
          <p:spPr>
            <a:xfrm>
              <a:off x="6567818" y="3311525"/>
              <a:ext cx="36513" cy="365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88" name="椭圆 187"/>
            <p:cNvSpPr/>
            <p:nvPr/>
          </p:nvSpPr>
          <p:spPr>
            <a:xfrm>
              <a:off x="6459868" y="3492500"/>
              <a:ext cx="36513" cy="34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89" name="椭圆 188"/>
            <p:cNvSpPr/>
            <p:nvPr/>
          </p:nvSpPr>
          <p:spPr>
            <a:xfrm>
              <a:off x="6612268" y="3240088"/>
              <a:ext cx="36513" cy="365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90" name="椭圆 189"/>
            <p:cNvSpPr/>
            <p:nvPr/>
          </p:nvSpPr>
          <p:spPr>
            <a:xfrm>
              <a:off x="6764668" y="3392488"/>
              <a:ext cx="36513" cy="365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91" name="椭圆 190"/>
            <p:cNvSpPr/>
            <p:nvPr/>
          </p:nvSpPr>
          <p:spPr>
            <a:xfrm>
              <a:off x="2967368" y="4976813"/>
              <a:ext cx="36513" cy="34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92" name="椭圆 191"/>
            <p:cNvSpPr/>
            <p:nvPr/>
          </p:nvSpPr>
          <p:spPr>
            <a:xfrm>
              <a:off x="2859418" y="5184775"/>
              <a:ext cx="36513" cy="34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97" name="椭圆 196"/>
            <p:cNvSpPr/>
            <p:nvPr/>
          </p:nvSpPr>
          <p:spPr>
            <a:xfrm>
              <a:off x="2967368" y="4967288"/>
              <a:ext cx="36513" cy="365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98" name="椭圆 197"/>
            <p:cNvSpPr/>
            <p:nvPr/>
          </p:nvSpPr>
          <p:spPr>
            <a:xfrm>
              <a:off x="2751468" y="5400675"/>
              <a:ext cx="36513" cy="34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199" name="文本框 82"/>
            <p:cNvSpPr txBox="1"/>
            <p:nvPr/>
          </p:nvSpPr>
          <p:spPr>
            <a:xfrm>
              <a:off x="1095707" y="5661025"/>
              <a:ext cx="1287463" cy="390521"/>
            </a:xfrm>
            <a:prstGeom prst="rect">
              <a:avLst/>
            </a:prstGeom>
            <a:solidFill>
              <a:srgbClr val="E8B161"/>
            </a:solidFill>
            <a:ln>
              <a:noFill/>
            </a:ln>
          </p:spPr>
          <p:style>
            <a:lnRef idx="1">
              <a:schemeClr val="accent5"/>
            </a:lnRef>
            <a:fillRef idx="2">
              <a:schemeClr val="accent5"/>
            </a:fillRef>
            <a:effectRef idx="1">
              <a:schemeClr val="accent5"/>
            </a:effectRef>
            <a:fontRef idx="minor">
              <a:schemeClr val="dk1"/>
            </a:fontRef>
          </p:style>
          <p:txBody>
            <a:bodyPr wrap="square">
              <a:spAutoFit/>
            </a:bodyPr>
            <a:lstStyle/>
            <a:p>
              <a:pPr marL="179388" indent="-179388" fontAlgn="auto">
                <a:spcBef>
                  <a:spcPts val="0"/>
                </a:spcBef>
                <a:spcAft>
                  <a:spcPts val="0"/>
                </a:spcAft>
                <a:buFont typeface="+mj-ea"/>
                <a:buAutoNum type="circleNumDbPlain"/>
                <a:defRPr/>
              </a:pPr>
              <a:r>
                <a:rPr lang="zh-CN" altLang="en-US" sz="1200" b="1" dirty="0">
                  <a:solidFill>
                    <a:srgbClr val="0070C0"/>
                  </a:solidFill>
                  <a:latin typeface="微软雅黑" panose="020B0503020204020204" pitchFamily="34" charset="-122"/>
                  <a:ea typeface="微软雅黑" panose="020B0503020204020204" pitchFamily="34" charset="-122"/>
                </a:rPr>
                <a:t>激光器</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cxnSp>
          <p:nvCxnSpPr>
            <p:cNvPr id="200" name="直接连接符 199"/>
            <p:cNvCxnSpPr/>
            <p:nvPr/>
          </p:nvCxnSpPr>
          <p:spPr>
            <a:xfrm flipV="1">
              <a:off x="1263981" y="5994400"/>
              <a:ext cx="0" cy="53975"/>
            </a:xfrm>
            <a:prstGeom prst="line">
              <a:avLst/>
            </a:prstGeom>
          </p:spPr>
          <p:style>
            <a:lnRef idx="2">
              <a:schemeClr val="dk1"/>
            </a:lnRef>
            <a:fillRef idx="0">
              <a:schemeClr val="dk1"/>
            </a:fillRef>
            <a:effectRef idx="1">
              <a:schemeClr val="dk1"/>
            </a:effectRef>
            <a:fontRef idx="minor">
              <a:schemeClr val="tx1"/>
            </a:fontRef>
          </p:style>
        </p:cxnSp>
        <p:cxnSp>
          <p:nvCxnSpPr>
            <p:cNvPr id="201" name="直接连接符 200"/>
            <p:cNvCxnSpPr/>
            <p:nvPr/>
          </p:nvCxnSpPr>
          <p:spPr>
            <a:xfrm flipV="1">
              <a:off x="1594181" y="5994400"/>
              <a:ext cx="0" cy="53975"/>
            </a:xfrm>
            <a:prstGeom prst="line">
              <a:avLst/>
            </a:prstGeom>
          </p:spPr>
          <p:style>
            <a:lnRef idx="2">
              <a:schemeClr val="dk1"/>
            </a:lnRef>
            <a:fillRef idx="0">
              <a:schemeClr val="dk1"/>
            </a:fillRef>
            <a:effectRef idx="1">
              <a:schemeClr val="dk1"/>
            </a:effectRef>
            <a:fontRef idx="minor">
              <a:schemeClr val="tx1"/>
            </a:fontRef>
          </p:style>
        </p:cxnSp>
        <p:cxnSp>
          <p:nvCxnSpPr>
            <p:cNvPr id="202" name="直接连接符 201"/>
            <p:cNvCxnSpPr/>
            <p:nvPr/>
          </p:nvCxnSpPr>
          <p:spPr>
            <a:xfrm flipV="1">
              <a:off x="1925968" y="5994400"/>
              <a:ext cx="0" cy="53975"/>
            </a:xfrm>
            <a:prstGeom prst="line">
              <a:avLst/>
            </a:prstGeom>
          </p:spPr>
          <p:style>
            <a:lnRef idx="2">
              <a:schemeClr val="dk1"/>
            </a:lnRef>
            <a:fillRef idx="0">
              <a:schemeClr val="dk1"/>
            </a:fillRef>
            <a:effectRef idx="1">
              <a:schemeClr val="dk1"/>
            </a:effectRef>
            <a:fontRef idx="minor">
              <a:schemeClr val="tx1"/>
            </a:fontRef>
          </p:style>
        </p:cxnSp>
        <p:cxnSp>
          <p:nvCxnSpPr>
            <p:cNvPr id="203" name="直接连接符 202"/>
            <p:cNvCxnSpPr/>
            <p:nvPr/>
          </p:nvCxnSpPr>
          <p:spPr>
            <a:xfrm flipV="1">
              <a:off x="2256168" y="5994400"/>
              <a:ext cx="0" cy="53975"/>
            </a:xfrm>
            <a:prstGeom prst="line">
              <a:avLst/>
            </a:prstGeom>
          </p:spPr>
          <p:style>
            <a:lnRef idx="2">
              <a:schemeClr val="dk1"/>
            </a:lnRef>
            <a:fillRef idx="0">
              <a:schemeClr val="dk1"/>
            </a:fillRef>
            <a:effectRef idx="1">
              <a:schemeClr val="dk1"/>
            </a:effectRef>
            <a:fontRef idx="minor">
              <a:schemeClr val="tx1"/>
            </a:fontRef>
          </p:style>
        </p:cxnSp>
        <p:cxnSp>
          <p:nvCxnSpPr>
            <p:cNvPr id="204" name="直接连接符 203"/>
            <p:cNvCxnSpPr/>
            <p:nvPr/>
          </p:nvCxnSpPr>
          <p:spPr>
            <a:xfrm flipV="1">
              <a:off x="2919743" y="5994400"/>
              <a:ext cx="0" cy="53975"/>
            </a:xfrm>
            <a:prstGeom prst="line">
              <a:avLst/>
            </a:prstGeom>
          </p:spPr>
          <p:style>
            <a:lnRef idx="2">
              <a:schemeClr val="dk1"/>
            </a:lnRef>
            <a:fillRef idx="0">
              <a:schemeClr val="dk1"/>
            </a:fillRef>
            <a:effectRef idx="1">
              <a:schemeClr val="dk1"/>
            </a:effectRef>
            <a:fontRef idx="minor">
              <a:schemeClr val="tx1"/>
            </a:fontRef>
          </p:style>
        </p:cxnSp>
        <p:cxnSp>
          <p:nvCxnSpPr>
            <p:cNvPr id="205" name="直接连接符 204"/>
            <p:cNvCxnSpPr/>
            <p:nvPr/>
          </p:nvCxnSpPr>
          <p:spPr>
            <a:xfrm flipV="1">
              <a:off x="2587956" y="5994400"/>
              <a:ext cx="0" cy="53975"/>
            </a:xfrm>
            <a:prstGeom prst="line">
              <a:avLst/>
            </a:prstGeom>
          </p:spPr>
          <p:style>
            <a:lnRef idx="2">
              <a:schemeClr val="dk1"/>
            </a:lnRef>
            <a:fillRef idx="0">
              <a:schemeClr val="dk1"/>
            </a:fillRef>
            <a:effectRef idx="1">
              <a:schemeClr val="dk1"/>
            </a:effectRef>
            <a:fontRef idx="minor">
              <a:schemeClr val="tx1"/>
            </a:fontRef>
          </p:style>
        </p:cxnSp>
        <p:cxnSp>
          <p:nvCxnSpPr>
            <p:cNvPr id="206" name="直接连接符 205"/>
            <p:cNvCxnSpPr/>
            <p:nvPr/>
          </p:nvCxnSpPr>
          <p:spPr>
            <a:xfrm flipV="1">
              <a:off x="3249943" y="5994400"/>
              <a:ext cx="0" cy="53975"/>
            </a:xfrm>
            <a:prstGeom prst="line">
              <a:avLst/>
            </a:prstGeom>
          </p:spPr>
          <p:style>
            <a:lnRef idx="2">
              <a:schemeClr val="dk1"/>
            </a:lnRef>
            <a:fillRef idx="0">
              <a:schemeClr val="dk1"/>
            </a:fillRef>
            <a:effectRef idx="1">
              <a:schemeClr val="dk1"/>
            </a:effectRef>
            <a:fontRef idx="minor">
              <a:schemeClr val="tx1"/>
            </a:fontRef>
          </p:style>
        </p:cxnSp>
        <p:cxnSp>
          <p:nvCxnSpPr>
            <p:cNvPr id="207" name="直接连接符 206"/>
            <p:cNvCxnSpPr/>
            <p:nvPr/>
          </p:nvCxnSpPr>
          <p:spPr>
            <a:xfrm flipV="1">
              <a:off x="3581731" y="5994400"/>
              <a:ext cx="0" cy="53975"/>
            </a:xfrm>
            <a:prstGeom prst="line">
              <a:avLst/>
            </a:prstGeom>
          </p:spPr>
          <p:style>
            <a:lnRef idx="2">
              <a:schemeClr val="dk1"/>
            </a:lnRef>
            <a:fillRef idx="0">
              <a:schemeClr val="dk1"/>
            </a:fillRef>
            <a:effectRef idx="1">
              <a:schemeClr val="dk1"/>
            </a:effectRef>
            <a:fontRef idx="minor">
              <a:schemeClr val="tx1"/>
            </a:fontRef>
          </p:style>
        </p:cxnSp>
        <p:cxnSp>
          <p:nvCxnSpPr>
            <p:cNvPr id="208" name="直接连接符 207"/>
            <p:cNvCxnSpPr/>
            <p:nvPr/>
          </p:nvCxnSpPr>
          <p:spPr>
            <a:xfrm flipV="1">
              <a:off x="3913518" y="5994400"/>
              <a:ext cx="0" cy="53975"/>
            </a:xfrm>
            <a:prstGeom prst="line">
              <a:avLst/>
            </a:prstGeom>
          </p:spPr>
          <p:style>
            <a:lnRef idx="2">
              <a:schemeClr val="dk1"/>
            </a:lnRef>
            <a:fillRef idx="0">
              <a:schemeClr val="dk1"/>
            </a:fillRef>
            <a:effectRef idx="1">
              <a:schemeClr val="dk1"/>
            </a:effectRef>
            <a:fontRef idx="minor">
              <a:schemeClr val="tx1"/>
            </a:fontRef>
          </p:style>
        </p:cxnSp>
        <p:cxnSp>
          <p:nvCxnSpPr>
            <p:cNvPr id="209" name="直接连接符 208"/>
            <p:cNvCxnSpPr/>
            <p:nvPr/>
          </p:nvCxnSpPr>
          <p:spPr>
            <a:xfrm flipV="1">
              <a:off x="4243718" y="5994400"/>
              <a:ext cx="0" cy="53975"/>
            </a:xfrm>
            <a:prstGeom prst="line">
              <a:avLst/>
            </a:prstGeom>
          </p:spPr>
          <p:style>
            <a:lnRef idx="2">
              <a:schemeClr val="dk1"/>
            </a:lnRef>
            <a:fillRef idx="0">
              <a:schemeClr val="dk1"/>
            </a:fillRef>
            <a:effectRef idx="1">
              <a:schemeClr val="dk1"/>
            </a:effectRef>
            <a:fontRef idx="minor">
              <a:schemeClr val="tx1"/>
            </a:fontRef>
          </p:style>
        </p:cxnSp>
        <p:cxnSp>
          <p:nvCxnSpPr>
            <p:cNvPr id="210" name="直接连接符 209"/>
            <p:cNvCxnSpPr/>
            <p:nvPr/>
          </p:nvCxnSpPr>
          <p:spPr>
            <a:xfrm flipV="1">
              <a:off x="4575506" y="5994400"/>
              <a:ext cx="0" cy="53975"/>
            </a:xfrm>
            <a:prstGeom prst="line">
              <a:avLst/>
            </a:prstGeom>
          </p:spPr>
          <p:style>
            <a:lnRef idx="2">
              <a:schemeClr val="dk1"/>
            </a:lnRef>
            <a:fillRef idx="0">
              <a:schemeClr val="dk1"/>
            </a:fillRef>
            <a:effectRef idx="1">
              <a:schemeClr val="dk1"/>
            </a:effectRef>
            <a:fontRef idx="minor">
              <a:schemeClr val="tx1"/>
            </a:fontRef>
          </p:style>
        </p:cxnSp>
        <p:cxnSp>
          <p:nvCxnSpPr>
            <p:cNvPr id="211" name="直接连接符 210"/>
            <p:cNvCxnSpPr/>
            <p:nvPr/>
          </p:nvCxnSpPr>
          <p:spPr>
            <a:xfrm flipV="1">
              <a:off x="4905706" y="5994400"/>
              <a:ext cx="0" cy="53975"/>
            </a:xfrm>
            <a:prstGeom prst="line">
              <a:avLst/>
            </a:prstGeom>
          </p:spPr>
          <p:style>
            <a:lnRef idx="2">
              <a:schemeClr val="dk1"/>
            </a:lnRef>
            <a:fillRef idx="0">
              <a:schemeClr val="dk1"/>
            </a:fillRef>
            <a:effectRef idx="1">
              <a:schemeClr val="dk1"/>
            </a:effectRef>
            <a:fontRef idx="minor">
              <a:schemeClr val="tx1"/>
            </a:fontRef>
          </p:style>
        </p:cxnSp>
        <p:cxnSp>
          <p:nvCxnSpPr>
            <p:cNvPr id="212" name="直接连接符 211"/>
            <p:cNvCxnSpPr/>
            <p:nvPr/>
          </p:nvCxnSpPr>
          <p:spPr>
            <a:xfrm flipV="1">
              <a:off x="5237493" y="5994400"/>
              <a:ext cx="0" cy="53975"/>
            </a:xfrm>
            <a:prstGeom prst="line">
              <a:avLst/>
            </a:prstGeom>
          </p:spPr>
          <p:style>
            <a:lnRef idx="2">
              <a:schemeClr val="dk1"/>
            </a:lnRef>
            <a:fillRef idx="0">
              <a:schemeClr val="dk1"/>
            </a:fillRef>
            <a:effectRef idx="1">
              <a:schemeClr val="dk1"/>
            </a:effectRef>
            <a:fontRef idx="minor">
              <a:schemeClr val="tx1"/>
            </a:fontRef>
          </p:style>
        </p:cxnSp>
        <p:cxnSp>
          <p:nvCxnSpPr>
            <p:cNvPr id="213" name="直接连接符 212"/>
            <p:cNvCxnSpPr/>
            <p:nvPr/>
          </p:nvCxnSpPr>
          <p:spPr>
            <a:xfrm flipV="1">
              <a:off x="5569281" y="5994400"/>
              <a:ext cx="0" cy="53975"/>
            </a:xfrm>
            <a:prstGeom prst="line">
              <a:avLst/>
            </a:prstGeom>
          </p:spPr>
          <p:style>
            <a:lnRef idx="2">
              <a:schemeClr val="dk1"/>
            </a:lnRef>
            <a:fillRef idx="0">
              <a:schemeClr val="dk1"/>
            </a:fillRef>
            <a:effectRef idx="1">
              <a:schemeClr val="dk1"/>
            </a:effectRef>
            <a:fontRef idx="minor">
              <a:schemeClr val="tx1"/>
            </a:fontRef>
          </p:style>
        </p:cxnSp>
        <p:cxnSp>
          <p:nvCxnSpPr>
            <p:cNvPr id="214" name="直接连接符 213"/>
            <p:cNvCxnSpPr/>
            <p:nvPr/>
          </p:nvCxnSpPr>
          <p:spPr>
            <a:xfrm flipV="1">
              <a:off x="5899481" y="5994400"/>
              <a:ext cx="0" cy="53975"/>
            </a:xfrm>
            <a:prstGeom prst="line">
              <a:avLst/>
            </a:prstGeom>
          </p:spPr>
          <p:style>
            <a:lnRef idx="2">
              <a:schemeClr val="dk1"/>
            </a:lnRef>
            <a:fillRef idx="0">
              <a:schemeClr val="dk1"/>
            </a:fillRef>
            <a:effectRef idx="1">
              <a:schemeClr val="dk1"/>
            </a:effectRef>
            <a:fontRef idx="minor">
              <a:schemeClr val="tx1"/>
            </a:fontRef>
          </p:style>
        </p:cxnSp>
        <p:cxnSp>
          <p:nvCxnSpPr>
            <p:cNvPr id="215" name="直接连接符 214"/>
            <p:cNvCxnSpPr/>
            <p:nvPr/>
          </p:nvCxnSpPr>
          <p:spPr>
            <a:xfrm flipV="1">
              <a:off x="6231268" y="5994400"/>
              <a:ext cx="0" cy="53975"/>
            </a:xfrm>
            <a:prstGeom prst="line">
              <a:avLst/>
            </a:prstGeom>
          </p:spPr>
          <p:style>
            <a:lnRef idx="2">
              <a:schemeClr val="dk1"/>
            </a:lnRef>
            <a:fillRef idx="0">
              <a:schemeClr val="dk1"/>
            </a:fillRef>
            <a:effectRef idx="1">
              <a:schemeClr val="dk1"/>
            </a:effectRef>
            <a:fontRef idx="minor">
              <a:schemeClr val="tx1"/>
            </a:fontRef>
          </p:style>
        </p:cxnSp>
        <p:cxnSp>
          <p:nvCxnSpPr>
            <p:cNvPr id="216" name="直接连接符 215"/>
            <p:cNvCxnSpPr/>
            <p:nvPr/>
          </p:nvCxnSpPr>
          <p:spPr>
            <a:xfrm flipV="1">
              <a:off x="6563056" y="5994400"/>
              <a:ext cx="0" cy="53975"/>
            </a:xfrm>
            <a:prstGeom prst="line">
              <a:avLst/>
            </a:prstGeom>
          </p:spPr>
          <p:style>
            <a:lnRef idx="2">
              <a:schemeClr val="dk1"/>
            </a:lnRef>
            <a:fillRef idx="0">
              <a:schemeClr val="dk1"/>
            </a:fillRef>
            <a:effectRef idx="1">
              <a:schemeClr val="dk1"/>
            </a:effectRef>
            <a:fontRef idx="minor">
              <a:schemeClr val="tx1"/>
            </a:fontRef>
          </p:style>
        </p:cxnSp>
        <p:cxnSp>
          <p:nvCxnSpPr>
            <p:cNvPr id="217" name="直接连接符 216"/>
            <p:cNvCxnSpPr/>
            <p:nvPr/>
          </p:nvCxnSpPr>
          <p:spPr>
            <a:xfrm flipV="1">
              <a:off x="6893256" y="5994400"/>
              <a:ext cx="0" cy="53975"/>
            </a:xfrm>
            <a:prstGeom prst="line">
              <a:avLst/>
            </a:prstGeom>
          </p:spPr>
          <p:style>
            <a:lnRef idx="2">
              <a:schemeClr val="dk1"/>
            </a:lnRef>
            <a:fillRef idx="0">
              <a:schemeClr val="dk1"/>
            </a:fillRef>
            <a:effectRef idx="1">
              <a:schemeClr val="dk1"/>
            </a:effectRef>
            <a:fontRef idx="minor">
              <a:schemeClr val="tx1"/>
            </a:fontRef>
          </p:style>
        </p:cxnSp>
        <p:cxnSp>
          <p:nvCxnSpPr>
            <p:cNvPr id="218" name="直接连接符 217"/>
            <p:cNvCxnSpPr/>
            <p:nvPr/>
          </p:nvCxnSpPr>
          <p:spPr>
            <a:xfrm flipV="1">
              <a:off x="7225043" y="5994400"/>
              <a:ext cx="0" cy="53975"/>
            </a:xfrm>
            <a:prstGeom prst="line">
              <a:avLst/>
            </a:prstGeom>
          </p:spPr>
          <p:style>
            <a:lnRef idx="2">
              <a:schemeClr val="dk1"/>
            </a:lnRef>
            <a:fillRef idx="0">
              <a:schemeClr val="dk1"/>
            </a:fillRef>
            <a:effectRef idx="1">
              <a:schemeClr val="dk1"/>
            </a:effectRef>
            <a:fontRef idx="minor">
              <a:schemeClr val="tx1"/>
            </a:fontRef>
          </p:style>
        </p:cxnSp>
        <p:grpSp>
          <p:nvGrpSpPr>
            <p:cNvPr id="219" name="组合 187"/>
            <p:cNvGrpSpPr>
              <a:grpSpLocks/>
            </p:cNvGrpSpPr>
            <p:nvPr/>
          </p:nvGrpSpPr>
          <p:grpSpPr bwMode="auto">
            <a:xfrm>
              <a:off x="951243" y="2984500"/>
              <a:ext cx="53975" cy="2886075"/>
              <a:chOff x="1259638" y="3172870"/>
              <a:chExt cx="53915" cy="2887609"/>
            </a:xfrm>
          </p:grpSpPr>
          <p:cxnSp>
            <p:nvCxnSpPr>
              <p:cNvPr id="238" name="直接连接符 237"/>
              <p:cNvCxnSpPr/>
              <p:nvPr/>
            </p:nvCxnSpPr>
            <p:spPr>
              <a:xfrm rot="5400000" flipV="1">
                <a:off x="1286596" y="3145912"/>
                <a:ext cx="0" cy="53915"/>
              </a:xfrm>
              <a:prstGeom prst="line">
                <a:avLst/>
              </a:prstGeom>
            </p:spPr>
            <p:style>
              <a:lnRef idx="2">
                <a:schemeClr val="dk1"/>
              </a:lnRef>
              <a:fillRef idx="0">
                <a:schemeClr val="dk1"/>
              </a:fillRef>
              <a:effectRef idx="1">
                <a:schemeClr val="dk1"/>
              </a:effectRef>
              <a:fontRef idx="minor">
                <a:schemeClr val="tx1"/>
              </a:fontRef>
            </p:style>
          </p:cxnSp>
          <p:cxnSp>
            <p:nvCxnSpPr>
              <p:cNvPr id="239" name="直接连接符 238"/>
              <p:cNvCxnSpPr/>
              <p:nvPr/>
            </p:nvCxnSpPr>
            <p:spPr>
              <a:xfrm rot="5400000" flipV="1">
                <a:off x="1286596" y="3466757"/>
                <a:ext cx="0" cy="53915"/>
              </a:xfrm>
              <a:prstGeom prst="line">
                <a:avLst/>
              </a:prstGeom>
            </p:spPr>
            <p:style>
              <a:lnRef idx="2">
                <a:schemeClr val="dk1"/>
              </a:lnRef>
              <a:fillRef idx="0">
                <a:schemeClr val="dk1"/>
              </a:fillRef>
              <a:effectRef idx="1">
                <a:schemeClr val="dk1"/>
              </a:effectRef>
              <a:fontRef idx="minor">
                <a:schemeClr val="tx1"/>
              </a:fontRef>
            </p:style>
          </p:cxnSp>
          <p:cxnSp>
            <p:nvCxnSpPr>
              <p:cNvPr id="240" name="直接连接符 239"/>
              <p:cNvCxnSpPr/>
              <p:nvPr/>
            </p:nvCxnSpPr>
            <p:spPr>
              <a:xfrm rot="5400000" flipV="1">
                <a:off x="1286596" y="3787603"/>
                <a:ext cx="0" cy="53915"/>
              </a:xfrm>
              <a:prstGeom prst="line">
                <a:avLst/>
              </a:prstGeom>
            </p:spPr>
            <p:style>
              <a:lnRef idx="2">
                <a:schemeClr val="dk1"/>
              </a:lnRef>
              <a:fillRef idx="0">
                <a:schemeClr val="dk1"/>
              </a:fillRef>
              <a:effectRef idx="1">
                <a:schemeClr val="dk1"/>
              </a:effectRef>
              <a:fontRef idx="minor">
                <a:schemeClr val="tx1"/>
              </a:fontRef>
            </p:style>
          </p:cxnSp>
          <p:cxnSp>
            <p:nvCxnSpPr>
              <p:cNvPr id="241" name="直接连接符 240"/>
              <p:cNvCxnSpPr/>
              <p:nvPr/>
            </p:nvCxnSpPr>
            <p:spPr>
              <a:xfrm rot="5400000" flipV="1">
                <a:off x="1286596" y="4108448"/>
                <a:ext cx="0" cy="53915"/>
              </a:xfrm>
              <a:prstGeom prst="line">
                <a:avLst/>
              </a:prstGeom>
            </p:spPr>
            <p:style>
              <a:lnRef idx="2">
                <a:schemeClr val="dk1"/>
              </a:lnRef>
              <a:fillRef idx="0">
                <a:schemeClr val="dk1"/>
              </a:fillRef>
              <a:effectRef idx="1">
                <a:schemeClr val="dk1"/>
              </a:effectRef>
              <a:fontRef idx="minor">
                <a:schemeClr val="tx1"/>
              </a:fontRef>
            </p:style>
          </p:cxnSp>
          <p:cxnSp>
            <p:nvCxnSpPr>
              <p:cNvPr id="242" name="直接连接符 241"/>
              <p:cNvCxnSpPr/>
              <p:nvPr/>
            </p:nvCxnSpPr>
            <p:spPr>
              <a:xfrm rot="5400000" flipV="1">
                <a:off x="1286596" y="4429294"/>
                <a:ext cx="0" cy="53915"/>
              </a:xfrm>
              <a:prstGeom prst="line">
                <a:avLst/>
              </a:prstGeom>
            </p:spPr>
            <p:style>
              <a:lnRef idx="2">
                <a:schemeClr val="dk1"/>
              </a:lnRef>
              <a:fillRef idx="0">
                <a:schemeClr val="dk1"/>
              </a:fillRef>
              <a:effectRef idx="1">
                <a:schemeClr val="dk1"/>
              </a:effectRef>
              <a:fontRef idx="minor">
                <a:schemeClr val="tx1"/>
              </a:fontRef>
            </p:style>
          </p:cxnSp>
          <p:cxnSp>
            <p:nvCxnSpPr>
              <p:cNvPr id="243" name="直接连接符 242"/>
              <p:cNvCxnSpPr/>
              <p:nvPr/>
            </p:nvCxnSpPr>
            <p:spPr>
              <a:xfrm rot="5400000" flipV="1">
                <a:off x="1286596" y="4750139"/>
                <a:ext cx="0" cy="53915"/>
              </a:xfrm>
              <a:prstGeom prst="line">
                <a:avLst/>
              </a:prstGeom>
            </p:spPr>
            <p:style>
              <a:lnRef idx="2">
                <a:schemeClr val="dk1"/>
              </a:lnRef>
              <a:fillRef idx="0">
                <a:schemeClr val="dk1"/>
              </a:fillRef>
              <a:effectRef idx="1">
                <a:schemeClr val="dk1"/>
              </a:effectRef>
              <a:fontRef idx="minor">
                <a:schemeClr val="tx1"/>
              </a:fontRef>
            </p:style>
          </p:cxnSp>
          <p:cxnSp>
            <p:nvCxnSpPr>
              <p:cNvPr id="244" name="直接连接符 243"/>
              <p:cNvCxnSpPr/>
              <p:nvPr/>
            </p:nvCxnSpPr>
            <p:spPr>
              <a:xfrm rot="5400000" flipV="1">
                <a:off x="1286596" y="5070985"/>
                <a:ext cx="0" cy="53915"/>
              </a:xfrm>
              <a:prstGeom prst="line">
                <a:avLst/>
              </a:prstGeom>
            </p:spPr>
            <p:style>
              <a:lnRef idx="2">
                <a:schemeClr val="dk1"/>
              </a:lnRef>
              <a:fillRef idx="0">
                <a:schemeClr val="dk1"/>
              </a:fillRef>
              <a:effectRef idx="1">
                <a:schemeClr val="dk1"/>
              </a:effectRef>
              <a:fontRef idx="minor">
                <a:schemeClr val="tx1"/>
              </a:fontRef>
            </p:style>
          </p:cxnSp>
          <p:cxnSp>
            <p:nvCxnSpPr>
              <p:cNvPr id="245" name="直接连接符 244"/>
              <p:cNvCxnSpPr/>
              <p:nvPr/>
            </p:nvCxnSpPr>
            <p:spPr>
              <a:xfrm rot="5400000" flipV="1">
                <a:off x="1286596" y="5391830"/>
                <a:ext cx="0" cy="53915"/>
              </a:xfrm>
              <a:prstGeom prst="line">
                <a:avLst/>
              </a:prstGeom>
            </p:spPr>
            <p:style>
              <a:lnRef idx="2">
                <a:schemeClr val="dk1"/>
              </a:lnRef>
              <a:fillRef idx="0">
                <a:schemeClr val="dk1"/>
              </a:fillRef>
              <a:effectRef idx="1">
                <a:schemeClr val="dk1"/>
              </a:effectRef>
              <a:fontRef idx="minor">
                <a:schemeClr val="tx1"/>
              </a:fontRef>
            </p:style>
          </p:cxnSp>
          <p:cxnSp>
            <p:nvCxnSpPr>
              <p:cNvPr id="246" name="直接连接符 245"/>
              <p:cNvCxnSpPr/>
              <p:nvPr/>
            </p:nvCxnSpPr>
            <p:spPr>
              <a:xfrm rot="5400000" flipV="1">
                <a:off x="1286596" y="5712676"/>
                <a:ext cx="0" cy="53915"/>
              </a:xfrm>
              <a:prstGeom prst="line">
                <a:avLst/>
              </a:prstGeom>
            </p:spPr>
            <p:style>
              <a:lnRef idx="2">
                <a:schemeClr val="dk1"/>
              </a:lnRef>
              <a:fillRef idx="0">
                <a:schemeClr val="dk1"/>
              </a:fillRef>
              <a:effectRef idx="1">
                <a:schemeClr val="dk1"/>
              </a:effectRef>
              <a:fontRef idx="minor">
                <a:schemeClr val="tx1"/>
              </a:fontRef>
            </p:style>
          </p:cxnSp>
          <p:cxnSp>
            <p:nvCxnSpPr>
              <p:cNvPr id="247" name="直接连接符 246"/>
              <p:cNvCxnSpPr/>
              <p:nvPr/>
            </p:nvCxnSpPr>
            <p:spPr>
              <a:xfrm rot="5400000" flipV="1">
                <a:off x="1286596" y="6033521"/>
                <a:ext cx="0" cy="53915"/>
              </a:xfrm>
              <a:prstGeom prst="line">
                <a:avLst/>
              </a:prstGeom>
            </p:spPr>
            <p:style>
              <a:lnRef idx="2">
                <a:schemeClr val="dk1"/>
              </a:lnRef>
              <a:fillRef idx="0">
                <a:schemeClr val="dk1"/>
              </a:fillRef>
              <a:effectRef idx="1">
                <a:schemeClr val="dk1"/>
              </a:effectRef>
              <a:fontRef idx="minor">
                <a:schemeClr val="tx1"/>
              </a:fontRef>
            </p:style>
          </p:cxnSp>
        </p:grpSp>
        <p:sp>
          <p:nvSpPr>
            <p:cNvPr id="220" name="文本框 82"/>
            <p:cNvSpPr txBox="1"/>
            <p:nvPr/>
          </p:nvSpPr>
          <p:spPr>
            <a:xfrm>
              <a:off x="2197433" y="5157788"/>
              <a:ext cx="1457620" cy="650868"/>
            </a:xfrm>
            <a:prstGeom prst="rect">
              <a:avLst/>
            </a:prstGeom>
            <a:solidFill>
              <a:srgbClr val="E8B161"/>
            </a:solidFill>
            <a:ln>
              <a:noFill/>
            </a:ln>
          </p:spPr>
          <p:style>
            <a:lnRef idx="1">
              <a:schemeClr val="accent5"/>
            </a:lnRef>
            <a:fillRef idx="2">
              <a:schemeClr val="accent5"/>
            </a:fillRef>
            <a:effectRef idx="1">
              <a:schemeClr val="accent5"/>
            </a:effectRef>
            <a:fontRef idx="minor">
              <a:schemeClr val="dk1"/>
            </a:fontRef>
          </p:style>
          <p:txBody>
            <a:bodyPr wrap="square">
              <a:spAutoFit/>
            </a:bodyPr>
            <a:lstStyle/>
            <a:p>
              <a:pPr marL="179388" indent="-179388" fontAlgn="auto">
                <a:spcBef>
                  <a:spcPts val="0"/>
                </a:spcBef>
                <a:spcAft>
                  <a:spcPts val="0"/>
                </a:spcAft>
                <a:buFont typeface="+mj-ea"/>
                <a:buAutoNum type="circleNumDbPlain" startAt="2"/>
                <a:defRPr/>
              </a:pPr>
              <a:r>
                <a:rPr lang="zh-CN" altLang="en-US" sz="1200" b="1" dirty="0">
                  <a:solidFill>
                    <a:srgbClr val="0070C0"/>
                  </a:solidFill>
                  <a:latin typeface="微软雅黑" panose="020B0503020204020204" pitchFamily="34" charset="-122"/>
                  <a:ea typeface="微软雅黑" panose="020B0503020204020204" pitchFamily="34" charset="-122"/>
                </a:rPr>
                <a:t>多模光纤</a:t>
              </a:r>
              <a:endParaRPr lang="en-US" altLang="zh-CN" sz="120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en-US" altLang="zh-CN" sz="1200" b="1" dirty="0">
                  <a:solidFill>
                    <a:srgbClr val="FF0000"/>
                  </a:solidFill>
                  <a:latin typeface="微软雅黑" panose="020B0503020204020204" pitchFamily="34" charset="-122"/>
                  <a:ea typeface="微软雅黑" panose="020B0503020204020204" pitchFamily="34" charset="-122"/>
                </a:rPr>
                <a:t>    </a:t>
              </a:r>
              <a:r>
                <a:rPr lang="zh-CN" altLang="en-US" sz="1200" b="1" dirty="0">
                  <a:solidFill>
                    <a:srgbClr val="0070C0"/>
                  </a:solidFill>
                  <a:latin typeface="微软雅黑" panose="020B0503020204020204" pitchFamily="34" charset="-122"/>
                  <a:ea typeface="微软雅黑" panose="020B0503020204020204" pitchFamily="34" charset="-122"/>
                </a:rPr>
                <a:t>以太网</a:t>
              </a:r>
            </a:p>
          </p:txBody>
        </p:sp>
        <p:sp>
          <p:nvSpPr>
            <p:cNvPr id="221" name="文本框 82"/>
            <p:cNvSpPr txBox="1"/>
            <p:nvPr/>
          </p:nvSpPr>
          <p:spPr>
            <a:xfrm>
              <a:off x="1383041" y="4462461"/>
              <a:ext cx="1609726" cy="390521"/>
            </a:xfrm>
            <a:prstGeom prst="rect">
              <a:avLst/>
            </a:prstGeom>
            <a:solidFill>
              <a:srgbClr val="E8B161"/>
            </a:solidFill>
            <a:ln>
              <a:noFill/>
            </a:ln>
          </p:spPr>
          <p:style>
            <a:lnRef idx="1">
              <a:schemeClr val="accent5"/>
            </a:lnRef>
            <a:fillRef idx="2">
              <a:schemeClr val="accent5"/>
            </a:fillRef>
            <a:effectRef idx="1">
              <a:schemeClr val="accent5"/>
            </a:effectRef>
            <a:fontRef idx="minor">
              <a:schemeClr val="dk1"/>
            </a:fontRef>
          </p:style>
          <p:txBody>
            <a:bodyPr wrap="square">
              <a:spAutoFit/>
            </a:bodyPr>
            <a:lstStyle/>
            <a:p>
              <a:pPr marL="228600" indent="-228600" fontAlgn="auto">
                <a:spcBef>
                  <a:spcPts val="0"/>
                </a:spcBef>
                <a:spcAft>
                  <a:spcPts val="0"/>
                </a:spcAft>
                <a:buFont typeface="+mj-ea"/>
                <a:buAutoNum type="circleNumDbPlain" startAt="3"/>
                <a:defRPr/>
              </a:pPr>
              <a:r>
                <a:rPr lang="zh-CN" altLang="en-US" sz="1200" b="1" dirty="0">
                  <a:solidFill>
                    <a:srgbClr val="0070C0"/>
                  </a:solidFill>
                  <a:latin typeface="微软雅黑" panose="020B0503020204020204" pitchFamily="34" charset="-122"/>
                  <a:ea typeface="微软雅黑" panose="020B0503020204020204" pitchFamily="34" charset="-122"/>
                </a:rPr>
                <a:t>单模光纤</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222" name="文本框 82"/>
            <p:cNvSpPr txBox="1"/>
            <p:nvPr/>
          </p:nvSpPr>
          <p:spPr>
            <a:xfrm>
              <a:off x="2283157" y="4037012"/>
              <a:ext cx="1430961" cy="390521"/>
            </a:xfrm>
            <a:prstGeom prst="rect">
              <a:avLst/>
            </a:prstGeom>
            <a:solidFill>
              <a:srgbClr val="E8B161"/>
            </a:solidFill>
            <a:ln>
              <a:noFill/>
            </a:ln>
          </p:spPr>
          <p:style>
            <a:lnRef idx="1">
              <a:schemeClr val="accent5"/>
            </a:lnRef>
            <a:fillRef idx="2">
              <a:schemeClr val="accent5"/>
            </a:fillRef>
            <a:effectRef idx="1">
              <a:schemeClr val="accent5"/>
            </a:effectRef>
            <a:fontRef idx="minor">
              <a:schemeClr val="dk1"/>
            </a:fontRef>
          </p:style>
          <p:txBody>
            <a:bodyPr wrap="square">
              <a:spAutoFit/>
            </a:bodyPr>
            <a:lstStyle/>
            <a:p>
              <a:pPr marL="174625" indent="-174625" fontAlgn="auto">
                <a:spcBef>
                  <a:spcPts val="0"/>
                </a:spcBef>
                <a:spcAft>
                  <a:spcPts val="0"/>
                </a:spcAft>
                <a:buFont typeface="+mj-ea"/>
                <a:buAutoNum type="circleNumDbPlain" startAt="5"/>
                <a:defRPr/>
              </a:pPr>
              <a:r>
                <a:rPr lang="zh-CN" altLang="en-US" sz="1200" b="1" dirty="0">
                  <a:solidFill>
                    <a:srgbClr val="0070C0"/>
                  </a:solidFill>
                  <a:latin typeface="微软雅黑" panose="020B0503020204020204" pitchFamily="34" charset="-122"/>
                  <a:ea typeface="微软雅黑" panose="020B0503020204020204" pitchFamily="34" charset="-122"/>
                </a:rPr>
                <a:t>相干接收</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223" name="文本框 82"/>
            <p:cNvSpPr txBox="1"/>
            <p:nvPr/>
          </p:nvSpPr>
          <p:spPr>
            <a:xfrm>
              <a:off x="4104018" y="4060825"/>
              <a:ext cx="1183722" cy="390521"/>
            </a:xfrm>
            <a:prstGeom prst="rect">
              <a:avLst/>
            </a:prstGeom>
            <a:solidFill>
              <a:srgbClr val="E8B161"/>
            </a:solidFill>
            <a:ln>
              <a:noFill/>
            </a:ln>
          </p:spPr>
          <p:style>
            <a:lnRef idx="1">
              <a:schemeClr val="accent5"/>
            </a:lnRef>
            <a:fillRef idx="2">
              <a:schemeClr val="accent5"/>
            </a:fillRef>
            <a:effectRef idx="1">
              <a:schemeClr val="accent5"/>
            </a:effectRef>
            <a:fontRef idx="minor">
              <a:schemeClr val="dk1"/>
            </a:fontRef>
          </p:style>
          <p:txBody>
            <a:bodyPr wrap="square">
              <a:spAutoFit/>
            </a:bodyPr>
            <a:lstStyle/>
            <a:p>
              <a:pPr marL="174625" indent="-174625" fontAlgn="auto">
                <a:spcBef>
                  <a:spcPts val="0"/>
                </a:spcBef>
                <a:spcAft>
                  <a:spcPts val="0"/>
                </a:spcAft>
                <a:buFont typeface="+mj-ea"/>
                <a:buAutoNum type="circleNumDbPlain" startAt="6"/>
                <a:defRPr/>
              </a:pPr>
              <a:r>
                <a:rPr lang="en-US" altLang="zh-CN" sz="1200" b="1" dirty="0">
                  <a:solidFill>
                    <a:srgbClr val="0070C0"/>
                  </a:solidFill>
                  <a:latin typeface="微软雅黑" panose="020B0503020204020204" pitchFamily="34" charset="-122"/>
                  <a:ea typeface="微软雅黑" panose="020B0503020204020204" pitchFamily="34" charset="-122"/>
                </a:rPr>
                <a:t>EDFA</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224" name="文本框 82"/>
            <p:cNvSpPr txBox="1"/>
            <p:nvPr/>
          </p:nvSpPr>
          <p:spPr>
            <a:xfrm>
              <a:off x="4433425" y="3225800"/>
              <a:ext cx="1428312" cy="390521"/>
            </a:xfrm>
            <a:prstGeom prst="rect">
              <a:avLst/>
            </a:prstGeom>
            <a:solidFill>
              <a:srgbClr val="E8B161"/>
            </a:solidFill>
            <a:ln>
              <a:noFill/>
            </a:ln>
          </p:spPr>
          <p:style>
            <a:lnRef idx="1">
              <a:schemeClr val="accent5"/>
            </a:lnRef>
            <a:fillRef idx="2">
              <a:schemeClr val="accent5"/>
            </a:fillRef>
            <a:effectRef idx="1">
              <a:schemeClr val="accent5"/>
            </a:effectRef>
            <a:fontRef idx="minor">
              <a:schemeClr val="dk1"/>
            </a:fontRef>
          </p:style>
          <p:txBody>
            <a:bodyPr wrap="square">
              <a:spAutoFit/>
            </a:bodyPr>
            <a:lstStyle/>
            <a:p>
              <a:pPr marL="174625" indent="-174625" fontAlgn="auto">
                <a:spcBef>
                  <a:spcPts val="0"/>
                </a:spcBef>
                <a:spcAft>
                  <a:spcPts val="0"/>
                </a:spcAft>
                <a:buFont typeface="+mj-ea"/>
                <a:buAutoNum type="circleNumDbPlain" startAt="7"/>
                <a:defRPr/>
              </a:pPr>
              <a:r>
                <a:rPr lang="en-US" altLang="zh-CN" sz="1200" b="1" dirty="0">
                  <a:solidFill>
                    <a:srgbClr val="0070C0"/>
                  </a:solidFill>
                  <a:latin typeface="微软雅黑" panose="020B0503020204020204" pitchFamily="34" charset="-122"/>
                  <a:ea typeface="微软雅黑" panose="020B0503020204020204" pitchFamily="34" charset="-122"/>
                </a:rPr>
                <a:t>DWDM</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225" name="文本框 82"/>
            <p:cNvSpPr txBox="1"/>
            <p:nvPr/>
          </p:nvSpPr>
          <p:spPr>
            <a:xfrm>
              <a:off x="6861504" y="3143250"/>
              <a:ext cx="1090613" cy="390521"/>
            </a:xfrm>
            <a:prstGeom prst="rect">
              <a:avLst/>
            </a:prstGeom>
            <a:solidFill>
              <a:srgbClr val="E8B161"/>
            </a:solidFill>
            <a:ln>
              <a:noFill/>
            </a:ln>
          </p:spPr>
          <p:style>
            <a:lnRef idx="1">
              <a:schemeClr val="accent5"/>
            </a:lnRef>
            <a:fillRef idx="2">
              <a:schemeClr val="accent5"/>
            </a:fillRef>
            <a:effectRef idx="1">
              <a:schemeClr val="accent5"/>
            </a:effectRef>
            <a:fontRef idx="minor">
              <a:schemeClr val="dk1"/>
            </a:fontRef>
          </p:style>
          <p:txBody>
            <a:bodyPr wrap="square">
              <a:spAutoFit/>
            </a:bodyPr>
            <a:lstStyle/>
            <a:p>
              <a:pPr marL="174625" indent="-174625" fontAlgn="auto">
                <a:spcBef>
                  <a:spcPts val="0"/>
                </a:spcBef>
                <a:spcAft>
                  <a:spcPts val="0"/>
                </a:spcAft>
                <a:buFont typeface="+mj-ea"/>
                <a:buAutoNum type="circleNumDbPlain" startAt="9"/>
                <a:defRPr/>
              </a:pPr>
              <a:r>
                <a:rPr lang="en-US" altLang="zh-CN" sz="1200" b="1" dirty="0">
                  <a:solidFill>
                    <a:srgbClr val="0070C0"/>
                  </a:solidFill>
                  <a:latin typeface="微软雅黑" panose="020B0503020204020204" pitchFamily="34" charset="-122"/>
                  <a:ea typeface="微软雅黑" panose="020B0503020204020204" pitchFamily="34" charset="-122"/>
                </a:rPr>
                <a:t>SDN</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226" name="等腰三角形 225"/>
            <p:cNvSpPr/>
            <p:nvPr/>
          </p:nvSpPr>
          <p:spPr>
            <a:xfrm rot="15077351" flipH="1">
              <a:off x="6200312" y="2239169"/>
              <a:ext cx="409575" cy="1506537"/>
            </a:xfrm>
            <a:prstGeom prst="triangle">
              <a:avLst>
                <a:gd name="adj" fmla="val 60011"/>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ln>
                  <a:solidFill>
                    <a:srgbClr val="FFC000"/>
                  </a:solidFill>
                </a:ln>
                <a:solidFill>
                  <a:srgbClr val="FFC000"/>
                </a:solidFill>
              </a:endParaRPr>
            </a:p>
          </p:txBody>
        </p:sp>
        <p:sp>
          <p:nvSpPr>
            <p:cNvPr id="227" name="TextBox 110"/>
            <p:cNvSpPr txBox="1"/>
            <p:nvPr/>
          </p:nvSpPr>
          <p:spPr>
            <a:xfrm>
              <a:off x="5224073" y="4264372"/>
              <a:ext cx="3829051" cy="911215"/>
            </a:xfrm>
            <a:prstGeom prst="rect">
              <a:avLst/>
            </a:prstGeom>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a:spAutoFit/>
            </a:bodyPr>
            <a:lstStyle/>
            <a:p>
              <a:pPr fontAlgn="auto">
                <a:spcBef>
                  <a:spcPts val="0"/>
                </a:spcBef>
                <a:spcAft>
                  <a:spcPts val="0"/>
                </a:spcAft>
                <a:defRPr/>
              </a:pPr>
              <a:r>
                <a:rPr lang="en-US" altLang="zh-CN" sz="1200" dirty="0">
                  <a:latin typeface="微软雅黑" panose="020B0503020204020204" pitchFamily="34" charset="-122"/>
                  <a:ea typeface="微软雅黑" panose="020B0503020204020204" pitchFamily="34" charset="-122"/>
                </a:rPr>
                <a:t>2018</a:t>
              </a:r>
              <a:r>
                <a:rPr lang="zh-CN" altLang="en-US" sz="1200" dirty="0">
                  <a:latin typeface="微软雅黑" panose="020B0503020204020204" pitchFamily="34" charset="-122"/>
                  <a:ea typeface="微软雅黑" panose="020B0503020204020204" pitchFamily="34" charset="-122"/>
                </a:rPr>
                <a:t>年全球</a:t>
              </a:r>
              <a:r>
                <a:rPr lang="en-US" altLang="zh-CN" sz="1200" dirty="0">
                  <a:latin typeface="微软雅黑" panose="020B0503020204020204" pitchFamily="34" charset="-122"/>
                  <a:ea typeface="微软雅黑" panose="020B0503020204020204" pitchFamily="34" charset="-122"/>
                </a:rPr>
                <a:t>IP</a:t>
              </a:r>
              <a:r>
                <a:rPr lang="zh-CN" altLang="en-US" sz="1200" dirty="0">
                  <a:latin typeface="微软雅黑" panose="020B0503020204020204" pitchFamily="34" charset="-122"/>
                  <a:ea typeface="微软雅黑" panose="020B0503020204020204" pitchFamily="34" charset="-122"/>
                </a:rPr>
                <a:t>流量是</a:t>
              </a:r>
              <a:r>
                <a:rPr lang="en-US" altLang="zh-CN" sz="1200" dirty="0">
                  <a:latin typeface="微软雅黑" panose="020B0503020204020204" pitchFamily="34" charset="-122"/>
                  <a:ea typeface="微软雅黑" panose="020B0503020204020204" pitchFamily="34" charset="-122"/>
                </a:rPr>
                <a:t>2013</a:t>
              </a:r>
              <a:r>
                <a:rPr lang="zh-CN" altLang="en-US" sz="1200" dirty="0">
                  <a:latin typeface="微软雅黑" panose="020B0503020204020204" pitchFamily="34" charset="-122"/>
                  <a:ea typeface="微软雅黑" panose="020B0503020204020204" pitchFamily="34" charset="-122"/>
                </a:rPr>
                <a:t>年的</a:t>
              </a:r>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倍，高峰期流量将达到 </a:t>
              </a:r>
              <a:r>
                <a:rPr lang="en-US" altLang="zh-CN" sz="1200" dirty="0">
                  <a:latin typeface="微软雅黑" panose="020B0503020204020204" pitchFamily="34" charset="-122"/>
                  <a:ea typeface="微软雅黑" panose="020B0503020204020204" pitchFamily="34" charset="-122"/>
                </a:rPr>
                <a:t>1 </a:t>
              </a:r>
              <a:r>
                <a:rPr lang="en-US" altLang="zh-CN" sz="1200" dirty="0" err="1">
                  <a:latin typeface="微软雅黑" panose="020B0503020204020204" pitchFamily="34" charset="-122"/>
                  <a:ea typeface="微软雅黑" panose="020B0503020204020204" pitchFamily="34" charset="-122"/>
                </a:rPr>
                <a:t>Pbps</a:t>
              </a:r>
              <a:r>
                <a:rPr lang="zh-CN" altLang="en-US" sz="1200" dirty="0">
                  <a:latin typeface="微软雅黑" panose="020B0503020204020204" pitchFamily="34" charset="-122"/>
                  <a:ea typeface="微软雅黑" panose="020B0503020204020204" pitchFamily="34" charset="-122"/>
                </a:rPr>
                <a:t>，其中</a:t>
              </a:r>
              <a:r>
                <a:rPr lang="en-US" altLang="zh-CN" sz="1200" dirty="0">
                  <a:latin typeface="微软雅黑" panose="020B0503020204020204" pitchFamily="34" charset="-122"/>
                  <a:ea typeface="微软雅黑" panose="020B0503020204020204" pitchFamily="34" charset="-122"/>
                </a:rPr>
                <a:t>80%</a:t>
              </a:r>
              <a:r>
                <a:rPr lang="zh-CN" altLang="en-US" sz="1200" dirty="0">
                  <a:latin typeface="微软雅黑" panose="020B0503020204020204" pitchFamily="34" charset="-122"/>
                  <a:ea typeface="微软雅黑" panose="020B0503020204020204" pitchFamily="34" charset="-122"/>
                </a:rPr>
                <a:t>以上是视频流量。</a:t>
              </a:r>
            </a:p>
          </p:txBody>
        </p:sp>
        <p:sp>
          <p:nvSpPr>
            <p:cNvPr id="228" name="TextBox 112"/>
            <p:cNvSpPr txBox="1"/>
            <p:nvPr/>
          </p:nvSpPr>
          <p:spPr>
            <a:xfrm>
              <a:off x="3648392" y="5079326"/>
              <a:ext cx="5333335" cy="84612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fontAlgn="auto">
                <a:spcBef>
                  <a:spcPts val="0"/>
                </a:spcBef>
                <a:spcAft>
                  <a:spcPts val="0"/>
                </a:spcAft>
                <a:buFont typeface="Wingdings" panose="05000000000000000000" pitchFamily="2" charset="2"/>
                <a:buChar char="ü"/>
                <a:defRPr/>
              </a:pPr>
              <a:r>
                <a:rPr lang="en-US" altLang="zh-CN" sz="1100" dirty="0">
                  <a:solidFill>
                    <a:srgbClr val="002060"/>
                  </a:solidFill>
                  <a:latin typeface="微软雅黑" pitchFamily="34" charset="-122"/>
                  <a:ea typeface="微软雅黑" pitchFamily="34" charset="-122"/>
                </a:rPr>
                <a:t>100G </a:t>
              </a:r>
              <a:r>
                <a:rPr lang="zh-CN" altLang="en-US" sz="1100" dirty="0">
                  <a:solidFill>
                    <a:srgbClr val="002060"/>
                  </a:solidFill>
                  <a:latin typeface="微软雅黑" pitchFamily="34" charset="-122"/>
                  <a:ea typeface="微软雅黑" pitchFamily="34" charset="-122"/>
                </a:rPr>
                <a:t>规模商用</a:t>
              </a:r>
              <a:endParaRPr lang="en-US" altLang="zh-CN" sz="1100" dirty="0">
                <a:solidFill>
                  <a:srgbClr val="002060"/>
                </a:solidFill>
                <a:latin typeface="微软雅黑" pitchFamily="34" charset="-122"/>
                <a:ea typeface="微软雅黑" pitchFamily="34" charset="-122"/>
              </a:endParaRPr>
            </a:p>
            <a:p>
              <a:pPr marL="285750" indent="-285750" fontAlgn="auto">
                <a:spcBef>
                  <a:spcPts val="0"/>
                </a:spcBef>
                <a:spcAft>
                  <a:spcPts val="0"/>
                </a:spcAft>
                <a:buFont typeface="Wingdings" panose="05000000000000000000" pitchFamily="2" charset="2"/>
                <a:buChar char="ü"/>
                <a:defRPr/>
              </a:pPr>
              <a:r>
                <a:rPr lang="en-US" altLang="zh-CN" sz="1100" dirty="0">
                  <a:solidFill>
                    <a:srgbClr val="002060"/>
                  </a:solidFill>
                  <a:latin typeface="微软雅黑" pitchFamily="34" charset="-122"/>
                  <a:ea typeface="微软雅黑" pitchFamily="34" charset="-122"/>
                </a:rPr>
                <a:t>400G</a:t>
              </a:r>
              <a:r>
                <a:rPr lang="zh-CN" altLang="en-US" sz="1100" dirty="0">
                  <a:solidFill>
                    <a:srgbClr val="002060"/>
                  </a:solidFill>
                  <a:latin typeface="微软雅黑" pitchFamily="34" charset="-122"/>
                  <a:ea typeface="微软雅黑" pitchFamily="34" charset="-122"/>
                </a:rPr>
                <a:t>开始标准化并出现样机，下一代</a:t>
              </a:r>
              <a:r>
                <a:rPr lang="en-US" altLang="zh-CN" sz="1100" dirty="0">
                  <a:solidFill>
                    <a:srgbClr val="002060"/>
                  </a:solidFill>
                  <a:latin typeface="微软雅黑" pitchFamily="34" charset="-122"/>
                  <a:ea typeface="微软雅黑" pitchFamily="34" charset="-122"/>
                </a:rPr>
                <a:t>T</a:t>
              </a:r>
              <a:r>
                <a:rPr lang="zh-CN" altLang="en-US" sz="1100" dirty="0">
                  <a:solidFill>
                    <a:srgbClr val="002060"/>
                  </a:solidFill>
                  <a:latin typeface="微软雅黑" pitchFamily="34" charset="-122"/>
                  <a:ea typeface="微软雅黑" pitchFamily="34" charset="-122"/>
                </a:rPr>
                <a:t>比特级速率</a:t>
              </a:r>
              <a:endParaRPr lang="en-US" altLang="zh-CN" sz="1100" dirty="0">
                <a:solidFill>
                  <a:srgbClr val="002060"/>
                </a:solidFill>
                <a:latin typeface="微软雅黑" pitchFamily="34" charset="-122"/>
                <a:ea typeface="微软雅黑" pitchFamily="34" charset="-122"/>
              </a:endParaRPr>
            </a:p>
            <a:p>
              <a:pPr marL="285750" indent="-285750" fontAlgn="auto">
                <a:spcBef>
                  <a:spcPts val="0"/>
                </a:spcBef>
                <a:spcAft>
                  <a:spcPts val="0"/>
                </a:spcAft>
                <a:buFont typeface="Wingdings" panose="05000000000000000000" pitchFamily="2" charset="2"/>
                <a:buChar char="ü"/>
                <a:defRPr/>
              </a:pPr>
              <a:r>
                <a:rPr lang="en-US" altLang="zh-CN" sz="1100" dirty="0">
                  <a:solidFill>
                    <a:srgbClr val="002060"/>
                  </a:solidFill>
                  <a:latin typeface="微软雅黑" pitchFamily="34" charset="-122"/>
                  <a:ea typeface="微软雅黑" pitchFamily="34" charset="-122"/>
                </a:rPr>
                <a:t>100T</a:t>
              </a:r>
              <a:r>
                <a:rPr lang="zh-CN" altLang="en-US" sz="1100" dirty="0">
                  <a:solidFill>
                    <a:srgbClr val="002060"/>
                  </a:solidFill>
                  <a:latin typeface="微软雅黑" pitchFamily="34" charset="-122"/>
                  <a:ea typeface="微软雅黑" pitchFamily="34" charset="-122"/>
                </a:rPr>
                <a:t>单模单纤</a:t>
              </a:r>
              <a:r>
                <a:rPr lang="en-US" altLang="zh-CN" sz="1100" dirty="0">
                  <a:solidFill>
                    <a:srgbClr val="002060"/>
                  </a:solidFill>
                  <a:latin typeface="微软雅黑" pitchFamily="34" charset="-122"/>
                  <a:ea typeface="微软雅黑" pitchFamily="34" charset="-122"/>
                </a:rPr>
                <a:t>WDM</a:t>
              </a:r>
              <a:r>
                <a:rPr lang="zh-CN" altLang="en-US" sz="1100" dirty="0">
                  <a:solidFill>
                    <a:srgbClr val="002060"/>
                  </a:solidFill>
                  <a:latin typeface="微软雅黑" pitchFamily="34" charset="-122"/>
                  <a:ea typeface="微软雅黑" pitchFamily="34" charset="-122"/>
                </a:rPr>
                <a:t>已实现，容量提升遭遇瓶颈</a:t>
              </a:r>
              <a:endParaRPr lang="en-US" altLang="zh-CN" sz="1100" dirty="0">
                <a:solidFill>
                  <a:srgbClr val="002060"/>
                </a:solidFill>
                <a:latin typeface="微软雅黑" pitchFamily="34" charset="-122"/>
                <a:ea typeface="微软雅黑" pitchFamily="34" charset="-122"/>
              </a:endParaRPr>
            </a:p>
          </p:txBody>
        </p:sp>
        <p:sp>
          <p:nvSpPr>
            <p:cNvPr id="229" name="TextBox 113"/>
            <p:cNvSpPr txBox="1">
              <a:spLocks noChangeArrowheads="1"/>
            </p:cNvSpPr>
            <p:nvPr/>
          </p:nvSpPr>
          <p:spPr bwMode="auto">
            <a:xfrm rot="19732259">
              <a:off x="2619815" y="2719411"/>
              <a:ext cx="3902197" cy="43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400" b="1" dirty="0">
                  <a:solidFill>
                    <a:srgbClr val="0070C0"/>
                  </a:solidFill>
                  <a:latin typeface="微软雅黑" pitchFamily="34" charset="-122"/>
                  <a:ea typeface="微软雅黑" pitchFamily="34" charset="-122"/>
                </a:rPr>
                <a:t>传输容量每十年翻</a:t>
              </a:r>
              <a:r>
                <a:rPr lang="en-US" altLang="zh-CN" sz="1400" b="1" dirty="0">
                  <a:solidFill>
                    <a:srgbClr val="0070C0"/>
                  </a:solidFill>
                  <a:latin typeface="微软雅黑" pitchFamily="34" charset="-122"/>
                  <a:ea typeface="微软雅黑" pitchFamily="34" charset="-122"/>
                </a:rPr>
                <a:t>1000</a:t>
              </a:r>
              <a:r>
                <a:rPr lang="zh-CN" altLang="en-US" sz="1400" b="1" dirty="0">
                  <a:solidFill>
                    <a:srgbClr val="0070C0"/>
                  </a:solidFill>
                  <a:latin typeface="微软雅黑" pitchFamily="34" charset="-122"/>
                  <a:ea typeface="微软雅黑" pitchFamily="34" charset="-122"/>
                </a:rPr>
                <a:t>倍！</a:t>
              </a:r>
            </a:p>
          </p:txBody>
        </p:sp>
        <p:cxnSp>
          <p:nvCxnSpPr>
            <p:cNvPr id="230" name="直接连接符 229"/>
            <p:cNvCxnSpPr/>
            <p:nvPr/>
          </p:nvCxnSpPr>
          <p:spPr>
            <a:xfrm flipV="1">
              <a:off x="7555243" y="5994400"/>
              <a:ext cx="0" cy="53975"/>
            </a:xfrm>
            <a:prstGeom prst="line">
              <a:avLst/>
            </a:prstGeom>
          </p:spPr>
          <p:style>
            <a:lnRef idx="2">
              <a:schemeClr val="dk1"/>
            </a:lnRef>
            <a:fillRef idx="0">
              <a:schemeClr val="dk1"/>
            </a:fillRef>
            <a:effectRef idx="1">
              <a:schemeClr val="dk1"/>
            </a:effectRef>
            <a:fontRef idx="minor">
              <a:schemeClr val="tx1"/>
            </a:fontRef>
          </p:style>
        </p:cxnSp>
        <p:cxnSp>
          <p:nvCxnSpPr>
            <p:cNvPr id="231" name="直接连接符 230"/>
            <p:cNvCxnSpPr/>
            <p:nvPr/>
          </p:nvCxnSpPr>
          <p:spPr>
            <a:xfrm flipV="1">
              <a:off x="7887031" y="5995988"/>
              <a:ext cx="0" cy="53975"/>
            </a:xfrm>
            <a:prstGeom prst="line">
              <a:avLst/>
            </a:prstGeom>
          </p:spPr>
          <p:style>
            <a:lnRef idx="2">
              <a:schemeClr val="dk1"/>
            </a:lnRef>
            <a:fillRef idx="0">
              <a:schemeClr val="dk1"/>
            </a:fillRef>
            <a:effectRef idx="1">
              <a:schemeClr val="dk1"/>
            </a:effectRef>
            <a:fontRef idx="minor">
              <a:schemeClr val="tx1"/>
            </a:fontRef>
          </p:style>
        </p:cxnSp>
        <p:sp>
          <p:nvSpPr>
            <p:cNvPr id="232" name="TextBox 114"/>
            <p:cNvSpPr txBox="1"/>
            <p:nvPr/>
          </p:nvSpPr>
          <p:spPr>
            <a:xfrm>
              <a:off x="1082550" y="2147771"/>
              <a:ext cx="2131308" cy="148614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fontAlgn="auto">
                <a:lnSpc>
                  <a:spcPts val="2500"/>
                </a:lnSpc>
                <a:spcBef>
                  <a:spcPts val="0"/>
                </a:spcBef>
                <a:spcAft>
                  <a:spcPts val="0"/>
                </a:spcAft>
                <a:buFont typeface="Wingdings" panose="05000000000000000000" pitchFamily="2" charset="2"/>
                <a:buChar char="Ø"/>
                <a:defRPr/>
              </a:pP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 </a:t>
              </a:r>
              <a:r>
                <a:rPr lang="zh-CN" altLang="en-US" sz="1200" b="1" dirty="0">
                  <a:solidFill>
                    <a:srgbClr val="FF0000"/>
                  </a:solidFill>
                  <a:latin typeface="微软雅黑" panose="020B0503020204020204" pitchFamily="34" charset="-122"/>
                  <a:ea typeface="微软雅黑" panose="020B0503020204020204" pitchFamily="34" charset="-122"/>
                </a:rPr>
                <a:t>超</a:t>
              </a: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高速</a:t>
              </a:r>
              <a:endParaRPr lang="en-US" altLang="zh-CN" sz="1200" b="1" dirty="0">
                <a:solidFill>
                  <a:schemeClr val="accent1">
                    <a:lumMod val="75000"/>
                  </a:schemeClr>
                </a:solidFill>
                <a:latin typeface="微软雅黑" panose="020B0503020204020204" pitchFamily="34" charset="-122"/>
                <a:ea typeface="微软雅黑" panose="020B0503020204020204" pitchFamily="34" charset="-122"/>
              </a:endParaRPr>
            </a:p>
            <a:p>
              <a:pPr marL="285750" indent="-285750" fontAlgn="auto">
                <a:lnSpc>
                  <a:spcPts val="2500"/>
                </a:lnSpc>
                <a:spcBef>
                  <a:spcPts val="0"/>
                </a:spcBef>
                <a:spcAft>
                  <a:spcPts val="0"/>
                </a:spcAft>
                <a:buFont typeface="Wingdings" panose="05000000000000000000" pitchFamily="2" charset="2"/>
                <a:buChar char="Ø"/>
                <a:defRPr/>
              </a:pP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 </a:t>
              </a:r>
              <a:r>
                <a:rPr lang="zh-CN" altLang="en-US" sz="1200" b="1" dirty="0">
                  <a:solidFill>
                    <a:srgbClr val="FF0000"/>
                  </a:solidFill>
                  <a:latin typeface="微软雅黑" panose="020B0503020204020204" pitchFamily="34" charset="-122"/>
                  <a:ea typeface="微软雅黑" panose="020B0503020204020204" pitchFamily="34" charset="-122"/>
                </a:rPr>
                <a:t>超</a:t>
              </a: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大容量</a:t>
              </a:r>
              <a:endParaRPr lang="en-US" altLang="zh-CN" sz="1200" b="1" dirty="0">
                <a:solidFill>
                  <a:schemeClr val="accent1">
                    <a:lumMod val="75000"/>
                  </a:schemeClr>
                </a:solidFill>
                <a:latin typeface="微软雅黑" panose="020B0503020204020204" pitchFamily="34" charset="-122"/>
                <a:ea typeface="微软雅黑" panose="020B0503020204020204" pitchFamily="34" charset="-122"/>
              </a:endParaRPr>
            </a:p>
            <a:p>
              <a:pPr marL="285750" indent="-285750" fontAlgn="auto">
                <a:lnSpc>
                  <a:spcPts val="2500"/>
                </a:lnSpc>
                <a:spcBef>
                  <a:spcPts val="0"/>
                </a:spcBef>
                <a:spcAft>
                  <a:spcPts val="0"/>
                </a:spcAft>
                <a:buFont typeface="Wingdings" panose="05000000000000000000" pitchFamily="2" charset="2"/>
                <a:buChar char="Ø"/>
                <a:defRPr/>
              </a:pP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 </a:t>
              </a:r>
              <a:r>
                <a:rPr lang="zh-CN" altLang="en-US" sz="1200" b="1" dirty="0">
                  <a:solidFill>
                    <a:srgbClr val="FF0000"/>
                  </a:solidFill>
                  <a:latin typeface="微软雅黑" panose="020B0503020204020204" pitchFamily="34" charset="-122"/>
                  <a:ea typeface="微软雅黑" panose="020B0503020204020204" pitchFamily="34" charset="-122"/>
                </a:rPr>
                <a:t>超</a:t>
              </a: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长距离</a:t>
              </a:r>
              <a:endParaRPr lang="en-US" altLang="zh-CN" sz="12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33" name="文本框 82"/>
            <p:cNvSpPr txBox="1"/>
            <p:nvPr/>
          </p:nvSpPr>
          <p:spPr>
            <a:xfrm>
              <a:off x="3154692" y="4618039"/>
              <a:ext cx="1169989" cy="390521"/>
            </a:xfrm>
            <a:prstGeom prst="rect">
              <a:avLst/>
            </a:prstGeom>
            <a:solidFill>
              <a:srgbClr val="E8B161"/>
            </a:solidFill>
            <a:ln>
              <a:noFill/>
            </a:ln>
          </p:spPr>
          <p:style>
            <a:lnRef idx="1">
              <a:schemeClr val="accent5"/>
            </a:lnRef>
            <a:fillRef idx="2">
              <a:schemeClr val="accent5"/>
            </a:fillRef>
            <a:effectRef idx="1">
              <a:schemeClr val="accent5"/>
            </a:effectRef>
            <a:fontRef idx="minor">
              <a:schemeClr val="dk1"/>
            </a:fontRef>
          </p:style>
          <p:txBody>
            <a:bodyPr wrap="square">
              <a:spAutoFit/>
            </a:bodyPr>
            <a:lstStyle/>
            <a:p>
              <a:pPr marL="228600" indent="-228600" fontAlgn="auto">
                <a:spcBef>
                  <a:spcPts val="0"/>
                </a:spcBef>
                <a:spcAft>
                  <a:spcPts val="0"/>
                </a:spcAft>
                <a:buFont typeface="+mj-ea"/>
                <a:buAutoNum type="circleNumDbPlain" startAt="4"/>
                <a:defRPr/>
              </a:pPr>
              <a:r>
                <a:rPr lang="en-US" altLang="zh-CN" sz="1200" b="1" dirty="0">
                  <a:solidFill>
                    <a:srgbClr val="0070C0"/>
                  </a:solidFill>
                  <a:latin typeface="微软雅黑" panose="020B0503020204020204" pitchFamily="34" charset="-122"/>
                  <a:ea typeface="微软雅黑" panose="020B0503020204020204" pitchFamily="34" charset="-122"/>
                </a:rPr>
                <a:t>SDH</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234" name="文本框 82"/>
            <p:cNvSpPr txBox="1"/>
            <p:nvPr/>
          </p:nvSpPr>
          <p:spPr>
            <a:xfrm>
              <a:off x="6437643" y="3613150"/>
              <a:ext cx="1949450" cy="390521"/>
            </a:xfrm>
            <a:prstGeom prst="rect">
              <a:avLst/>
            </a:prstGeom>
            <a:solidFill>
              <a:srgbClr val="E8B161"/>
            </a:solidFill>
            <a:ln>
              <a:noFill/>
            </a:ln>
          </p:spPr>
          <p:style>
            <a:lnRef idx="1">
              <a:schemeClr val="accent5"/>
            </a:lnRef>
            <a:fillRef idx="2">
              <a:schemeClr val="accent5"/>
            </a:fillRef>
            <a:effectRef idx="1">
              <a:schemeClr val="accent5"/>
            </a:effectRef>
            <a:fontRef idx="minor">
              <a:schemeClr val="dk1"/>
            </a:fontRef>
          </p:style>
          <p:txBody>
            <a:bodyPr wrap="square">
              <a:spAutoFit/>
            </a:bodyPr>
            <a:lstStyle/>
            <a:p>
              <a:pPr marL="174625" indent="-174625" fontAlgn="auto">
                <a:spcBef>
                  <a:spcPts val="0"/>
                </a:spcBef>
                <a:spcAft>
                  <a:spcPts val="0"/>
                </a:spcAft>
                <a:buFont typeface="+mj-ea"/>
                <a:buAutoNum type="circleNumDbPlain" startAt="8"/>
                <a:defRPr/>
              </a:pPr>
              <a:r>
                <a:rPr lang="zh-CN" altLang="en-US" sz="1200" b="1" dirty="0">
                  <a:solidFill>
                    <a:srgbClr val="0070C0"/>
                  </a:solidFill>
                  <a:latin typeface="微软雅黑" panose="020B0503020204020204" pitchFamily="34" charset="-122"/>
                  <a:ea typeface="微软雅黑" panose="020B0503020204020204" pitchFamily="34" charset="-122"/>
                </a:rPr>
                <a:t>数字相干系统</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235" name="文本框 82"/>
            <p:cNvSpPr txBox="1"/>
            <p:nvPr/>
          </p:nvSpPr>
          <p:spPr>
            <a:xfrm>
              <a:off x="7352045" y="2678111"/>
              <a:ext cx="1467718" cy="390521"/>
            </a:xfrm>
            <a:prstGeom prst="rect">
              <a:avLst/>
            </a:prstGeom>
            <a:solidFill>
              <a:srgbClr val="E8B161"/>
            </a:solidFill>
            <a:ln>
              <a:noFill/>
            </a:ln>
          </p:spPr>
          <p:style>
            <a:lnRef idx="1">
              <a:schemeClr val="accent5"/>
            </a:lnRef>
            <a:fillRef idx="2">
              <a:schemeClr val="accent5"/>
            </a:fillRef>
            <a:effectRef idx="1">
              <a:schemeClr val="accent5"/>
            </a:effectRef>
            <a:fontRef idx="minor">
              <a:schemeClr val="dk1"/>
            </a:fontRef>
          </p:style>
          <p:txBody>
            <a:bodyPr wrap="square">
              <a:spAutoFit/>
            </a:bodyPr>
            <a:lstStyle>
              <a:defPPr>
                <a:defRPr lang="zh-CN"/>
              </a:defPPr>
              <a:lvl1pPr marL="342900" indent="-342900">
                <a:buFont typeface="+mj-ea"/>
                <a:buAutoNum type="circleNumDbPlain" startAt="8"/>
                <a:defRPr sz="1600" b="1">
                  <a:solidFill>
                    <a:srgbClr val="0070C0"/>
                  </a:solidFill>
                  <a:latin typeface="微软雅黑" panose="020B0503020204020204" pitchFamily="34" charset="-122"/>
                  <a:ea typeface="微软雅黑" panose="020B0503020204020204" pitchFamily="34" charset="-122"/>
                </a:defRPr>
              </a:lvl1pPr>
            </a:lstStyle>
            <a:p>
              <a:pPr marL="174625" indent="-174625" fontAlgn="auto">
                <a:spcBef>
                  <a:spcPts val="0"/>
                </a:spcBef>
                <a:spcAft>
                  <a:spcPts val="0"/>
                </a:spcAft>
                <a:buFont typeface="+mj-ea"/>
                <a:buAutoNum type="circleNumDbPlain" startAt="10"/>
                <a:defRPr/>
              </a:pPr>
              <a:r>
                <a:rPr lang="zh-CN" altLang="en-US" sz="1200" dirty="0"/>
                <a:t>多维复用</a:t>
              </a:r>
              <a:endParaRPr lang="zh-CN" altLang="en-US" sz="1200" dirty="0">
                <a:solidFill>
                  <a:srgbClr val="FF0000"/>
                </a:solidFill>
              </a:endParaRPr>
            </a:p>
          </p:txBody>
        </p:sp>
        <p:cxnSp>
          <p:nvCxnSpPr>
            <p:cNvPr id="236" name="直接连接符 235"/>
            <p:cNvCxnSpPr/>
            <p:nvPr/>
          </p:nvCxnSpPr>
          <p:spPr>
            <a:xfrm flipV="1">
              <a:off x="8218818" y="5994400"/>
              <a:ext cx="0" cy="53975"/>
            </a:xfrm>
            <a:prstGeom prst="line">
              <a:avLst/>
            </a:prstGeom>
          </p:spPr>
          <p:style>
            <a:lnRef idx="2">
              <a:schemeClr val="dk1"/>
            </a:lnRef>
            <a:fillRef idx="0">
              <a:schemeClr val="dk1"/>
            </a:fillRef>
            <a:effectRef idx="1">
              <a:schemeClr val="dk1"/>
            </a:effectRef>
            <a:fontRef idx="minor">
              <a:schemeClr val="tx1"/>
            </a:fontRef>
          </p:style>
        </p:cxnSp>
        <p:cxnSp>
          <p:nvCxnSpPr>
            <p:cNvPr id="237" name="直接连接符 236"/>
            <p:cNvCxnSpPr/>
            <p:nvPr/>
          </p:nvCxnSpPr>
          <p:spPr>
            <a:xfrm flipV="1">
              <a:off x="8981727" y="6316662"/>
              <a:ext cx="0" cy="53974"/>
            </a:xfrm>
            <a:prstGeom prst="line">
              <a:avLst/>
            </a:prstGeom>
          </p:spPr>
          <p:style>
            <a:lnRef idx="2">
              <a:schemeClr val="dk1"/>
            </a:lnRef>
            <a:fillRef idx="0">
              <a:schemeClr val="dk1"/>
            </a:fillRef>
            <a:effectRef idx="1">
              <a:schemeClr val="dk1"/>
            </a:effectRef>
            <a:fontRef idx="minor">
              <a:schemeClr val="tx1"/>
            </a:fontRef>
          </p:style>
        </p:cxnSp>
      </p:grpSp>
      <p:pic>
        <p:nvPicPr>
          <p:cNvPr id="248" name="图片 247"/>
          <p:cNvPicPr>
            <a:picLocks noChangeAspect="1"/>
          </p:cNvPicPr>
          <p:nvPr/>
        </p:nvPicPr>
        <p:blipFill>
          <a:blip r:embed="rId2"/>
          <a:stretch>
            <a:fillRect/>
          </a:stretch>
        </p:blipFill>
        <p:spPr>
          <a:xfrm>
            <a:off x="6472060" y="2871272"/>
            <a:ext cx="5467667" cy="3226821"/>
          </a:xfrm>
          <a:prstGeom prst="rect">
            <a:avLst/>
          </a:prstGeom>
        </p:spPr>
      </p:pic>
      <p:sp>
        <p:nvSpPr>
          <p:cNvPr id="249" name="矩形 248"/>
          <p:cNvSpPr/>
          <p:nvPr/>
        </p:nvSpPr>
        <p:spPr>
          <a:xfrm>
            <a:off x="88312" y="1288208"/>
            <a:ext cx="5801899" cy="1200329"/>
          </a:xfrm>
          <a:prstGeom prst="rect">
            <a:avLst/>
          </a:prstGeom>
          <a:solidFill>
            <a:schemeClr val="bg2"/>
          </a:solidFill>
          <a:ln>
            <a:solidFill>
              <a:srgbClr val="FFC000"/>
            </a:solidFill>
          </a:ln>
        </p:spPr>
        <p:txBody>
          <a:bodyPr wrap="square">
            <a:spAutoFit/>
          </a:bodyPr>
          <a:lstStyle/>
          <a:p>
            <a:pPr marL="285750" indent="-285750">
              <a:lnSpc>
                <a:spcPct val="150000"/>
              </a:lnSpc>
              <a:buClr>
                <a:srgbClr val="FF0000"/>
              </a:buClr>
              <a:buFont typeface="Wingdings" pitchFamily="2" charset="2"/>
              <a:buChar char="n"/>
            </a:pPr>
            <a:r>
              <a:rPr lang="zh-CN" altLang="en-US" sz="1600" b="1" dirty="0">
                <a:latin typeface="微软雅黑" panose="020B0503020204020204" pitchFamily="34" charset="-122"/>
                <a:ea typeface="微软雅黑" panose="020B0503020204020204" pitchFamily="34" charset="-122"/>
              </a:rPr>
              <a:t>网络核心交换传输能力由</a:t>
            </a:r>
            <a:r>
              <a:rPr lang="en-US" altLang="zh-CN" sz="1600" b="1" dirty="0">
                <a:latin typeface="微软雅黑" panose="020B0503020204020204" pitchFamily="34" charset="-122"/>
                <a:ea typeface="微软雅黑" panose="020B0503020204020204" pitchFamily="34" charset="-122"/>
              </a:rPr>
              <a:t>T</a:t>
            </a:r>
            <a:r>
              <a:rPr lang="zh-CN" altLang="en-US" sz="1600" b="1" dirty="0">
                <a:latin typeface="微软雅黑" panose="020B0503020204020204" pitchFamily="34" charset="-122"/>
                <a:ea typeface="微软雅黑" panose="020B0503020204020204" pitchFamily="34" charset="-122"/>
              </a:rPr>
              <a:t>级向</a:t>
            </a:r>
            <a:r>
              <a:rPr lang="en-US" altLang="zh-CN" sz="1600" b="1" dirty="0">
                <a:latin typeface="微软雅黑" panose="020B0503020204020204" pitchFamily="34" charset="-122"/>
                <a:ea typeface="微软雅黑" panose="020B0503020204020204" pitchFamily="34" charset="-122"/>
              </a:rPr>
              <a:t>P</a:t>
            </a:r>
            <a:r>
              <a:rPr lang="zh-CN" altLang="en-US" sz="1600" b="1" dirty="0">
                <a:latin typeface="微软雅黑" panose="020B0503020204020204" pitchFamily="34" charset="-122"/>
                <a:ea typeface="微软雅黑" panose="020B0503020204020204" pitchFamily="34" charset="-122"/>
              </a:rPr>
              <a:t>级发展。</a:t>
            </a:r>
          </a:p>
          <a:p>
            <a:pPr marL="285750" indent="-285750">
              <a:lnSpc>
                <a:spcPct val="150000"/>
              </a:lnSpc>
              <a:buClr>
                <a:srgbClr val="FF0000"/>
              </a:buClr>
              <a:buFont typeface="Wingdings" pitchFamily="2" charset="2"/>
              <a:buChar char="n"/>
            </a:pPr>
            <a:r>
              <a:rPr lang="zh-CN" altLang="en-US" sz="1600" b="1" dirty="0">
                <a:latin typeface="微软雅黑" panose="020B0503020204020204" pitchFamily="34" charset="-122"/>
                <a:ea typeface="微软雅黑" panose="020B0503020204020204" pitchFamily="34" charset="-122"/>
              </a:rPr>
              <a:t>蜂窝网、无线局域网、</a:t>
            </a:r>
            <a:r>
              <a:rPr lang="en-US" altLang="zh-CN" sz="1600" b="1" dirty="0">
                <a:latin typeface="微软雅黑" panose="020B0503020204020204" pitchFamily="34" charset="-122"/>
                <a:ea typeface="微软雅黑" panose="020B0503020204020204" pitchFamily="34" charset="-122"/>
              </a:rPr>
              <a:t>IP</a:t>
            </a:r>
            <a:r>
              <a:rPr lang="zh-CN" altLang="en-US" sz="1600" b="1" dirty="0">
                <a:latin typeface="微软雅黑" panose="020B0503020204020204" pitchFamily="34" charset="-122"/>
                <a:ea typeface="微软雅黑" panose="020B0503020204020204" pitchFamily="34" charset="-122"/>
              </a:rPr>
              <a:t>宽带网等多种异构网络趋于融合。</a:t>
            </a:r>
          </a:p>
          <a:p>
            <a:pPr marL="285750" indent="-285750">
              <a:lnSpc>
                <a:spcPct val="150000"/>
              </a:lnSpc>
              <a:buClr>
                <a:srgbClr val="FF0000"/>
              </a:buClr>
              <a:buFont typeface="Wingdings" pitchFamily="2" charset="2"/>
              <a:buChar char="n"/>
            </a:pPr>
            <a:r>
              <a:rPr lang="zh-CN" altLang="en-US" sz="1600" b="1" dirty="0">
                <a:latin typeface="微软雅黑" panose="020B0503020204020204" pitchFamily="34" charset="-122"/>
                <a:ea typeface="微软雅黑" panose="020B0503020204020204" pitchFamily="34" charset="-122"/>
              </a:rPr>
              <a:t>网络架构向着智能化演进，促进网络承载效率的提升。</a:t>
            </a:r>
          </a:p>
        </p:txBody>
      </p:sp>
      <p:grpSp>
        <p:nvGrpSpPr>
          <p:cNvPr id="250" name="组合 249"/>
          <p:cNvGrpSpPr/>
          <p:nvPr/>
        </p:nvGrpSpPr>
        <p:grpSpPr>
          <a:xfrm>
            <a:off x="5931459" y="1087433"/>
            <a:ext cx="6301417" cy="1641911"/>
            <a:chOff x="5881572" y="1300870"/>
            <a:chExt cx="6337880" cy="2389377"/>
          </a:xfrm>
        </p:grpSpPr>
        <p:cxnSp>
          <p:nvCxnSpPr>
            <p:cNvPr id="251" name="直接箭头连接符 250"/>
            <p:cNvCxnSpPr/>
            <p:nvPr/>
          </p:nvCxnSpPr>
          <p:spPr>
            <a:xfrm>
              <a:off x="5881572" y="3680722"/>
              <a:ext cx="6313603" cy="0"/>
            </a:xfrm>
            <a:prstGeom prst="straightConnector1">
              <a:avLst/>
            </a:prstGeom>
            <a:ln w="28575">
              <a:solidFill>
                <a:schemeClr val="accent4">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91096" y="1300870"/>
              <a:ext cx="0" cy="2389377"/>
            </a:xfrm>
            <a:prstGeom prst="straightConnector1">
              <a:avLst/>
            </a:prstGeom>
            <a:ln w="28575">
              <a:solidFill>
                <a:schemeClr val="accent4">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53" name="矩形 252"/>
            <p:cNvSpPr/>
            <p:nvPr/>
          </p:nvSpPr>
          <p:spPr>
            <a:xfrm>
              <a:off x="6167324" y="2183469"/>
              <a:ext cx="800608" cy="330386"/>
            </a:xfrm>
            <a:prstGeom prst="rect">
              <a:avLst/>
            </a:prstGeom>
            <a:solidFill>
              <a:schemeClr val="bg2">
                <a:lumMod val="90000"/>
              </a:schemeClr>
            </a:solidFill>
            <a:ln>
              <a:solidFill>
                <a:schemeClr val="accent4">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网络</a:t>
              </a:r>
            </a:p>
          </p:txBody>
        </p:sp>
        <p:sp>
          <p:nvSpPr>
            <p:cNvPr id="254" name="矩形 253"/>
            <p:cNvSpPr/>
            <p:nvPr/>
          </p:nvSpPr>
          <p:spPr>
            <a:xfrm>
              <a:off x="6167324" y="3042551"/>
              <a:ext cx="800608" cy="316386"/>
            </a:xfrm>
            <a:prstGeom prst="rect">
              <a:avLst/>
            </a:prstGeom>
            <a:solidFill>
              <a:schemeClr val="bg2"/>
            </a:solidFill>
            <a:ln w="3175">
              <a:solidFill>
                <a:schemeClr val="accent4">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接入</a:t>
              </a:r>
            </a:p>
          </p:txBody>
        </p:sp>
        <p:sp>
          <p:nvSpPr>
            <p:cNvPr id="255" name="矩形 254"/>
            <p:cNvSpPr/>
            <p:nvPr/>
          </p:nvSpPr>
          <p:spPr>
            <a:xfrm>
              <a:off x="7395315" y="2856548"/>
              <a:ext cx="1416460" cy="769168"/>
            </a:xfrm>
            <a:prstGeom prst="rect">
              <a:avLst/>
            </a:prstGeom>
            <a:solidFill>
              <a:schemeClr val="bg2"/>
            </a:solidFill>
            <a:ln w="3175">
              <a:solidFill>
                <a:schemeClr val="accent4">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以太局域网、光纤同轴接入</a:t>
              </a:r>
            </a:p>
          </p:txBody>
        </p:sp>
        <p:cxnSp>
          <p:nvCxnSpPr>
            <p:cNvPr id="256" name="直接连接符 255"/>
            <p:cNvCxnSpPr/>
            <p:nvPr/>
          </p:nvCxnSpPr>
          <p:spPr>
            <a:xfrm>
              <a:off x="6174898" y="2778202"/>
              <a:ext cx="6020277"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57" name="矩形 256"/>
            <p:cNvSpPr/>
            <p:nvPr/>
          </p:nvSpPr>
          <p:spPr>
            <a:xfrm>
              <a:off x="7381770" y="2003434"/>
              <a:ext cx="1478046" cy="648443"/>
            </a:xfrm>
            <a:prstGeom prst="rect">
              <a:avLst/>
            </a:prstGeom>
            <a:solidFill>
              <a:schemeClr val="accent6">
                <a:lumMod val="40000"/>
                <a:lumOff val="60000"/>
              </a:schemeClr>
            </a:solidFill>
            <a:ln w="3175">
              <a:solidFill>
                <a:schemeClr val="accent4">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核心交换</a:t>
              </a:r>
              <a:r>
                <a:rPr lang="en-US" altLang="zh-CN" sz="1400" dirty="0" err="1">
                  <a:solidFill>
                    <a:schemeClr val="tx1"/>
                  </a:solidFill>
                  <a:latin typeface="微软雅黑" panose="020B0503020204020204" pitchFamily="34" charset="-122"/>
                  <a:ea typeface="微软雅黑" panose="020B0503020204020204" pitchFamily="34" charset="-122"/>
                </a:rPr>
                <a:t>Tbps</a:t>
              </a:r>
              <a:r>
                <a:rPr lang="zh-CN" altLang="en-US" sz="1400" dirty="0">
                  <a:solidFill>
                    <a:schemeClr val="tx1"/>
                  </a:solidFill>
                  <a:latin typeface="微软雅黑" panose="020B0503020204020204" pitchFamily="34" charset="-122"/>
                  <a:ea typeface="微软雅黑" panose="020B0503020204020204" pitchFamily="34" charset="-122"/>
                </a:rPr>
                <a:t>级别</a:t>
              </a:r>
            </a:p>
          </p:txBody>
        </p:sp>
        <p:cxnSp>
          <p:nvCxnSpPr>
            <p:cNvPr id="258" name="直接连接符 257"/>
            <p:cNvCxnSpPr/>
            <p:nvPr/>
          </p:nvCxnSpPr>
          <p:spPr>
            <a:xfrm>
              <a:off x="6174898" y="1935663"/>
              <a:ext cx="6044554"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59" name="矩形 258"/>
            <p:cNvSpPr/>
            <p:nvPr/>
          </p:nvSpPr>
          <p:spPr>
            <a:xfrm>
              <a:off x="6174898" y="1495893"/>
              <a:ext cx="800608" cy="258947"/>
            </a:xfrm>
            <a:prstGeom prst="rect">
              <a:avLst/>
            </a:prstGeom>
            <a:solidFill>
              <a:schemeClr val="bg2">
                <a:lumMod val="90000"/>
              </a:schemeClr>
            </a:solidFill>
            <a:ln>
              <a:solidFill>
                <a:schemeClr val="accent4">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承载</a:t>
              </a:r>
            </a:p>
          </p:txBody>
        </p:sp>
        <p:sp>
          <p:nvSpPr>
            <p:cNvPr id="260" name="矩形 259"/>
            <p:cNvSpPr/>
            <p:nvPr/>
          </p:nvSpPr>
          <p:spPr>
            <a:xfrm>
              <a:off x="7350978" y="1390334"/>
              <a:ext cx="1478046" cy="388420"/>
            </a:xfrm>
            <a:prstGeom prst="rect">
              <a:avLst/>
            </a:prstGeom>
            <a:solidFill>
              <a:schemeClr val="bg2">
                <a:lumMod val="90000"/>
              </a:schemeClr>
            </a:solidFill>
            <a:ln w="3175">
              <a:solidFill>
                <a:schemeClr val="accent4">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流量工程</a:t>
              </a:r>
            </a:p>
          </p:txBody>
        </p:sp>
        <p:sp>
          <p:nvSpPr>
            <p:cNvPr id="261" name="右箭头 260"/>
            <p:cNvSpPr/>
            <p:nvPr/>
          </p:nvSpPr>
          <p:spPr>
            <a:xfrm>
              <a:off x="9239158" y="1300870"/>
              <a:ext cx="1046949" cy="565529"/>
            </a:xfrm>
            <a:prstGeom prst="rightArrow">
              <a:avLst/>
            </a:prstGeom>
            <a:solidFill>
              <a:srgbClr val="FF0000"/>
            </a:solidFill>
            <a:ln>
              <a:solidFill>
                <a:schemeClr val="accent4">
                  <a:lumMod val="50000"/>
                  <a:lumOff val="50000"/>
                </a:schemeClr>
              </a:solidFill>
            </a:ln>
            <a:scene3d>
              <a:camera prst="obliqueTopLeft"/>
              <a:lightRig rig="threePt" dir="t"/>
            </a:scene3d>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1200" b="1" dirty="0">
                  <a:solidFill>
                    <a:schemeClr val="bg1"/>
                  </a:solidFill>
                  <a:latin typeface="微软雅黑" panose="020B0503020204020204" pitchFamily="34" charset="-122"/>
                  <a:ea typeface="微软雅黑" panose="020B0503020204020204" pitchFamily="34" charset="-122"/>
                </a:rPr>
                <a:t>智能化</a:t>
              </a:r>
            </a:p>
          </p:txBody>
        </p:sp>
        <p:sp>
          <p:nvSpPr>
            <p:cNvPr id="262" name="右箭头 261"/>
            <p:cNvSpPr/>
            <p:nvPr/>
          </p:nvSpPr>
          <p:spPr>
            <a:xfrm>
              <a:off x="9239158" y="2162641"/>
              <a:ext cx="1046949" cy="565528"/>
            </a:xfrm>
            <a:prstGeom prst="rightArrow">
              <a:avLst/>
            </a:prstGeom>
            <a:solidFill>
              <a:srgbClr val="FF0000"/>
            </a:solidFill>
            <a:ln>
              <a:solidFill>
                <a:schemeClr val="accent4">
                  <a:lumMod val="50000"/>
                  <a:lumOff val="50000"/>
                </a:schemeClr>
              </a:solidFill>
            </a:ln>
            <a:scene3d>
              <a:camera prst="obliqueTopLeft"/>
              <a:lightRig rig="threePt" dir="t"/>
            </a:scene3d>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1200" b="1" dirty="0">
                  <a:solidFill>
                    <a:schemeClr val="bg1"/>
                  </a:solidFill>
                  <a:latin typeface="微软雅黑" panose="020B0503020204020204" pitchFamily="34" charset="-122"/>
                  <a:ea typeface="微软雅黑" panose="020B0503020204020204" pitchFamily="34" charset="-122"/>
                </a:rPr>
                <a:t>宽带化</a:t>
              </a:r>
            </a:p>
          </p:txBody>
        </p:sp>
        <p:sp>
          <p:nvSpPr>
            <p:cNvPr id="263" name="矩形 262"/>
            <p:cNvSpPr/>
            <p:nvPr/>
          </p:nvSpPr>
          <p:spPr>
            <a:xfrm>
              <a:off x="10452184" y="2003434"/>
              <a:ext cx="1478046" cy="724735"/>
            </a:xfrm>
            <a:prstGeom prst="rect">
              <a:avLst/>
            </a:prstGeom>
            <a:solidFill>
              <a:schemeClr val="accent6">
                <a:lumMod val="40000"/>
                <a:lumOff val="60000"/>
              </a:schemeClr>
            </a:solidFill>
            <a:ln w="3175">
              <a:solidFill>
                <a:schemeClr val="accent4">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核心交换</a:t>
              </a:r>
              <a:r>
                <a:rPr lang="en-US" altLang="zh-CN" sz="1400" dirty="0" err="1">
                  <a:solidFill>
                    <a:schemeClr val="tx1"/>
                  </a:solidFill>
                  <a:latin typeface="微软雅黑" panose="020B0503020204020204" pitchFamily="34" charset="-122"/>
                  <a:ea typeface="微软雅黑" panose="020B0503020204020204" pitchFamily="34" charset="-122"/>
                </a:rPr>
                <a:t>Pbps</a:t>
              </a:r>
              <a:r>
                <a:rPr lang="zh-CN" altLang="en-US" sz="1400" dirty="0">
                  <a:solidFill>
                    <a:schemeClr val="tx1"/>
                  </a:solidFill>
                  <a:latin typeface="微软雅黑" panose="020B0503020204020204" pitchFamily="34" charset="-122"/>
                  <a:ea typeface="微软雅黑" panose="020B0503020204020204" pitchFamily="34" charset="-122"/>
                </a:rPr>
                <a:t>级别</a:t>
              </a:r>
            </a:p>
          </p:txBody>
        </p:sp>
        <p:sp>
          <p:nvSpPr>
            <p:cNvPr id="264" name="右箭头 263"/>
            <p:cNvSpPr/>
            <p:nvPr/>
          </p:nvSpPr>
          <p:spPr>
            <a:xfrm>
              <a:off x="9239158" y="2972318"/>
              <a:ext cx="1046949" cy="565528"/>
            </a:xfrm>
            <a:prstGeom prst="rightArrow">
              <a:avLst/>
            </a:prstGeom>
            <a:solidFill>
              <a:srgbClr val="FF0000"/>
            </a:solidFill>
            <a:ln>
              <a:solidFill>
                <a:schemeClr val="accent4">
                  <a:lumMod val="50000"/>
                  <a:lumOff val="50000"/>
                </a:schemeClr>
              </a:solidFill>
            </a:ln>
            <a:scene3d>
              <a:camera prst="obliqueTopLeft"/>
              <a:lightRig rig="threePt" dir="t"/>
            </a:scene3d>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1200" b="1" dirty="0">
                  <a:solidFill>
                    <a:schemeClr val="bg1"/>
                  </a:solidFill>
                  <a:latin typeface="微软雅黑" panose="020B0503020204020204" pitchFamily="34" charset="-122"/>
                  <a:ea typeface="微软雅黑" panose="020B0503020204020204" pitchFamily="34" charset="-122"/>
                </a:rPr>
                <a:t>泛在化</a:t>
              </a:r>
            </a:p>
          </p:txBody>
        </p:sp>
        <p:sp>
          <p:nvSpPr>
            <p:cNvPr id="265" name="矩形 264"/>
            <p:cNvSpPr/>
            <p:nvPr/>
          </p:nvSpPr>
          <p:spPr>
            <a:xfrm>
              <a:off x="10286107" y="2871045"/>
              <a:ext cx="1724388" cy="699662"/>
            </a:xfrm>
            <a:prstGeom prst="rect">
              <a:avLst/>
            </a:prstGeom>
            <a:solidFill>
              <a:schemeClr val="bg2"/>
            </a:solidFill>
            <a:ln w="3175">
              <a:solidFill>
                <a:schemeClr val="accent4">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4G</a:t>
              </a:r>
              <a:r>
                <a:rPr lang="zh-CN" altLang="en-US" sz="1400" dirty="0">
                  <a:solidFill>
                    <a:schemeClr val="tx1"/>
                  </a:solidFill>
                  <a:latin typeface="微软雅黑" panose="020B0503020204020204" pitchFamily="34" charset="-122"/>
                  <a:ea typeface="微软雅黑" panose="020B0503020204020204" pitchFamily="34" charset="-122"/>
                </a:rPr>
                <a:t>、</a:t>
              </a:r>
              <a:r>
                <a:rPr lang="en-US" altLang="zh-CN" sz="1400" dirty="0">
                  <a:solidFill>
                    <a:schemeClr val="tx1"/>
                  </a:solidFill>
                  <a:latin typeface="微软雅黑" panose="020B0503020204020204" pitchFamily="34" charset="-122"/>
                  <a:ea typeface="微软雅黑" panose="020B0503020204020204" pitchFamily="34" charset="-122"/>
                </a:rPr>
                <a:t>WLAN</a:t>
              </a:r>
              <a:r>
                <a:rPr lang="zh-CN" altLang="en-US" sz="1400" dirty="0">
                  <a:solidFill>
                    <a:schemeClr val="tx1"/>
                  </a:solidFill>
                  <a:latin typeface="微软雅黑" panose="020B0503020204020204" pitchFamily="34" charset="-122"/>
                  <a:ea typeface="微软雅黑" panose="020B0503020204020204" pitchFamily="34" charset="-122"/>
                </a:rPr>
                <a:t>、</a:t>
              </a:r>
              <a:r>
                <a:rPr lang="en-US" altLang="zh-CN" sz="1400" dirty="0">
                  <a:solidFill>
                    <a:schemeClr val="tx1"/>
                  </a:solidFill>
                  <a:latin typeface="微软雅黑" panose="020B0503020204020204" pitchFamily="34" charset="-122"/>
                  <a:ea typeface="微软雅黑" panose="020B0503020204020204" pitchFamily="34" charset="-122"/>
                </a:rPr>
                <a:t>UWB</a:t>
              </a:r>
              <a:r>
                <a:rPr lang="zh-CN" altLang="en-US" sz="1400" dirty="0">
                  <a:solidFill>
                    <a:schemeClr val="tx1"/>
                  </a:solidFill>
                  <a:latin typeface="微软雅黑" panose="020B0503020204020204" pitchFamily="34" charset="-122"/>
                  <a:ea typeface="微软雅黑" panose="020B0503020204020204" pitchFamily="34" charset="-122"/>
                </a:rPr>
                <a:t>等</a:t>
              </a:r>
              <a:r>
                <a:rPr lang="en-US" altLang="zh-CN" sz="1400" dirty="0">
                  <a:solidFill>
                    <a:schemeClr val="tx1"/>
                  </a:solidFill>
                  <a:latin typeface="微软雅黑" panose="020B0503020204020204" pitchFamily="34" charset="-122"/>
                  <a:ea typeface="微软雅黑" panose="020B0503020204020204" pitchFamily="34" charset="-122"/>
                </a:rPr>
                <a:t> </a:t>
              </a:r>
              <a:r>
                <a:rPr lang="zh-CN" altLang="en-US" sz="1400" dirty="0">
                  <a:solidFill>
                    <a:schemeClr val="tx1"/>
                  </a:solidFill>
                  <a:latin typeface="微软雅黑" panose="020B0503020204020204" pitchFamily="34" charset="-122"/>
                  <a:ea typeface="微软雅黑" panose="020B0503020204020204" pitchFamily="34" charset="-122"/>
                </a:rPr>
                <a:t>与</a:t>
              </a:r>
              <a:r>
                <a:rPr lang="en-US" altLang="zh-CN" sz="1400" dirty="0">
                  <a:solidFill>
                    <a:schemeClr val="tx1"/>
                  </a:solidFill>
                  <a:latin typeface="微软雅黑" panose="020B0503020204020204" pitchFamily="34" charset="-122"/>
                  <a:ea typeface="微软雅黑" panose="020B0503020204020204" pitchFamily="34" charset="-122"/>
                </a:rPr>
                <a:t>IP</a:t>
              </a:r>
              <a:r>
                <a:rPr lang="zh-CN" altLang="en-US" sz="1400" dirty="0">
                  <a:solidFill>
                    <a:schemeClr val="tx1"/>
                  </a:solidFill>
                  <a:latin typeface="微软雅黑" panose="020B0503020204020204" pitchFamily="34" charset="-122"/>
                  <a:ea typeface="微软雅黑" panose="020B0503020204020204" pitchFamily="34" charset="-122"/>
                </a:rPr>
                <a:t>网融合</a:t>
              </a:r>
            </a:p>
          </p:txBody>
        </p:sp>
        <p:sp>
          <p:nvSpPr>
            <p:cNvPr id="266" name="矩形 265"/>
            <p:cNvSpPr/>
            <p:nvPr/>
          </p:nvSpPr>
          <p:spPr>
            <a:xfrm>
              <a:off x="10452183" y="1382396"/>
              <a:ext cx="1478046" cy="388420"/>
            </a:xfrm>
            <a:prstGeom prst="rect">
              <a:avLst/>
            </a:prstGeom>
            <a:solidFill>
              <a:schemeClr val="bg2">
                <a:lumMod val="90000"/>
              </a:schemeClr>
            </a:solidFill>
            <a:ln w="3175">
              <a:solidFill>
                <a:schemeClr val="accent4">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智能引擎</a:t>
              </a:r>
            </a:p>
          </p:txBody>
        </p:sp>
      </p:grpSp>
      <p:sp>
        <p:nvSpPr>
          <p:cNvPr id="158"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9"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76"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77"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78" name="TextBox 3"/>
          <p:cNvSpPr>
            <a:spLocks noChangeArrowheads="1"/>
          </p:cNvSpPr>
          <p:nvPr/>
        </p:nvSpPr>
        <p:spPr bwMode="auto">
          <a:xfrm>
            <a:off x="3060700" y="6108700"/>
            <a:ext cx="3900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信息技术理论基础和发展规律</a:t>
            </a:r>
            <a:endParaRPr lang="zh-CN" altLang="zh-CN"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9"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4023827754"/>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ChangeArrowheads="1"/>
          </p:cNvSpPr>
          <p:nvPr/>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2" name="矩形 3"/>
          <p:cNvSpPr>
            <a:spLocks noChangeArrowheads="1"/>
          </p:cNvSpPr>
          <p:nvPr/>
        </p:nvSpPr>
        <p:spPr bwMode="auto">
          <a:xfrm>
            <a:off x="1417638" y="0"/>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7" name="矩形 16"/>
          <p:cNvSpPr/>
          <p:nvPr/>
        </p:nvSpPr>
        <p:spPr>
          <a:xfrm>
            <a:off x="1439" y="595522"/>
            <a:ext cx="12218013" cy="400110"/>
          </a:xfrm>
          <a:prstGeom prst="rect">
            <a:avLst/>
          </a:prstGeom>
          <a:solidFill>
            <a:schemeClr val="bg1">
              <a:lumMod val="50000"/>
            </a:schemeClr>
          </a:solidFill>
        </p:spPr>
        <p:txBody>
          <a:bodyPr wrap="square">
            <a:spAutoFit/>
          </a:bodyPr>
          <a:lstStyle/>
          <a:p>
            <a:r>
              <a:rPr lang="zh-CN" altLang="en-US" sz="2000" b="1" kern="100" dirty="0">
                <a:solidFill>
                  <a:srgbClr val="FFC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kern="100"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移动互联网应用向感知、智能、社交、协作方向发展</a:t>
            </a:r>
            <a:endParaRPr lang="zh-CN" altLang="en-US" sz="2000" b="1" dirty="0">
              <a:solidFill>
                <a:srgbClr val="FFFF00"/>
              </a:solidFill>
              <a:latin typeface="微软雅黑" panose="020B0503020204020204" pitchFamily="34" charset="-122"/>
              <a:ea typeface="微软雅黑" panose="020B0503020204020204" pitchFamily="34" charset="-122"/>
            </a:endParaRPr>
          </a:p>
        </p:txBody>
      </p:sp>
      <p:sp>
        <p:nvSpPr>
          <p:cNvPr id="194" name="燕尾形 34"/>
          <p:cNvSpPr>
            <a:spLocks noChangeArrowheads="1"/>
          </p:cNvSpPr>
          <p:nvPr/>
        </p:nvSpPr>
        <p:spPr bwMode="auto">
          <a:xfrm>
            <a:off x="31750" y="656412"/>
            <a:ext cx="252413" cy="252413"/>
          </a:xfrm>
          <a:prstGeom prst="chevron">
            <a:avLst>
              <a:gd name="adj" fmla="val 49870"/>
            </a:avLst>
          </a:prstGeom>
          <a:solidFill>
            <a:srgbClr val="C495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000000"/>
              </a:solidFill>
              <a:latin typeface="Calibri" panose="020F0502020204030204" pitchFamily="34" charset="0"/>
              <a:sym typeface="Calibri" panose="020F0502020204030204" pitchFamily="34" charset="0"/>
            </a:endParaRPr>
          </a:p>
        </p:txBody>
      </p:sp>
      <p:sp>
        <p:nvSpPr>
          <p:cNvPr id="195" name="燕尾形 35"/>
          <p:cNvSpPr>
            <a:spLocks noChangeArrowheads="1"/>
          </p:cNvSpPr>
          <p:nvPr/>
        </p:nvSpPr>
        <p:spPr bwMode="auto">
          <a:xfrm>
            <a:off x="708025" y="656412"/>
            <a:ext cx="252413" cy="252413"/>
          </a:xfrm>
          <a:prstGeom prst="chevron">
            <a:avLst>
              <a:gd name="adj" fmla="val 49870"/>
            </a:avLst>
          </a:prstGeom>
          <a:solidFill>
            <a:srgbClr val="FFE8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000000"/>
              </a:solidFill>
              <a:latin typeface="Calibri" panose="020F0502020204030204" pitchFamily="34" charset="0"/>
              <a:sym typeface="Calibri" panose="020F0502020204030204" pitchFamily="34" charset="0"/>
            </a:endParaRPr>
          </a:p>
        </p:txBody>
      </p:sp>
      <p:sp>
        <p:nvSpPr>
          <p:cNvPr id="196" name="燕尾形 36"/>
          <p:cNvSpPr>
            <a:spLocks noChangeArrowheads="1"/>
          </p:cNvSpPr>
          <p:nvPr/>
        </p:nvSpPr>
        <p:spPr bwMode="auto">
          <a:xfrm>
            <a:off x="317500" y="656412"/>
            <a:ext cx="252413" cy="252413"/>
          </a:xfrm>
          <a:prstGeom prst="chevron">
            <a:avLst>
              <a:gd name="adj" fmla="val 49870"/>
            </a:avLst>
          </a:prstGeom>
          <a:solidFill>
            <a:srgbClr val="FFDE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000000"/>
              </a:solidFill>
              <a:latin typeface="Calibri" panose="020F0502020204030204" pitchFamily="34" charset="0"/>
              <a:sym typeface="Calibri" panose="020F0502020204030204" pitchFamily="34" charset="0"/>
            </a:endParaRPr>
          </a:p>
        </p:txBody>
      </p:sp>
      <p:pic>
        <p:nvPicPr>
          <p:cNvPr id="43" name="图片 42"/>
          <p:cNvPicPr>
            <a:picLocks noChangeAspect="1"/>
          </p:cNvPicPr>
          <p:nvPr/>
        </p:nvPicPr>
        <p:blipFill rotWithShape="1">
          <a:blip r:embed="rId2"/>
          <a:srcRect l="23153" t="11680"/>
          <a:stretch/>
        </p:blipFill>
        <p:spPr>
          <a:xfrm>
            <a:off x="276225" y="1816014"/>
            <a:ext cx="4767304" cy="3343624"/>
          </a:xfrm>
          <a:prstGeom prst="rect">
            <a:avLst/>
          </a:prstGeom>
        </p:spPr>
      </p:pic>
      <p:pic>
        <p:nvPicPr>
          <p:cNvPr id="44" name="图片 43"/>
          <p:cNvPicPr>
            <a:picLocks noChangeAspect="1"/>
          </p:cNvPicPr>
          <p:nvPr/>
        </p:nvPicPr>
        <p:blipFill>
          <a:blip r:embed="rId3"/>
          <a:stretch>
            <a:fillRect/>
          </a:stretch>
        </p:blipFill>
        <p:spPr>
          <a:xfrm>
            <a:off x="5449542" y="2216477"/>
            <a:ext cx="5904410" cy="2943161"/>
          </a:xfrm>
          <a:prstGeom prst="rect">
            <a:avLst/>
          </a:prstGeom>
        </p:spPr>
      </p:pic>
      <p:sp>
        <p:nvSpPr>
          <p:cNvPr id="26" name="文本框 2"/>
          <p:cNvSpPr>
            <a:spLocks noChangeArrowheads="1"/>
          </p:cNvSpPr>
          <p:nvPr/>
        </p:nvSpPr>
        <p:spPr bwMode="auto">
          <a:xfrm>
            <a:off x="1567692" y="81271"/>
            <a:ext cx="6417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1.4 </a:t>
            </a:r>
            <a:r>
              <a:rPr lang="zh-CN" altLang="en-US"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信息技术未来发展趋势</a:t>
            </a:r>
            <a:endParaRPr lang="zh-CN" altLang="en-US" sz="24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
        <p:nvSpPr>
          <p:cNvPr id="27"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8"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9"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1" name="TextBox 3"/>
          <p:cNvSpPr>
            <a:spLocks noChangeArrowheads="1"/>
          </p:cNvSpPr>
          <p:nvPr/>
        </p:nvSpPr>
        <p:spPr bwMode="auto">
          <a:xfrm>
            <a:off x="3060700" y="6108700"/>
            <a:ext cx="3900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信息技术理论基础和发展规律</a:t>
            </a:r>
            <a:endParaRPr lang="zh-CN" altLang="zh-CN"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4133832514"/>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ChangeArrowheads="1"/>
          </p:cNvSpPr>
          <p:nvPr/>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2" name="矩形 3"/>
          <p:cNvSpPr>
            <a:spLocks noChangeArrowheads="1"/>
          </p:cNvSpPr>
          <p:nvPr/>
        </p:nvSpPr>
        <p:spPr bwMode="auto">
          <a:xfrm>
            <a:off x="1417638" y="0"/>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7" name="矩形 16"/>
          <p:cNvSpPr/>
          <p:nvPr/>
        </p:nvSpPr>
        <p:spPr>
          <a:xfrm>
            <a:off x="1439" y="595522"/>
            <a:ext cx="12218013" cy="400110"/>
          </a:xfrm>
          <a:prstGeom prst="rect">
            <a:avLst/>
          </a:prstGeom>
          <a:solidFill>
            <a:schemeClr val="bg1">
              <a:lumMod val="50000"/>
            </a:schemeClr>
          </a:solidFill>
        </p:spPr>
        <p:txBody>
          <a:bodyPr wrap="square">
            <a:spAutoFit/>
          </a:bodyPr>
          <a:lstStyle/>
          <a:p>
            <a:r>
              <a:rPr lang="zh-CN" altLang="en-US" sz="2000" b="1" kern="100"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             拟人化交互、拟人化思维和拟人化服务成为追求的目标</a:t>
            </a:r>
            <a:endParaRPr lang="zh-CN" altLang="en-US" sz="2000" b="1" dirty="0">
              <a:solidFill>
                <a:srgbClr val="FFFF00"/>
              </a:solidFill>
              <a:latin typeface="微软雅黑" panose="020B0503020204020204" pitchFamily="34" charset="-122"/>
              <a:ea typeface="微软雅黑" panose="020B0503020204020204" pitchFamily="34" charset="-122"/>
            </a:endParaRPr>
          </a:p>
        </p:txBody>
      </p:sp>
      <p:grpSp>
        <p:nvGrpSpPr>
          <p:cNvPr id="41" name="组 1"/>
          <p:cNvGrpSpPr/>
          <p:nvPr/>
        </p:nvGrpSpPr>
        <p:grpSpPr>
          <a:xfrm>
            <a:off x="2713352" y="1556870"/>
            <a:ext cx="9481823" cy="4175335"/>
            <a:chOff x="113504" y="2719620"/>
            <a:chExt cx="8995000" cy="3661709"/>
          </a:xfrm>
        </p:grpSpPr>
        <p:cxnSp>
          <p:nvCxnSpPr>
            <p:cNvPr id="42" name="直接箭头连接符 35"/>
            <p:cNvCxnSpPr/>
            <p:nvPr/>
          </p:nvCxnSpPr>
          <p:spPr>
            <a:xfrm>
              <a:off x="899592" y="6381328"/>
              <a:ext cx="8208912" cy="0"/>
            </a:xfrm>
            <a:prstGeom prst="straightConnector1">
              <a:avLst/>
            </a:prstGeom>
            <a:ln>
              <a:solidFill>
                <a:srgbClr val="8064A2"/>
              </a:solidFill>
              <a:tailEnd type="arrow"/>
            </a:ln>
            <a:effectLst>
              <a:outerShdw blurRad="40000" dist="20000" dir="5400000" rotWithShape="0">
                <a:srgbClr val="000000">
                  <a:alpha val="38000"/>
                </a:srgbClr>
              </a:outerShdw>
            </a:effectLst>
          </p:spPr>
          <p:style>
            <a:lnRef idx="2">
              <a:schemeClr val="accent4"/>
            </a:lnRef>
            <a:fillRef idx="0">
              <a:schemeClr val="accent4"/>
            </a:fillRef>
            <a:effectRef idx="1">
              <a:schemeClr val="accent4"/>
            </a:effectRef>
            <a:fontRef idx="minor">
              <a:schemeClr val="tx1"/>
            </a:fontRef>
          </p:style>
        </p:cxnSp>
        <p:sp>
          <p:nvSpPr>
            <p:cNvPr id="43" name="TextBox 7"/>
            <p:cNvSpPr txBox="1"/>
            <p:nvPr/>
          </p:nvSpPr>
          <p:spPr>
            <a:xfrm>
              <a:off x="1187624" y="5085184"/>
              <a:ext cx="1159708" cy="89072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sz="1200" dirty="0">
                  <a:latin typeface="微软雅黑" panose="020B0503020204020204" pitchFamily="34" charset="-122"/>
                  <a:ea typeface="微软雅黑" panose="020B0503020204020204" pitchFamily="34" charset="-122"/>
                </a:rPr>
                <a:t>机器翻译</a:t>
              </a:r>
              <a:endParaRPr lang="en-US" altLang="zh-CN" sz="1200" dirty="0">
                <a:latin typeface="微软雅黑" panose="020B0503020204020204" pitchFamily="34" charset="-122"/>
                <a:ea typeface="微软雅黑" panose="020B0503020204020204" pitchFamily="34" charset="-122"/>
              </a:endParaRPr>
            </a:p>
            <a:p>
              <a:pPr algn="just"/>
              <a:r>
                <a:rPr lang="zh-CN" altLang="en-US" sz="1200" dirty="0">
                  <a:latin typeface="微软雅黑" panose="020B0503020204020204" pitchFamily="34" charset="-122"/>
                  <a:ea typeface="微软雅黑" panose="020B0503020204020204" pitchFamily="34" charset="-122"/>
                </a:rPr>
                <a:t>定理证明</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LISP</a:t>
              </a:r>
            </a:p>
            <a:p>
              <a:pPr marL="285750" indent="-285750">
                <a:buFont typeface="Arial" pitchFamily="34" charset="0"/>
                <a:buChar char="•"/>
              </a:pP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1950</a:t>
              </a:r>
              <a:r>
                <a:rPr lang="zh-CN" altLang="en-US" sz="1200" dirty="0">
                  <a:latin typeface="微软雅黑" panose="020B0503020204020204" pitchFamily="34" charset="-122"/>
                  <a:ea typeface="微软雅黑" panose="020B0503020204020204" pitchFamily="34" charset="-122"/>
                </a:rPr>
                <a:t>年后</a:t>
              </a:r>
            </a:p>
          </p:txBody>
        </p:sp>
        <p:sp>
          <p:nvSpPr>
            <p:cNvPr id="44" name="TextBox 8"/>
            <p:cNvSpPr txBox="1"/>
            <p:nvPr/>
          </p:nvSpPr>
          <p:spPr>
            <a:xfrm>
              <a:off x="2411761" y="5092734"/>
              <a:ext cx="1211149" cy="89072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zh-CN"/>
              </a:defPPr>
              <a:lvl1pPr marL="285750" indent="-285750">
                <a:buFont typeface="Arial" pitchFamily="34" charset="0"/>
                <a:buChar char="•"/>
                <a:defRPr sz="1400"/>
              </a:lvl1pPr>
            </a:lstStyle>
            <a:p>
              <a:pPr marL="0" indent="0">
                <a:buNone/>
              </a:pPr>
              <a:r>
                <a:rPr lang="zh-CN" altLang="en-US" sz="1200" dirty="0">
                  <a:latin typeface="微软雅黑" panose="020B0503020204020204" pitchFamily="34" charset="-122"/>
                  <a:ea typeface="微软雅黑" panose="020B0503020204020204" pitchFamily="34" charset="-122"/>
                </a:rPr>
                <a:t>专家系统</a:t>
              </a:r>
              <a:endParaRPr lang="en-US" altLang="zh-CN" sz="1200" dirty="0">
                <a:latin typeface="微软雅黑" panose="020B0503020204020204" pitchFamily="34" charset="-122"/>
                <a:ea typeface="微软雅黑" panose="020B0503020204020204" pitchFamily="34" charset="-122"/>
              </a:endParaRPr>
            </a:p>
            <a:p>
              <a:pPr marL="0" indent="0">
                <a:buNone/>
              </a:pPr>
              <a:r>
                <a:rPr lang="zh-CN" altLang="en-US" sz="1200" dirty="0">
                  <a:latin typeface="微软雅黑" panose="020B0503020204020204" pitchFamily="34" charset="-122"/>
                  <a:ea typeface="微软雅黑" panose="020B0503020204020204" pitchFamily="34" charset="-122"/>
                </a:rPr>
                <a:t>语言理解</a:t>
              </a:r>
              <a:endParaRPr lang="en-US" altLang="zh-CN" sz="1200" dirty="0">
                <a:latin typeface="微软雅黑" panose="020B0503020204020204" pitchFamily="34" charset="-122"/>
                <a:ea typeface="微软雅黑" panose="020B0503020204020204" pitchFamily="34" charset="-122"/>
              </a:endParaRPr>
            </a:p>
            <a:p>
              <a:pPr marL="0" indent="0">
                <a:buNone/>
              </a:pPr>
              <a:r>
                <a:rPr lang="zh-CN" altLang="en-US" sz="1200" dirty="0">
                  <a:latin typeface="微软雅黑" panose="020B0503020204020204" pitchFamily="34" charset="-122"/>
                  <a:ea typeface="微软雅黑" panose="020B0503020204020204" pitchFamily="34" charset="-122"/>
                </a:rPr>
                <a:t>模式识别</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0" indent="0">
                <a:buNone/>
              </a:pPr>
              <a:r>
                <a:rPr lang="en-US" altLang="zh-CN" sz="1200" dirty="0">
                  <a:latin typeface="微软雅黑" panose="020B0503020204020204" pitchFamily="34" charset="-122"/>
                  <a:ea typeface="微软雅黑" panose="020B0503020204020204" pitchFamily="34" charset="-122"/>
                </a:rPr>
                <a:t>1960</a:t>
              </a:r>
              <a:r>
                <a:rPr lang="zh-CN" altLang="en-US" sz="1200" dirty="0">
                  <a:latin typeface="微软雅黑" panose="020B0503020204020204" pitchFamily="34" charset="-122"/>
                  <a:ea typeface="微软雅黑" panose="020B0503020204020204" pitchFamily="34" charset="-122"/>
                </a:rPr>
                <a:t>年后</a:t>
              </a:r>
            </a:p>
          </p:txBody>
        </p:sp>
        <p:sp>
          <p:nvSpPr>
            <p:cNvPr id="45" name="TextBox 9"/>
            <p:cNvSpPr txBox="1"/>
            <p:nvPr/>
          </p:nvSpPr>
          <p:spPr>
            <a:xfrm>
              <a:off x="3707904" y="5092735"/>
              <a:ext cx="1152128" cy="89072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zh-CN"/>
              </a:defPPr>
              <a:lvl1pPr marL="285750" indent="-285750">
                <a:buFont typeface="Arial" pitchFamily="34" charset="0"/>
                <a:buChar char="•"/>
                <a:defRPr sz="1400"/>
              </a:lvl1pPr>
            </a:lstStyle>
            <a:p>
              <a:pPr marL="0" indent="0">
                <a:buNone/>
              </a:pPr>
              <a:r>
                <a:rPr lang="zh-CN" altLang="en-US" sz="1200" dirty="0">
                  <a:latin typeface="微软雅黑" panose="020B0503020204020204" pitchFamily="34" charset="-122"/>
                  <a:ea typeface="微软雅黑" panose="020B0503020204020204" pitchFamily="34" charset="-122"/>
                </a:rPr>
                <a:t>知识处理</a:t>
              </a:r>
              <a:endParaRPr lang="en-US" altLang="zh-CN" sz="1200" dirty="0">
                <a:latin typeface="微软雅黑" panose="020B0503020204020204" pitchFamily="34" charset="-122"/>
                <a:ea typeface="微软雅黑" panose="020B0503020204020204" pitchFamily="34" charset="-122"/>
              </a:endParaRPr>
            </a:p>
            <a:p>
              <a:pPr marL="0" indent="0">
                <a:buNone/>
              </a:pPr>
              <a:r>
                <a:rPr lang="zh-CN" altLang="en-US" sz="1200" dirty="0">
                  <a:latin typeface="微软雅黑" panose="020B0503020204020204" pitchFamily="34" charset="-122"/>
                  <a:ea typeface="微软雅黑" panose="020B0503020204020204" pitchFamily="34" charset="-122"/>
                </a:rPr>
                <a:t>神经网络</a:t>
              </a:r>
              <a:endParaRPr lang="en-US" altLang="zh-CN" sz="1200" dirty="0">
                <a:latin typeface="微软雅黑" panose="020B0503020204020204" pitchFamily="34" charset="-122"/>
                <a:ea typeface="微软雅黑" panose="020B0503020204020204" pitchFamily="34" charset="-122"/>
              </a:endParaRPr>
            </a:p>
            <a:p>
              <a:pPr marL="0" indent="0">
                <a:buNone/>
              </a:pPr>
              <a:r>
                <a:rPr lang="zh-CN" altLang="en-US" sz="1200" dirty="0">
                  <a:latin typeface="微软雅黑" panose="020B0503020204020204" pitchFamily="34" charset="-122"/>
                  <a:ea typeface="微软雅黑" panose="020B0503020204020204" pitchFamily="34" charset="-122"/>
                </a:rPr>
                <a:t>演化计算</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0" indent="0">
                <a:buNone/>
              </a:pPr>
              <a:r>
                <a:rPr lang="en-US" altLang="zh-CN" sz="1200" dirty="0">
                  <a:latin typeface="微软雅黑" panose="020B0503020204020204" pitchFamily="34" charset="-122"/>
                  <a:ea typeface="微软雅黑" panose="020B0503020204020204" pitchFamily="34" charset="-122"/>
                </a:rPr>
                <a:t>1980</a:t>
              </a:r>
              <a:r>
                <a:rPr lang="zh-CN" altLang="en-US" sz="1200" dirty="0">
                  <a:latin typeface="微软雅黑" panose="020B0503020204020204" pitchFamily="34" charset="-122"/>
                  <a:ea typeface="微软雅黑" panose="020B0503020204020204" pitchFamily="34" charset="-122"/>
                </a:rPr>
                <a:t>年后</a:t>
              </a:r>
            </a:p>
          </p:txBody>
        </p:sp>
        <p:sp>
          <p:nvSpPr>
            <p:cNvPr id="46" name="TextBox 10"/>
            <p:cNvSpPr txBox="1"/>
            <p:nvPr/>
          </p:nvSpPr>
          <p:spPr>
            <a:xfrm>
              <a:off x="4932040" y="5092735"/>
              <a:ext cx="1152128" cy="89072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zh-CN"/>
              </a:defPPr>
              <a:lvl1pPr marL="285750" indent="-285750">
                <a:buFont typeface="Arial" pitchFamily="34" charset="0"/>
                <a:buChar char="•"/>
                <a:defRPr sz="1400"/>
              </a:lvl1pPr>
            </a:lstStyle>
            <a:p>
              <a:pPr marL="0" indent="0">
                <a:buNone/>
              </a:pPr>
              <a:r>
                <a:rPr lang="zh-CN" altLang="en-US" sz="1200" dirty="0">
                  <a:latin typeface="微软雅黑" panose="020B0503020204020204" pitchFamily="34" charset="-122"/>
                  <a:ea typeface="微软雅黑" panose="020B0503020204020204" pitchFamily="34" charset="-122"/>
                </a:rPr>
                <a:t>分布智能</a:t>
              </a:r>
              <a:endParaRPr lang="en-US" altLang="zh-CN" sz="1200" dirty="0">
                <a:latin typeface="微软雅黑" panose="020B0503020204020204" pitchFamily="34" charset="-122"/>
                <a:ea typeface="微软雅黑" panose="020B0503020204020204" pitchFamily="34" charset="-122"/>
              </a:endParaRPr>
            </a:p>
            <a:p>
              <a:pPr marL="0" indent="0">
                <a:buNone/>
              </a:pPr>
              <a:r>
                <a:rPr lang="zh-CN" altLang="en-US" sz="1200" dirty="0">
                  <a:latin typeface="微软雅黑" panose="020B0503020204020204" pitchFamily="34" charset="-122"/>
                  <a:ea typeface="微软雅黑" panose="020B0503020204020204" pitchFamily="34" charset="-122"/>
                </a:rPr>
                <a:t>机器学习</a:t>
              </a:r>
              <a:endParaRPr lang="en-US" altLang="zh-CN" sz="1200" dirty="0">
                <a:latin typeface="微软雅黑" panose="020B0503020204020204" pitchFamily="34" charset="-122"/>
                <a:ea typeface="微软雅黑" panose="020B0503020204020204" pitchFamily="34" charset="-122"/>
              </a:endParaRPr>
            </a:p>
            <a:p>
              <a:pPr marL="0" indent="0">
                <a:buNone/>
              </a:pPr>
              <a:r>
                <a:rPr lang="zh-CN" altLang="en-US" sz="1200" dirty="0">
                  <a:latin typeface="微软雅黑" panose="020B0503020204020204" pitchFamily="34" charset="-122"/>
                  <a:ea typeface="微软雅黑" panose="020B0503020204020204" pitchFamily="34" charset="-122"/>
                </a:rPr>
                <a:t>数据挖掘</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0" indent="0">
                <a:buNone/>
              </a:pPr>
              <a:r>
                <a:rPr lang="en-US" altLang="zh-CN" sz="1200" dirty="0">
                  <a:latin typeface="微软雅黑" panose="020B0503020204020204" pitchFamily="34" charset="-122"/>
                  <a:ea typeface="微软雅黑" panose="020B0503020204020204" pitchFamily="34" charset="-122"/>
                </a:rPr>
                <a:t>1990</a:t>
              </a:r>
              <a:r>
                <a:rPr lang="zh-CN" altLang="en-US" sz="1200" dirty="0">
                  <a:latin typeface="微软雅黑" panose="020B0503020204020204" pitchFamily="34" charset="-122"/>
                  <a:ea typeface="微软雅黑" panose="020B0503020204020204" pitchFamily="34" charset="-122"/>
                </a:rPr>
                <a:t>年后</a:t>
              </a:r>
            </a:p>
          </p:txBody>
        </p:sp>
        <p:sp>
          <p:nvSpPr>
            <p:cNvPr id="47" name="TextBox 11"/>
            <p:cNvSpPr txBox="1"/>
            <p:nvPr/>
          </p:nvSpPr>
          <p:spPr>
            <a:xfrm>
              <a:off x="6156175" y="5092735"/>
              <a:ext cx="1152128" cy="89072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zh-CN"/>
              </a:defPPr>
              <a:lvl1pPr marL="285750" indent="-285750">
                <a:buFont typeface="Arial" pitchFamily="34" charset="0"/>
                <a:buChar char="•"/>
                <a:defRPr sz="1400"/>
              </a:lvl1pPr>
            </a:lstStyle>
            <a:p>
              <a:pPr marL="0" indent="0">
                <a:buNone/>
              </a:pPr>
              <a:r>
                <a:rPr lang="zh-CN" altLang="en-US" sz="1200" dirty="0">
                  <a:latin typeface="微软雅黑" panose="020B0503020204020204" pitchFamily="34" charset="-122"/>
                  <a:ea typeface="微软雅黑" panose="020B0503020204020204" pitchFamily="34" charset="-122"/>
                </a:rPr>
                <a:t>语义网络</a:t>
              </a:r>
              <a:endParaRPr lang="en-US" altLang="zh-CN" sz="1200" dirty="0">
                <a:latin typeface="微软雅黑" panose="020B0503020204020204" pitchFamily="34" charset="-122"/>
                <a:ea typeface="微软雅黑" panose="020B0503020204020204" pitchFamily="34" charset="-122"/>
              </a:endParaRPr>
            </a:p>
            <a:p>
              <a:pPr marL="0" indent="0">
                <a:buNone/>
              </a:pPr>
              <a:r>
                <a:rPr lang="zh-CN" altLang="en-US" sz="1200" dirty="0">
                  <a:latin typeface="微软雅黑" panose="020B0503020204020204" pitchFamily="34" charset="-122"/>
                  <a:ea typeface="微软雅黑" panose="020B0503020204020204" pitchFamily="34" charset="-122"/>
                </a:rPr>
                <a:t>深度学习</a:t>
              </a:r>
              <a:endParaRPr lang="en-US" altLang="zh-CN" sz="1200" dirty="0">
                <a:latin typeface="微软雅黑" panose="020B0503020204020204" pitchFamily="34" charset="-122"/>
                <a:ea typeface="微软雅黑" panose="020B0503020204020204" pitchFamily="34" charset="-122"/>
              </a:endParaRPr>
            </a:p>
            <a:p>
              <a:pPr marL="0" indent="0">
                <a:buNone/>
              </a:pPr>
              <a:r>
                <a:rPr lang="zh-CN" altLang="en-US" sz="1200" dirty="0">
                  <a:latin typeface="微软雅黑" panose="020B0503020204020204" pitchFamily="34" charset="-122"/>
                  <a:ea typeface="微软雅黑" panose="020B0503020204020204" pitchFamily="34" charset="-122"/>
                </a:rPr>
                <a:t>脑机接口</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0" indent="0">
                <a:buNone/>
              </a:pPr>
              <a:r>
                <a:rPr lang="en-US" altLang="zh-CN" sz="1200" dirty="0">
                  <a:latin typeface="微软雅黑" panose="020B0503020204020204" pitchFamily="34" charset="-122"/>
                  <a:ea typeface="微软雅黑" panose="020B0503020204020204" pitchFamily="34" charset="-122"/>
                </a:rPr>
                <a:t>2000</a:t>
              </a:r>
              <a:r>
                <a:rPr lang="zh-CN" altLang="en-US" sz="1200" dirty="0">
                  <a:latin typeface="微软雅黑" panose="020B0503020204020204" pitchFamily="34" charset="-122"/>
                  <a:ea typeface="微软雅黑" panose="020B0503020204020204" pitchFamily="34" charset="-122"/>
                </a:rPr>
                <a:t>年后</a:t>
              </a:r>
            </a:p>
          </p:txBody>
        </p:sp>
        <p:sp>
          <p:nvSpPr>
            <p:cNvPr id="48" name="TextBox 12"/>
            <p:cNvSpPr txBox="1"/>
            <p:nvPr/>
          </p:nvSpPr>
          <p:spPr>
            <a:xfrm>
              <a:off x="7380312" y="5092735"/>
              <a:ext cx="1224137" cy="89072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zh-CN"/>
              </a:defPPr>
              <a:lvl1pPr marL="285750" indent="-285750">
                <a:buFont typeface="Arial" pitchFamily="34" charset="0"/>
                <a:buChar char="•"/>
                <a:defRPr sz="1400"/>
              </a:lvl1pPr>
            </a:lstStyle>
            <a:p>
              <a:pPr marL="0" indent="0">
                <a:buNone/>
              </a:pPr>
              <a:r>
                <a:rPr lang="zh-CN" altLang="en-US" sz="1200" dirty="0">
                  <a:latin typeface="微软雅黑" panose="020B0503020204020204" pitchFamily="34" charset="-122"/>
                  <a:ea typeface="微软雅黑" panose="020B0503020204020204" pitchFamily="34" charset="-122"/>
                </a:rPr>
                <a:t>集体智慧</a:t>
              </a:r>
              <a:endParaRPr lang="en-US" altLang="zh-CN" sz="1200" dirty="0">
                <a:latin typeface="微软雅黑" panose="020B0503020204020204" pitchFamily="34" charset="-122"/>
                <a:ea typeface="微软雅黑" panose="020B0503020204020204" pitchFamily="34" charset="-122"/>
              </a:endParaRPr>
            </a:p>
            <a:p>
              <a:pPr marL="0" indent="0">
                <a:buNone/>
              </a:pPr>
              <a:r>
                <a:rPr lang="zh-CN" altLang="en-US" sz="1200" dirty="0">
                  <a:latin typeface="微软雅黑" panose="020B0503020204020204" pitchFamily="34" charset="-122"/>
                  <a:ea typeface="微软雅黑" panose="020B0503020204020204" pitchFamily="34" charset="-122"/>
                </a:rPr>
                <a:t>心智发育</a:t>
              </a:r>
              <a:endParaRPr lang="en-US" altLang="zh-CN" sz="1200" dirty="0">
                <a:latin typeface="微软雅黑" panose="020B0503020204020204" pitchFamily="34" charset="-122"/>
                <a:ea typeface="微软雅黑" panose="020B0503020204020204" pitchFamily="34" charset="-122"/>
              </a:endParaRPr>
            </a:p>
            <a:p>
              <a:pPr marL="0" indent="0">
                <a:buNone/>
              </a:pPr>
              <a:r>
                <a:rPr lang="zh-CN" altLang="en-US" sz="1200" dirty="0">
                  <a:latin typeface="微软雅黑" panose="020B0503020204020204" pitchFamily="34" charset="-122"/>
                  <a:ea typeface="微软雅黑" panose="020B0503020204020204" pitchFamily="34" charset="-122"/>
                </a:rPr>
                <a:t>皮层计算</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0" indent="0">
                <a:buNone/>
              </a:pPr>
              <a:r>
                <a:rPr lang="en-US" altLang="zh-CN" sz="1200" dirty="0">
                  <a:latin typeface="微软雅黑" panose="020B0503020204020204" pitchFamily="34" charset="-122"/>
                  <a:ea typeface="微软雅黑" panose="020B0503020204020204" pitchFamily="34" charset="-122"/>
                </a:rPr>
                <a:t>2010</a:t>
              </a:r>
              <a:r>
                <a:rPr lang="zh-CN" altLang="en-US" sz="1200" dirty="0">
                  <a:latin typeface="微软雅黑" panose="020B0503020204020204" pitchFamily="34" charset="-122"/>
                  <a:ea typeface="微软雅黑" panose="020B0503020204020204" pitchFamily="34" charset="-122"/>
                </a:rPr>
                <a:t>年后</a:t>
              </a:r>
            </a:p>
          </p:txBody>
        </p:sp>
        <p:cxnSp>
          <p:nvCxnSpPr>
            <p:cNvPr id="49" name="直接箭头连接符 35"/>
            <p:cNvCxnSpPr/>
            <p:nvPr/>
          </p:nvCxnSpPr>
          <p:spPr>
            <a:xfrm flipV="1">
              <a:off x="899592" y="2719620"/>
              <a:ext cx="0" cy="3661709"/>
            </a:xfrm>
            <a:prstGeom prst="straightConnector1">
              <a:avLst/>
            </a:prstGeom>
            <a:ln>
              <a:solidFill>
                <a:srgbClr val="8064A2"/>
              </a:solidFill>
              <a:tailEnd type="arrow"/>
            </a:ln>
            <a:effectLst>
              <a:outerShdw blurRad="40000" dist="20000" dir="5400000" rotWithShape="0">
                <a:srgbClr val="000000">
                  <a:alpha val="38000"/>
                </a:srgbClr>
              </a:outerShdw>
            </a:effectLst>
          </p:spPr>
          <p:style>
            <a:lnRef idx="2">
              <a:schemeClr val="accent4"/>
            </a:lnRef>
            <a:fillRef idx="0">
              <a:schemeClr val="accent4"/>
            </a:fillRef>
            <a:effectRef idx="1">
              <a:schemeClr val="accent4"/>
            </a:effectRef>
            <a:fontRef idx="minor">
              <a:schemeClr val="tx1"/>
            </a:fontRef>
          </p:style>
        </p:cxnSp>
        <p:sp>
          <p:nvSpPr>
            <p:cNvPr id="50" name="圆角矩形 49"/>
            <p:cNvSpPr/>
            <p:nvPr/>
          </p:nvSpPr>
          <p:spPr bwMode="auto">
            <a:xfrm>
              <a:off x="113504" y="5157192"/>
              <a:ext cx="721659" cy="864096"/>
            </a:xfrm>
            <a:prstGeom prst="roundRect">
              <a:avLst/>
            </a:prstGeom>
            <a:ln>
              <a:headEnd/>
              <a:tailEnd/>
            </a:ln>
          </p:spPr>
          <p:style>
            <a:lnRef idx="0">
              <a:schemeClr val="accent1"/>
            </a:lnRef>
            <a:fillRef idx="3">
              <a:schemeClr val="accent1"/>
            </a:fillRef>
            <a:effectRef idx="3">
              <a:schemeClr val="accent1"/>
            </a:effectRef>
            <a:fontRef idx="minor">
              <a:schemeClr val="lt1"/>
            </a:fontRef>
          </p:style>
          <p:txBody>
            <a:bodyPr anchor="ctr"/>
            <a:lstStyle>
              <a:lvl1pPr eaLnBrk="0" hangingPunct="0">
                <a:defRPr sz="2800" b="1">
                  <a:solidFill>
                    <a:schemeClr val="bg1"/>
                  </a:solidFill>
                  <a:latin typeface="Verdana" charset="0"/>
                  <a:ea typeface="黑体" charset="0"/>
                  <a:cs typeface="黑体" charset="0"/>
                </a:defRPr>
              </a:lvl1pPr>
              <a:lvl2pPr marL="742950" indent="-285750" eaLnBrk="0" hangingPunct="0">
                <a:defRPr sz="2800" b="1">
                  <a:solidFill>
                    <a:schemeClr val="bg1"/>
                  </a:solidFill>
                  <a:latin typeface="Verdana" charset="0"/>
                  <a:ea typeface="黑体" charset="0"/>
                  <a:cs typeface="黑体" charset="0"/>
                </a:defRPr>
              </a:lvl2pPr>
              <a:lvl3pPr marL="1143000" indent="-228600" eaLnBrk="0" hangingPunct="0">
                <a:defRPr sz="2800" b="1">
                  <a:solidFill>
                    <a:schemeClr val="bg1"/>
                  </a:solidFill>
                  <a:latin typeface="Verdana" charset="0"/>
                  <a:ea typeface="黑体" charset="0"/>
                  <a:cs typeface="黑体" charset="0"/>
                </a:defRPr>
              </a:lvl3pPr>
              <a:lvl4pPr marL="1600200" indent="-228600" eaLnBrk="0" hangingPunct="0">
                <a:defRPr sz="2800" b="1">
                  <a:solidFill>
                    <a:schemeClr val="bg1"/>
                  </a:solidFill>
                  <a:latin typeface="Verdana" charset="0"/>
                  <a:ea typeface="黑体" charset="0"/>
                  <a:cs typeface="黑体" charset="0"/>
                </a:defRPr>
              </a:lvl4pPr>
              <a:lvl5pPr marL="2057400" indent="-228600" eaLnBrk="0" hangingPunct="0">
                <a:defRPr sz="2800" b="1">
                  <a:solidFill>
                    <a:schemeClr val="bg1"/>
                  </a:solidFill>
                  <a:latin typeface="Verdana" charset="0"/>
                  <a:ea typeface="黑体" charset="0"/>
                  <a:cs typeface="黑体" charset="0"/>
                </a:defRPr>
              </a:lvl5pPr>
              <a:lvl6pPr marL="2514600" indent="-228600" eaLnBrk="0" fontAlgn="base" hangingPunct="0">
                <a:spcBef>
                  <a:spcPct val="0"/>
                </a:spcBef>
                <a:spcAft>
                  <a:spcPct val="0"/>
                </a:spcAft>
                <a:buChar char="•"/>
                <a:defRPr sz="2800" b="1">
                  <a:solidFill>
                    <a:schemeClr val="bg1"/>
                  </a:solidFill>
                  <a:latin typeface="Verdana" charset="0"/>
                  <a:ea typeface="黑体" charset="0"/>
                  <a:cs typeface="黑体" charset="0"/>
                </a:defRPr>
              </a:lvl6pPr>
              <a:lvl7pPr marL="2971800" indent="-228600" eaLnBrk="0" fontAlgn="base" hangingPunct="0">
                <a:spcBef>
                  <a:spcPct val="0"/>
                </a:spcBef>
                <a:spcAft>
                  <a:spcPct val="0"/>
                </a:spcAft>
                <a:buChar char="•"/>
                <a:defRPr sz="2800" b="1">
                  <a:solidFill>
                    <a:schemeClr val="bg1"/>
                  </a:solidFill>
                  <a:latin typeface="Verdana" charset="0"/>
                  <a:ea typeface="黑体" charset="0"/>
                  <a:cs typeface="黑体" charset="0"/>
                </a:defRPr>
              </a:lvl7pPr>
              <a:lvl8pPr marL="3429000" indent="-228600" eaLnBrk="0" fontAlgn="base" hangingPunct="0">
                <a:spcBef>
                  <a:spcPct val="0"/>
                </a:spcBef>
                <a:spcAft>
                  <a:spcPct val="0"/>
                </a:spcAft>
                <a:buChar char="•"/>
                <a:defRPr sz="2800" b="1">
                  <a:solidFill>
                    <a:schemeClr val="bg1"/>
                  </a:solidFill>
                  <a:latin typeface="Verdana" charset="0"/>
                  <a:ea typeface="黑体" charset="0"/>
                  <a:cs typeface="黑体" charset="0"/>
                </a:defRPr>
              </a:lvl8pPr>
              <a:lvl9pPr marL="3886200" indent="-228600" eaLnBrk="0" fontAlgn="base" hangingPunct="0">
                <a:spcBef>
                  <a:spcPct val="0"/>
                </a:spcBef>
                <a:spcAft>
                  <a:spcPct val="0"/>
                </a:spcAft>
                <a:buChar char="•"/>
                <a:defRPr sz="2800" b="1">
                  <a:solidFill>
                    <a:schemeClr val="bg1"/>
                  </a:solidFill>
                  <a:latin typeface="Verdana" charset="0"/>
                  <a:ea typeface="黑体" charset="0"/>
                  <a:cs typeface="黑体" charset="0"/>
                </a:defRPr>
              </a:lvl9pPr>
            </a:lstStyle>
            <a:p>
              <a:pPr algn="ctr" eaLnBrk="1" hangingPunct="1">
                <a:lnSpc>
                  <a:spcPct val="90000"/>
                </a:lnSpc>
                <a:defRPr/>
              </a:pPr>
              <a:r>
                <a:rPr lang="zh-CN" altLang="en-US" sz="1600" dirty="0">
                  <a:latin typeface="微软雅黑" panose="020B0503020204020204" pitchFamily="34" charset="-122"/>
                  <a:ea typeface="微软雅黑" panose="020B0503020204020204" pitchFamily="34" charset="-122"/>
                  <a:cs typeface="微软雅黑" charset="0"/>
                </a:rPr>
                <a:t>技术</a:t>
              </a:r>
              <a:endParaRPr lang="en-US" altLang="zh-CN" sz="1600" dirty="0">
                <a:latin typeface="微软雅黑" panose="020B0503020204020204" pitchFamily="34" charset="-122"/>
                <a:ea typeface="微软雅黑" panose="020B0503020204020204" pitchFamily="34" charset="-122"/>
                <a:cs typeface="微软雅黑" charset="0"/>
              </a:endParaRPr>
            </a:p>
          </p:txBody>
        </p:sp>
        <p:sp>
          <p:nvSpPr>
            <p:cNvPr id="51" name="圆角矩形 50"/>
            <p:cNvSpPr/>
            <p:nvPr/>
          </p:nvSpPr>
          <p:spPr bwMode="auto">
            <a:xfrm>
              <a:off x="113504" y="3068960"/>
              <a:ext cx="747375" cy="864096"/>
            </a:xfrm>
            <a:prstGeom prst="roundRect">
              <a:avLst/>
            </a:prstGeom>
            <a:ln>
              <a:headEnd/>
              <a:tailEnd/>
            </a:ln>
          </p:spPr>
          <p:style>
            <a:lnRef idx="0">
              <a:schemeClr val="accent1"/>
            </a:lnRef>
            <a:fillRef idx="3">
              <a:schemeClr val="accent1"/>
            </a:fillRef>
            <a:effectRef idx="3">
              <a:schemeClr val="accent1"/>
            </a:effectRef>
            <a:fontRef idx="minor">
              <a:schemeClr val="lt1"/>
            </a:fontRef>
          </p:style>
          <p:txBody>
            <a:bodyPr anchor="ctr"/>
            <a:lstStyle>
              <a:lvl1pPr eaLnBrk="0" hangingPunct="0">
                <a:defRPr sz="2800" b="1">
                  <a:solidFill>
                    <a:schemeClr val="bg1"/>
                  </a:solidFill>
                  <a:latin typeface="Verdana" charset="0"/>
                  <a:ea typeface="黑体" charset="0"/>
                  <a:cs typeface="黑体" charset="0"/>
                </a:defRPr>
              </a:lvl1pPr>
              <a:lvl2pPr marL="742950" indent="-285750" eaLnBrk="0" hangingPunct="0">
                <a:defRPr sz="2800" b="1">
                  <a:solidFill>
                    <a:schemeClr val="bg1"/>
                  </a:solidFill>
                  <a:latin typeface="Verdana" charset="0"/>
                  <a:ea typeface="黑体" charset="0"/>
                  <a:cs typeface="黑体" charset="0"/>
                </a:defRPr>
              </a:lvl2pPr>
              <a:lvl3pPr marL="1143000" indent="-228600" eaLnBrk="0" hangingPunct="0">
                <a:defRPr sz="2800" b="1">
                  <a:solidFill>
                    <a:schemeClr val="bg1"/>
                  </a:solidFill>
                  <a:latin typeface="Verdana" charset="0"/>
                  <a:ea typeface="黑体" charset="0"/>
                  <a:cs typeface="黑体" charset="0"/>
                </a:defRPr>
              </a:lvl3pPr>
              <a:lvl4pPr marL="1600200" indent="-228600" eaLnBrk="0" hangingPunct="0">
                <a:defRPr sz="2800" b="1">
                  <a:solidFill>
                    <a:schemeClr val="bg1"/>
                  </a:solidFill>
                  <a:latin typeface="Verdana" charset="0"/>
                  <a:ea typeface="黑体" charset="0"/>
                  <a:cs typeface="黑体" charset="0"/>
                </a:defRPr>
              </a:lvl4pPr>
              <a:lvl5pPr marL="2057400" indent="-228600" eaLnBrk="0" hangingPunct="0">
                <a:defRPr sz="2800" b="1">
                  <a:solidFill>
                    <a:schemeClr val="bg1"/>
                  </a:solidFill>
                  <a:latin typeface="Verdana" charset="0"/>
                  <a:ea typeface="黑体" charset="0"/>
                  <a:cs typeface="黑体" charset="0"/>
                </a:defRPr>
              </a:lvl5pPr>
              <a:lvl6pPr marL="2514600" indent="-228600" eaLnBrk="0" fontAlgn="base" hangingPunct="0">
                <a:spcBef>
                  <a:spcPct val="0"/>
                </a:spcBef>
                <a:spcAft>
                  <a:spcPct val="0"/>
                </a:spcAft>
                <a:buChar char="•"/>
                <a:defRPr sz="2800" b="1">
                  <a:solidFill>
                    <a:schemeClr val="bg1"/>
                  </a:solidFill>
                  <a:latin typeface="Verdana" charset="0"/>
                  <a:ea typeface="黑体" charset="0"/>
                  <a:cs typeface="黑体" charset="0"/>
                </a:defRPr>
              </a:lvl6pPr>
              <a:lvl7pPr marL="2971800" indent="-228600" eaLnBrk="0" fontAlgn="base" hangingPunct="0">
                <a:spcBef>
                  <a:spcPct val="0"/>
                </a:spcBef>
                <a:spcAft>
                  <a:spcPct val="0"/>
                </a:spcAft>
                <a:buChar char="•"/>
                <a:defRPr sz="2800" b="1">
                  <a:solidFill>
                    <a:schemeClr val="bg1"/>
                  </a:solidFill>
                  <a:latin typeface="Verdana" charset="0"/>
                  <a:ea typeface="黑体" charset="0"/>
                  <a:cs typeface="黑体" charset="0"/>
                </a:defRPr>
              </a:lvl7pPr>
              <a:lvl8pPr marL="3429000" indent="-228600" eaLnBrk="0" fontAlgn="base" hangingPunct="0">
                <a:spcBef>
                  <a:spcPct val="0"/>
                </a:spcBef>
                <a:spcAft>
                  <a:spcPct val="0"/>
                </a:spcAft>
                <a:buChar char="•"/>
                <a:defRPr sz="2800" b="1">
                  <a:solidFill>
                    <a:schemeClr val="bg1"/>
                  </a:solidFill>
                  <a:latin typeface="Verdana" charset="0"/>
                  <a:ea typeface="黑体" charset="0"/>
                  <a:cs typeface="黑体" charset="0"/>
                </a:defRPr>
              </a:lvl8pPr>
              <a:lvl9pPr marL="3886200" indent="-228600" eaLnBrk="0" fontAlgn="base" hangingPunct="0">
                <a:spcBef>
                  <a:spcPct val="0"/>
                </a:spcBef>
                <a:spcAft>
                  <a:spcPct val="0"/>
                </a:spcAft>
                <a:buChar char="•"/>
                <a:defRPr sz="2800" b="1">
                  <a:solidFill>
                    <a:schemeClr val="bg1"/>
                  </a:solidFill>
                  <a:latin typeface="Verdana" charset="0"/>
                  <a:ea typeface="黑体" charset="0"/>
                  <a:cs typeface="黑体" charset="0"/>
                </a:defRPr>
              </a:lvl9pPr>
            </a:lstStyle>
            <a:p>
              <a:pPr algn="ctr" eaLnBrk="1" hangingPunct="1">
                <a:lnSpc>
                  <a:spcPct val="90000"/>
                </a:lnSpc>
                <a:defRPr/>
              </a:pPr>
              <a:r>
                <a:rPr lang="zh-CN" altLang="en-US" sz="1400" dirty="0">
                  <a:latin typeface="微软雅黑" panose="020B0503020204020204" pitchFamily="34" charset="-122"/>
                  <a:ea typeface="微软雅黑" panose="020B0503020204020204" pitchFamily="34" charset="-122"/>
                  <a:cs typeface="微软雅黑" charset="0"/>
                </a:rPr>
                <a:t>应用服务</a:t>
              </a:r>
              <a:endParaRPr lang="en-US" altLang="zh-CN" sz="1400" dirty="0">
                <a:latin typeface="微软雅黑" panose="020B0503020204020204" pitchFamily="34" charset="-122"/>
                <a:ea typeface="微软雅黑" panose="020B0503020204020204" pitchFamily="34" charset="-122"/>
                <a:cs typeface="微软雅黑" charset="0"/>
              </a:endParaRPr>
            </a:p>
          </p:txBody>
        </p:sp>
        <p:cxnSp>
          <p:nvCxnSpPr>
            <p:cNvPr id="52" name="直接箭头连接符 24"/>
            <p:cNvCxnSpPr>
              <a:stCxn id="50" idx="0"/>
              <a:endCxn id="51" idx="2"/>
            </p:cNvCxnSpPr>
            <p:nvPr/>
          </p:nvCxnSpPr>
          <p:spPr>
            <a:xfrm flipV="1">
              <a:off x="474333" y="3933056"/>
              <a:ext cx="12858" cy="122413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53" name="矩形 52"/>
            <p:cNvSpPr/>
            <p:nvPr/>
          </p:nvSpPr>
          <p:spPr>
            <a:xfrm>
              <a:off x="126817" y="4293096"/>
              <a:ext cx="675776" cy="421068"/>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eaLnBrk="1" hangingPunct="1">
                <a:lnSpc>
                  <a:spcPct val="90000"/>
                </a:lnSpc>
                <a:defRPr/>
              </a:pPr>
              <a:r>
                <a:rPr lang="zh-CN" altLang="en-US" sz="1400" dirty="0">
                  <a:latin typeface="微软雅黑" panose="020B0503020204020204" pitchFamily="34" charset="-122"/>
                  <a:ea typeface="微软雅黑" panose="020B0503020204020204" pitchFamily="34" charset="-122"/>
                  <a:cs typeface="微软雅黑" charset="0"/>
                </a:rPr>
                <a:t>催生</a:t>
              </a:r>
              <a:endParaRPr lang="en-US" altLang="zh-CN" sz="1400" dirty="0">
                <a:latin typeface="微软雅黑" panose="020B0503020204020204" pitchFamily="34" charset="-122"/>
                <a:ea typeface="微软雅黑" panose="020B0503020204020204" pitchFamily="34" charset="-122"/>
                <a:cs typeface="微软雅黑" charset="0"/>
              </a:endParaRPr>
            </a:p>
            <a:p>
              <a:pPr algn="ctr" eaLnBrk="1" hangingPunct="1">
                <a:lnSpc>
                  <a:spcPct val="90000"/>
                </a:lnSpc>
                <a:defRPr/>
              </a:pPr>
              <a:r>
                <a:rPr lang="zh-CN" altLang="en-US" sz="1400" dirty="0">
                  <a:latin typeface="微软雅黑" panose="020B0503020204020204" pitchFamily="34" charset="-122"/>
                  <a:ea typeface="微软雅黑" panose="020B0503020204020204" pitchFamily="34" charset="-122"/>
                  <a:cs typeface="微软雅黑" charset="0"/>
                </a:rPr>
                <a:t>推动</a:t>
              </a:r>
              <a:endParaRPr lang="en-US" altLang="zh-CN" sz="1400" dirty="0">
                <a:latin typeface="微软雅黑" panose="020B0503020204020204" pitchFamily="34" charset="-122"/>
                <a:ea typeface="微软雅黑" panose="020B0503020204020204" pitchFamily="34" charset="-122"/>
                <a:cs typeface="微软雅黑" charset="0"/>
              </a:endParaRPr>
            </a:p>
          </p:txBody>
        </p:sp>
        <p:cxnSp>
          <p:nvCxnSpPr>
            <p:cNvPr id="54" name="直接连接符 28"/>
            <p:cNvCxnSpPr/>
            <p:nvPr/>
          </p:nvCxnSpPr>
          <p:spPr>
            <a:xfrm flipV="1">
              <a:off x="899592" y="4509120"/>
              <a:ext cx="7776864" cy="0"/>
            </a:xfrm>
            <a:prstGeom prst="line">
              <a:avLst/>
            </a:prstGeom>
            <a:ln>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5" name="TextBox 29"/>
            <p:cNvSpPr txBox="1"/>
            <p:nvPr/>
          </p:nvSpPr>
          <p:spPr>
            <a:xfrm>
              <a:off x="1187624" y="4725144"/>
              <a:ext cx="1159708" cy="278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285750" indent="-285750" algn="ctr"/>
              <a:r>
                <a:rPr lang="zh-CN" altLang="en-US" sz="1050" dirty="0">
                  <a:latin typeface="微软雅黑" panose="020B0503020204020204" pitchFamily="34" charset="-122"/>
                  <a:ea typeface="微软雅黑" panose="020B0503020204020204" pitchFamily="34" charset="-122"/>
                </a:rPr>
                <a:t>奠定基础</a:t>
              </a:r>
            </a:p>
          </p:txBody>
        </p:sp>
        <p:sp>
          <p:nvSpPr>
            <p:cNvPr id="56" name="TextBox 30"/>
            <p:cNvSpPr txBox="1"/>
            <p:nvPr/>
          </p:nvSpPr>
          <p:spPr>
            <a:xfrm>
              <a:off x="2411761" y="4725144"/>
              <a:ext cx="1159708" cy="278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285750" indent="-285750" algn="ct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模式识别</a:t>
              </a:r>
            </a:p>
          </p:txBody>
        </p:sp>
        <p:sp>
          <p:nvSpPr>
            <p:cNvPr id="57" name="TextBox 31"/>
            <p:cNvSpPr txBox="1"/>
            <p:nvPr/>
          </p:nvSpPr>
          <p:spPr>
            <a:xfrm>
              <a:off x="3707904" y="4725144"/>
              <a:ext cx="1159708" cy="278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285750" indent="-285750" algn="ct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知识推理</a:t>
              </a:r>
            </a:p>
          </p:txBody>
        </p:sp>
        <p:sp>
          <p:nvSpPr>
            <p:cNvPr id="58" name="TextBox 32"/>
            <p:cNvSpPr txBox="1"/>
            <p:nvPr/>
          </p:nvSpPr>
          <p:spPr>
            <a:xfrm>
              <a:off x="4932040" y="4725144"/>
              <a:ext cx="1159708" cy="278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285750" indent="-285750" algn="ct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网络</a:t>
              </a:r>
            </a:p>
          </p:txBody>
        </p:sp>
        <p:sp>
          <p:nvSpPr>
            <p:cNvPr id="59" name="TextBox 33"/>
            <p:cNvSpPr txBox="1"/>
            <p:nvPr/>
          </p:nvSpPr>
          <p:spPr>
            <a:xfrm>
              <a:off x="6156175" y="4725144"/>
              <a:ext cx="1159708" cy="278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285750" indent="-285750" algn="ct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语义</a:t>
              </a:r>
            </a:p>
          </p:txBody>
        </p:sp>
        <p:sp>
          <p:nvSpPr>
            <p:cNvPr id="60" name="TextBox 34"/>
            <p:cNvSpPr txBox="1"/>
            <p:nvPr/>
          </p:nvSpPr>
          <p:spPr>
            <a:xfrm>
              <a:off x="7380312" y="4725144"/>
              <a:ext cx="1159708" cy="278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285750" indent="-285750" algn="ct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群体</a:t>
              </a:r>
            </a:p>
          </p:txBody>
        </p:sp>
        <p:sp>
          <p:nvSpPr>
            <p:cNvPr id="61" name="矩形 60"/>
            <p:cNvSpPr/>
            <p:nvPr/>
          </p:nvSpPr>
          <p:spPr>
            <a:xfrm>
              <a:off x="8698886" y="4797152"/>
              <a:ext cx="265603" cy="858331"/>
            </a:xfrm>
            <a:prstGeom prst="rect">
              <a:avLst/>
            </a:prstGeom>
          </p:spPr>
          <p:txBody>
            <a:bodyPr wrap="square">
              <a:spAutoFit/>
            </a:bodyPr>
            <a:lstStyle/>
            <a:p>
              <a:pPr algn="ctr" eaLnBrk="1" hangingPunct="1">
                <a:lnSpc>
                  <a:spcPct val="90000"/>
                </a:lnSpc>
                <a:defRPr/>
              </a:pPr>
              <a:r>
                <a:rPr lang="zh-CN" altLang="en-US" sz="1600" dirty="0">
                  <a:solidFill>
                    <a:srgbClr val="C00000"/>
                  </a:solidFill>
                  <a:latin typeface="微软雅黑" panose="020B0503020204020204" pitchFamily="34" charset="-122"/>
                  <a:ea typeface="微软雅黑" panose="020B0503020204020204" pitchFamily="34" charset="-122"/>
                  <a:cs typeface="微软雅黑" charset="0"/>
                </a:rPr>
                <a:t>不断探索</a:t>
              </a:r>
              <a:endParaRPr lang="en-US" altLang="zh-CN" sz="1600" dirty="0">
                <a:solidFill>
                  <a:srgbClr val="C00000"/>
                </a:solidFill>
                <a:latin typeface="微软雅黑" panose="020B0503020204020204" pitchFamily="34" charset="-122"/>
                <a:ea typeface="微软雅黑" panose="020B0503020204020204" pitchFamily="34" charset="-122"/>
                <a:cs typeface="微软雅黑" charset="0"/>
              </a:endParaRPr>
            </a:p>
          </p:txBody>
        </p:sp>
        <p:pic>
          <p:nvPicPr>
            <p:cNvPr id="62" name="Picture 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6981" y="3429000"/>
              <a:ext cx="1008112" cy="75608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 name="矩形 62"/>
            <p:cNvSpPr/>
            <p:nvPr/>
          </p:nvSpPr>
          <p:spPr>
            <a:xfrm>
              <a:off x="1056089" y="2924944"/>
              <a:ext cx="2316331" cy="296907"/>
            </a:xfrm>
            <a:prstGeom prst="rect">
              <a:avLst/>
            </a:prstGeom>
            <a:noFill/>
          </p:spPr>
          <p:style>
            <a:lnRef idx="1">
              <a:schemeClr val="accent3"/>
            </a:lnRef>
            <a:fillRef idx="2">
              <a:schemeClr val="accent3"/>
            </a:fillRef>
            <a:effectRef idx="1">
              <a:schemeClr val="accent3"/>
            </a:effectRef>
            <a:fontRef idx="minor">
              <a:schemeClr val="dk1"/>
            </a:fontRef>
          </p:style>
          <p:txBody>
            <a:bodyPr wrap="none">
              <a:spAutoFit/>
            </a:bodyPr>
            <a:lstStyle/>
            <a:p>
              <a:r>
                <a:rPr lang="zh-CN" altLang="en-US" sz="1600" dirty="0">
                  <a:latin typeface="微软雅黑" panose="020B0503020204020204" pitchFamily="34" charset="-122"/>
                  <a:ea typeface="微软雅黑" panose="020B0503020204020204" pitchFamily="34" charset="-122"/>
                </a:rPr>
                <a:t>理解数据，提升</a:t>
              </a:r>
              <a:r>
                <a:rPr lang="zh-CN" altLang="en-US" sz="1600" b="1" dirty="0">
                  <a:solidFill>
                    <a:srgbClr val="C00000"/>
                  </a:solidFill>
                  <a:latin typeface="微软雅黑" panose="020B0503020204020204" pitchFamily="34" charset="-122"/>
                  <a:ea typeface="微软雅黑" panose="020B0503020204020204" pitchFamily="34" charset="-122"/>
                </a:rPr>
                <a:t>服务智能</a:t>
              </a:r>
            </a:p>
          </p:txBody>
        </p:sp>
        <p:sp>
          <p:nvSpPr>
            <p:cNvPr id="64" name="矩形 63"/>
            <p:cNvSpPr/>
            <p:nvPr/>
          </p:nvSpPr>
          <p:spPr>
            <a:xfrm>
              <a:off x="3491881" y="2924944"/>
              <a:ext cx="2316331" cy="296907"/>
            </a:xfrm>
            <a:prstGeom prst="rect">
              <a:avLst/>
            </a:prstGeom>
            <a:noFill/>
          </p:spPr>
          <p:style>
            <a:lnRef idx="1">
              <a:schemeClr val="accent3"/>
            </a:lnRef>
            <a:fillRef idx="2">
              <a:schemeClr val="accent3"/>
            </a:fillRef>
            <a:effectRef idx="1">
              <a:schemeClr val="accent3"/>
            </a:effectRef>
            <a:fontRef idx="minor">
              <a:schemeClr val="dk1"/>
            </a:fontRef>
          </p:style>
          <p:txBody>
            <a:bodyPr wrap="none">
              <a:spAutoFit/>
            </a:bodyPr>
            <a:lstStyle/>
            <a:p>
              <a:r>
                <a:rPr lang="zh-CN" altLang="en-US" sz="1600" dirty="0">
                  <a:latin typeface="微软雅黑" panose="020B0503020204020204" pitchFamily="34" charset="-122"/>
                  <a:ea typeface="微软雅黑" panose="020B0503020204020204" pitchFamily="34" charset="-122"/>
                </a:rPr>
                <a:t>拟人交互，提高</a:t>
              </a:r>
              <a:r>
                <a:rPr lang="zh-CN" altLang="en-US" sz="1600" b="1" dirty="0">
                  <a:solidFill>
                    <a:srgbClr val="C00000"/>
                  </a:solidFill>
                  <a:latin typeface="微软雅黑" panose="020B0503020204020204" pitchFamily="34" charset="-122"/>
                  <a:ea typeface="微软雅黑" panose="020B0503020204020204" pitchFamily="34" charset="-122"/>
                </a:rPr>
                <a:t>识别</a:t>
              </a:r>
              <a:r>
                <a:rPr lang="zh-CN" altLang="en-US" sz="1600" dirty="0">
                  <a:latin typeface="微软雅黑" panose="020B0503020204020204" pitchFamily="34" charset="-122"/>
                  <a:ea typeface="微软雅黑" panose="020B0503020204020204" pitchFamily="34" charset="-122"/>
                </a:rPr>
                <a:t>精度</a:t>
              </a:r>
            </a:p>
          </p:txBody>
        </p:sp>
        <p:pic>
          <p:nvPicPr>
            <p:cNvPr id="65" name="Picture 6" descr="http://t1.gstatic.com/images?q=tbn:ANd9GcReEuuSjwKKUEFaFW9-86aPGsmavH7l3rwLpivU6x6S_hF2__7nHuG_ePo">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5173" y="3356992"/>
              <a:ext cx="1111630" cy="760159"/>
            </a:xfrm>
            <a:prstGeom prst="rect">
              <a:avLst/>
            </a:prstGeom>
            <a:solidFill>
              <a:srgbClr val="FFFFFF"/>
            </a:solidFill>
            <a:extLst/>
          </p:spPr>
        </p:pic>
        <p:pic>
          <p:nvPicPr>
            <p:cNvPr id="66"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7985" y="3429000"/>
              <a:ext cx="814836" cy="590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矩形 66"/>
            <p:cNvSpPr/>
            <p:nvPr/>
          </p:nvSpPr>
          <p:spPr>
            <a:xfrm>
              <a:off x="1850739" y="4149080"/>
              <a:ext cx="856458" cy="269916"/>
            </a:xfrm>
            <a:prstGeom prst="rect">
              <a:avLst/>
            </a:prstGeom>
          </p:spPr>
          <p:txBody>
            <a:bodyPr wrap="none">
              <a:spAutoFit/>
            </a:bodyPr>
            <a:lstStyle/>
            <a:p>
              <a:pPr marL="285750" indent="-285750" algn="ctr"/>
              <a:r>
                <a:rPr lang="zh-CN" altLang="en-US" sz="1400" dirty="0">
                  <a:latin typeface="微软雅黑" panose="020B0503020204020204" pitchFamily="34" charset="-122"/>
                  <a:ea typeface="微软雅黑" panose="020B0503020204020204" pitchFamily="34" charset="-122"/>
                </a:rPr>
                <a:t>搜索引擎</a:t>
              </a:r>
            </a:p>
          </p:txBody>
        </p:sp>
        <p:sp>
          <p:nvSpPr>
            <p:cNvPr id="68" name="矩形 67"/>
            <p:cNvSpPr/>
            <p:nvPr/>
          </p:nvSpPr>
          <p:spPr>
            <a:xfrm>
              <a:off x="3650942" y="4149080"/>
              <a:ext cx="856458" cy="269916"/>
            </a:xfrm>
            <a:prstGeom prst="rect">
              <a:avLst/>
            </a:prstGeom>
          </p:spPr>
          <p:txBody>
            <a:bodyPr wrap="none">
              <a:spAutoFit/>
            </a:bodyPr>
            <a:lstStyle/>
            <a:p>
              <a:pPr marL="285750" indent="-285750" algn="ctr"/>
              <a:r>
                <a:rPr lang="zh-CN" altLang="en-US" sz="1400" dirty="0">
                  <a:latin typeface="微软雅黑" panose="020B0503020204020204" pitchFamily="34" charset="-122"/>
                  <a:ea typeface="微软雅黑" panose="020B0503020204020204" pitchFamily="34" charset="-122"/>
                </a:rPr>
                <a:t>语音识别</a:t>
              </a:r>
            </a:p>
          </p:txBody>
        </p:sp>
        <p:sp>
          <p:nvSpPr>
            <p:cNvPr id="69" name="矩形 68"/>
            <p:cNvSpPr/>
            <p:nvPr/>
          </p:nvSpPr>
          <p:spPr>
            <a:xfrm>
              <a:off x="4772485" y="4149080"/>
              <a:ext cx="856458" cy="269916"/>
            </a:xfrm>
            <a:prstGeom prst="rect">
              <a:avLst/>
            </a:prstGeom>
          </p:spPr>
          <p:txBody>
            <a:bodyPr wrap="none">
              <a:spAutoFit/>
            </a:bodyPr>
            <a:lstStyle/>
            <a:p>
              <a:pPr marL="285750" indent="-285750" algn="ctr"/>
              <a:r>
                <a:rPr lang="zh-CN" altLang="en-US" sz="1400" dirty="0">
                  <a:latin typeface="微软雅黑" panose="020B0503020204020204" pitchFamily="34" charset="-122"/>
                  <a:ea typeface="微软雅黑" panose="020B0503020204020204" pitchFamily="34" charset="-122"/>
                </a:rPr>
                <a:t>视频识别</a:t>
              </a:r>
            </a:p>
          </p:txBody>
        </p:sp>
        <p:sp>
          <p:nvSpPr>
            <p:cNvPr id="70" name="矩形 69"/>
            <p:cNvSpPr/>
            <p:nvPr/>
          </p:nvSpPr>
          <p:spPr>
            <a:xfrm>
              <a:off x="5940152" y="2924944"/>
              <a:ext cx="2664295" cy="296907"/>
            </a:xfrm>
            <a:prstGeom prst="rect">
              <a:avLst/>
            </a:prstGeom>
            <a:noFill/>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1600" dirty="0">
                  <a:latin typeface="微软雅黑" panose="020B0503020204020204" pitchFamily="34" charset="-122"/>
                  <a:ea typeface="微软雅黑" panose="020B0503020204020204" pitchFamily="34" charset="-122"/>
                </a:rPr>
                <a:t>拟人化，进入</a:t>
              </a:r>
              <a:r>
                <a:rPr lang="zh-CN" altLang="en-US" sz="1600" b="1" dirty="0">
                  <a:solidFill>
                    <a:srgbClr val="C00000"/>
                  </a:solidFill>
                  <a:latin typeface="微软雅黑" panose="020B0503020204020204" pitchFamily="34" charset="-122"/>
                  <a:ea typeface="微软雅黑" panose="020B0503020204020204" pitchFamily="34" charset="-122"/>
                </a:rPr>
                <a:t>机器人</a:t>
              </a:r>
              <a:r>
                <a:rPr lang="zh-CN" altLang="en-US" sz="1600" dirty="0">
                  <a:latin typeface="微软雅黑" panose="020B0503020204020204" pitchFamily="34" charset="-122"/>
                  <a:ea typeface="微软雅黑" panose="020B0503020204020204" pitchFamily="34" charset="-122"/>
                </a:rPr>
                <a:t>时代</a:t>
              </a:r>
            </a:p>
          </p:txBody>
        </p:sp>
        <p:pic>
          <p:nvPicPr>
            <p:cNvPr id="71" name="Picture 2" descr="http://t3.gstatic.com/images?q=tbn:ANd9GcTWGDhIZm2ZLf0JXJCxWs2-X050xJXtDJqHmgxqKMrqq5sswRQcET-OEg">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61477" y="3429000"/>
              <a:ext cx="477613" cy="618206"/>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69589" y="3429000"/>
              <a:ext cx="860621" cy="62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矩形 72"/>
            <p:cNvSpPr/>
            <p:nvPr/>
          </p:nvSpPr>
          <p:spPr>
            <a:xfrm>
              <a:off x="6256380" y="4149080"/>
              <a:ext cx="686140" cy="269916"/>
            </a:xfrm>
            <a:prstGeom prst="rect">
              <a:avLst/>
            </a:prstGeom>
          </p:spPr>
          <p:txBody>
            <a:bodyPr wrap="none">
              <a:spAutoFit/>
            </a:bodyPr>
            <a:lstStyle/>
            <a:p>
              <a:pPr marL="285750" indent="-285750" algn="ctr"/>
              <a:r>
                <a:rPr lang="zh-CN" altLang="en-US" sz="1400" dirty="0">
                  <a:latin typeface="微软雅黑" panose="020B0503020204020204" pitchFamily="34" charset="-122"/>
                  <a:ea typeface="微软雅黑" panose="020B0503020204020204" pitchFamily="34" charset="-122"/>
                </a:rPr>
                <a:t>机器人</a:t>
              </a:r>
            </a:p>
          </p:txBody>
        </p:sp>
        <p:sp>
          <p:nvSpPr>
            <p:cNvPr id="74" name="矩形 73"/>
            <p:cNvSpPr/>
            <p:nvPr/>
          </p:nvSpPr>
          <p:spPr>
            <a:xfrm>
              <a:off x="7292766" y="4149080"/>
              <a:ext cx="856458" cy="269916"/>
            </a:xfrm>
            <a:prstGeom prst="rect">
              <a:avLst/>
            </a:prstGeom>
          </p:spPr>
          <p:txBody>
            <a:bodyPr wrap="none">
              <a:spAutoFit/>
            </a:bodyPr>
            <a:lstStyle/>
            <a:p>
              <a:pPr marL="285750" indent="-285750" algn="ctr"/>
              <a:r>
                <a:rPr lang="zh-CN" altLang="en-US" sz="1400" dirty="0">
                  <a:latin typeface="微软雅黑" panose="020B0503020204020204" pitchFamily="34" charset="-122"/>
                  <a:ea typeface="微软雅黑" panose="020B0503020204020204" pitchFamily="34" charset="-122"/>
                </a:rPr>
                <a:t>自动驾驶</a:t>
              </a:r>
            </a:p>
          </p:txBody>
        </p:sp>
        <p:cxnSp>
          <p:nvCxnSpPr>
            <p:cNvPr id="75" name="直接连接符 51"/>
            <p:cNvCxnSpPr/>
            <p:nvPr/>
          </p:nvCxnSpPr>
          <p:spPr>
            <a:xfrm flipV="1">
              <a:off x="3491880" y="2924944"/>
              <a:ext cx="0" cy="1728192"/>
            </a:xfrm>
            <a:prstGeom prst="line">
              <a:avLst/>
            </a:prstGeom>
            <a:ln>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55"/>
            <p:cNvCxnSpPr/>
            <p:nvPr/>
          </p:nvCxnSpPr>
          <p:spPr>
            <a:xfrm flipV="1">
              <a:off x="5940152" y="2924944"/>
              <a:ext cx="0" cy="1728192"/>
            </a:xfrm>
            <a:prstGeom prst="line">
              <a:avLst/>
            </a:prstGeom>
            <a:ln>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8698886" y="3356992"/>
              <a:ext cx="265603" cy="858331"/>
            </a:xfrm>
            <a:prstGeom prst="rect">
              <a:avLst/>
            </a:prstGeom>
          </p:spPr>
          <p:txBody>
            <a:bodyPr wrap="square">
              <a:spAutoFit/>
            </a:bodyPr>
            <a:lstStyle/>
            <a:p>
              <a:pPr algn="ctr" eaLnBrk="1" hangingPunct="1">
                <a:lnSpc>
                  <a:spcPct val="90000"/>
                </a:lnSpc>
                <a:defRPr/>
              </a:pPr>
              <a:r>
                <a:rPr lang="zh-CN" altLang="en-US" sz="1600" dirty="0">
                  <a:solidFill>
                    <a:srgbClr val="C00000"/>
                  </a:solidFill>
                  <a:latin typeface="微软雅黑" panose="020B0503020204020204" pitchFamily="34" charset="-122"/>
                  <a:ea typeface="微软雅黑" panose="020B0503020204020204" pitchFamily="34" charset="-122"/>
                  <a:cs typeface="微软雅黑" charset="0"/>
                </a:rPr>
                <a:t>不断进步</a:t>
              </a:r>
              <a:endParaRPr lang="en-US" altLang="zh-CN" sz="1600" dirty="0">
                <a:solidFill>
                  <a:srgbClr val="C00000"/>
                </a:solidFill>
                <a:latin typeface="微软雅黑" panose="020B0503020204020204" pitchFamily="34" charset="-122"/>
                <a:ea typeface="微软雅黑" panose="020B0503020204020204" pitchFamily="34" charset="-122"/>
                <a:cs typeface="微软雅黑" charset="0"/>
              </a:endParaRPr>
            </a:p>
          </p:txBody>
        </p:sp>
      </p:grpSp>
      <p:sp>
        <p:nvSpPr>
          <p:cNvPr id="81" name="矩形 80"/>
          <p:cNvSpPr/>
          <p:nvPr/>
        </p:nvSpPr>
        <p:spPr>
          <a:xfrm>
            <a:off x="106967" y="2062217"/>
            <a:ext cx="2503191" cy="2308324"/>
          </a:xfrm>
          <a:prstGeom prst="rect">
            <a:avLst/>
          </a:prstGeom>
          <a:solidFill>
            <a:schemeClr val="bg2"/>
          </a:solidFill>
          <a:ln>
            <a:solidFill>
              <a:srgbClr val="FFC000"/>
            </a:solidFill>
          </a:ln>
        </p:spPr>
        <p:txBody>
          <a:bodyPr wrap="square">
            <a:spAutoFit/>
          </a:bodyPr>
          <a:lstStyle/>
          <a:p>
            <a:pPr marL="285750" indent="-285750">
              <a:lnSpc>
                <a:spcPct val="150000"/>
              </a:lnSpc>
              <a:buClr>
                <a:srgbClr val="FF0000"/>
              </a:buClr>
              <a:buFont typeface="Wingdings" pitchFamily="2" charset="2"/>
              <a:buChar char="n"/>
            </a:pPr>
            <a:r>
              <a:rPr lang="zh-CN" altLang="en-US" sz="1600" b="1" dirty="0">
                <a:latin typeface="微软雅黑" panose="020B0503020204020204" pitchFamily="34" charset="-122"/>
                <a:ea typeface="微软雅黑" panose="020B0503020204020204" pitchFamily="34" charset="-122"/>
              </a:rPr>
              <a:t>面向网络数据的服务智能，趋向越精准。</a:t>
            </a:r>
            <a:endParaRPr lang="en-US" altLang="zh-CN" sz="1600" b="1" dirty="0">
              <a:latin typeface="微软雅黑" panose="020B0503020204020204" pitchFamily="34" charset="-122"/>
              <a:ea typeface="微软雅黑" panose="020B0503020204020204" pitchFamily="34" charset="-122"/>
            </a:endParaRPr>
          </a:p>
          <a:p>
            <a:pPr marL="285750" indent="-285750">
              <a:lnSpc>
                <a:spcPct val="150000"/>
              </a:lnSpc>
              <a:buClr>
                <a:srgbClr val="FF0000"/>
              </a:buClr>
              <a:buFont typeface="Wingdings" pitchFamily="2" charset="2"/>
              <a:buChar char="n"/>
            </a:pPr>
            <a:r>
              <a:rPr lang="zh-CN" altLang="en-US" sz="1600" b="1" dirty="0">
                <a:latin typeface="微软雅黑" panose="020B0503020204020204" pitchFamily="34" charset="-122"/>
                <a:ea typeface="微软雅黑" panose="020B0503020204020204" pitchFamily="34" charset="-122"/>
              </a:rPr>
              <a:t>语音，视觉等人机识别能力，趋向越准确。</a:t>
            </a:r>
          </a:p>
          <a:p>
            <a:pPr marL="285750" indent="-285750">
              <a:lnSpc>
                <a:spcPct val="150000"/>
              </a:lnSpc>
              <a:buClr>
                <a:srgbClr val="FF0000"/>
              </a:buClr>
              <a:buFont typeface="Wingdings" pitchFamily="2" charset="2"/>
              <a:buChar char="n"/>
            </a:pPr>
            <a:r>
              <a:rPr lang="zh-CN" altLang="en-US" sz="1600" b="1" dirty="0">
                <a:latin typeface="微软雅黑" panose="020B0503020204020204" pitchFamily="34" charset="-122"/>
                <a:ea typeface="微软雅黑" panose="020B0503020204020204" pitchFamily="34" charset="-122"/>
              </a:rPr>
              <a:t>机器人的发展，可操控性和智力更高。</a:t>
            </a:r>
          </a:p>
        </p:txBody>
      </p:sp>
      <p:sp>
        <p:nvSpPr>
          <p:cNvPr id="85" name="燕尾形 34"/>
          <p:cNvSpPr>
            <a:spLocks noChangeArrowheads="1"/>
          </p:cNvSpPr>
          <p:nvPr/>
        </p:nvSpPr>
        <p:spPr bwMode="auto">
          <a:xfrm>
            <a:off x="49167" y="692810"/>
            <a:ext cx="252413" cy="252413"/>
          </a:xfrm>
          <a:prstGeom prst="chevron">
            <a:avLst>
              <a:gd name="adj" fmla="val 49870"/>
            </a:avLst>
          </a:prstGeom>
          <a:solidFill>
            <a:srgbClr val="C495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000000"/>
              </a:solidFill>
              <a:latin typeface="Calibri" panose="020F0502020204030204" pitchFamily="34" charset="0"/>
              <a:sym typeface="Calibri" panose="020F0502020204030204" pitchFamily="34" charset="0"/>
            </a:endParaRPr>
          </a:p>
        </p:txBody>
      </p:sp>
      <p:sp>
        <p:nvSpPr>
          <p:cNvPr id="86" name="燕尾形 35"/>
          <p:cNvSpPr>
            <a:spLocks noChangeArrowheads="1"/>
          </p:cNvSpPr>
          <p:nvPr/>
        </p:nvSpPr>
        <p:spPr bwMode="auto">
          <a:xfrm>
            <a:off x="725442" y="692810"/>
            <a:ext cx="252413" cy="252413"/>
          </a:xfrm>
          <a:prstGeom prst="chevron">
            <a:avLst>
              <a:gd name="adj" fmla="val 49870"/>
            </a:avLst>
          </a:prstGeom>
          <a:solidFill>
            <a:srgbClr val="FFE8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000000"/>
              </a:solidFill>
              <a:latin typeface="Calibri" panose="020F0502020204030204" pitchFamily="34" charset="0"/>
              <a:sym typeface="Calibri" panose="020F0502020204030204" pitchFamily="34" charset="0"/>
            </a:endParaRPr>
          </a:p>
        </p:txBody>
      </p:sp>
      <p:sp>
        <p:nvSpPr>
          <p:cNvPr id="87" name="燕尾形 36"/>
          <p:cNvSpPr>
            <a:spLocks noChangeArrowheads="1"/>
          </p:cNvSpPr>
          <p:nvPr/>
        </p:nvSpPr>
        <p:spPr bwMode="auto">
          <a:xfrm>
            <a:off x="334917" y="692810"/>
            <a:ext cx="252413" cy="252413"/>
          </a:xfrm>
          <a:prstGeom prst="chevron">
            <a:avLst>
              <a:gd name="adj" fmla="val 49870"/>
            </a:avLst>
          </a:prstGeom>
          <a:solidFill>
            <a:srgbClr val="FFDE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000000"/>
              </a:solidFill>
              <a:latin typeface="Calibri" panose="020F0502020204030204" pitchFamily="34" charset="0"/>
              <a:sym typeface="Calibri" panose="020F0502020204030204" pitchFamily="34" charset="0"/>
            </a:endParaRPr>
          </a:p>
        </p:txBody>
      </p:sp>
      <p:sp>
        <p:nvSpPr>
          <p:cNvPr id="78" name="文本框 2"/>
          <p:cNvSpPr>
            <a:spLocks noChangeArrowheads="1"/>
          </p:cNvSpPr>
          <p:nvPr/>
        </p:nvSpPr>
        <p:spPr bwMode="auto">
          <a:xfrm>
            <a:off x="1567692" y="81271"/>
            <a:ext cx="6417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1.4 </a:t>
            </a:r>
            <a:r>
              <a:rPr lang="zh-CN" altLang="en-US"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信息技术未来发展趋势</a:t>
            </a:r>
            <a:endParaRPr lang="zh-CN" altLang="en-US" sz="24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
        <p:nvSpPr>
          <p:cNvPr id="79"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0"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3"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4" name="TextBox 3"/>
          <p:cNvSpPr>
            <a:spLocks noChangeArrowheads="1"/>
          </p:cNvSpPr>
          <p:nvPr/>
        </p:nvSpPr>
        <p:spPr bwMode="auto">
          <a:xfrm>
            <a:off x="3060700" y="6108700"/>
            <a:ext cx="3900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信息技术理论基础和发展规律</a:t>
            </a:r>
            <a:endParaRPr lang="zh-CN" altLang="zh-CN"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7"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2686011860"/>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ChangeArrowheads="1"/>
          </p:cNvSpPr>
          <p:nvPr/>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2" name="矩形 3"/>
          <p:cNvSpPr>
            <a:spLocks noChangeArrowheads="1"/>
          </p:cNvSpPr>
          <p:nvPr/>
        </p:nvSpPr>
        <p:spPr bwMode="auto">
          <a:xfrm>
            <a:off x="1417638" y="-27296"/>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6" name="Rectangle 3"/>
          <p:cNvSpPr>
            <a:spLocks noChangeArrowheads="1"/>
          </p:cNvSpPr>
          <p:nvPr/>
        </p:nvSpPr>
        <p:spPr bwMode="auto">
          <a:xfrm>
            <a:off x="1417638" y="1144567"/>
            <a:ext cx="9907264" cy="2202707"/>
          </a:xfrm>
          <a:prstGeom prst="rect">
            <a:avLst/>
          </a:prstGeom>
          <a:noFill/>
          <a:ln w="9525">
            <a:noFill/>
            <a:miter lim="800000"/>
            <a:headEnd/>
            <a:tailEnd/>
          </a:ln>
        </p:spPr>
        <p:txBody>
          <a:bodyPr/>
          <a:lstStyle/>
          <a:p>
            <a:pPr marL="457200" indent="-457200">
              <a:lnSpc>
                <a:spcPct val="150000"/>
              </a:lnSpc>
              <a:buClr>
                <a:srgbClr val="FF0000"/>
              </a:buClr>
              <a:buFont typeface="Wingdings" pitchFamily="2" charset="2"/>
              <a:buChar char="n"/>
            </a:pPr>
            <a:r>
              <a:rPr lang="zh-CN" altLang="en-US" sz="2000" b="1" dirty="0">
                <a:latin typeface="微软雅黑" panose="020B0503020204020204" pitchFamily="34" charset="-122"/>
                <a:ea typeface="微软雅黑" panose="020B0503020204020204" pitchFamily="34" charset="-122"/>
              </a:rPr>
              <a:t>我们认为：未来十年信息技术仍处于重大变革孕育期，</a:t>
            </a:r>
            <a:r>
              <a:rPr lang="zh-CN" altLang="en-US" sz="2000" b="1" dirty="0">
                <a:solidFill>
                  <a:srgbClr val="FF0000"/>
                </a:solidFill>
                <a:latin typeface="微软雅黑" panose="020B0503020204020204" pitchFamily="34" charset="-122"/>
                <a:ea typeface="微软雅黑" panose="020B0503020204020204" pitchFamily="34" charset="-122"/>
              </a:rPr>
              <a:t>应用创新与技术集成创新</a:t>
            </a:r>
            <a:r>
              <a:rPr lang="zh-CN" altLang="en-US" sz="2000" b="1" dirty="0">
                <a:latin typeface="微软雅黑" panose="020B0503020204020204" pitchFamily="34" charset="-122"/>
                <a:ea typeface="微软雅黑" panose="020B0503020204020204" pitchFamily="34" charset="-122"/>
              </a:rPr>
              <a:t>依然是信息技术近中期发展的主流。</a:t>
            </a:r>
            <a:endParaRPr lang="en-US" altLang="zh-CN" sz="2000" b="1" dirty="0">
              <a:latin typeface="微软雅黑" panose="020B0503020204020204" pitchFamily="34" charset="-122"/>
              <a:ea typeface="微软雅黑" panose="020B0503020204020204" pitchFamily="34" charset="-122"/>
            </a:endParaRPr>
          </a:p>
          <a:p>
            <a:pPr marL="457200" indent="-457200">
              <a:lnSpc>
                <a:spcPct val="150000"/>
              </a:lnSpc>
              <a:buClr>
                <a:srgbClr val="FF0000"/>
              </a:buClr>
              <a:buFont typeface="Wingdings" pitchFamily="2" charset="2"/>
              <a:buChar char="n"/>
            </a:pPr>
            <a:r>
              <a:rPr lang="zh-CN" altLang="en-US" sz="2000" b="1" dirty="0">
                <a:latin typeface="微软雅黑" panose="020B0503020204020204" pitchFamily="34" charset="-122"/>
                <a:ea typeface="微软雅黑" panose="020B0503020204020204" pitchFamily="34" charset="-122"/>
              </a:rPr>
              <a:t>依托我国的后发优势和市场优势，上海在战略性新兴产业信息领域有可能实现跨越式发展。</a:t>
            </a:r>
          </a:p>
        </p:txBody>
      </p:sp>
      <p:sp>
        <p:nvSpPr>
          <p:cNvPr id="47" name="矩形 7"/>
          <p:cNvSpPr>
            <a:spLocks noChangeArrowheads="1"/>
          </p:cNvSpPr>
          <p:nvPr/>
        </p:nvSpPr>
        <p:spPr bwMode="auto">
          <a:xfrm>
            <a:off x="2379334" y="4814075"/>
            <a:ext cx="3214688" cy="830997"/>
          </a:xfrm>
          <a:prstGeom prst="rect">
            <a:avLst/>
          </a:prstGeom>
          <a:noFill/>
          <a:ln w="9525">
            <a:noFill/>
            <a:miter lim="800000"/>
            <a:headEnd/>
            <a:tailEnd/>
          </a:ln>
        </p:spPr>
        <p:txBody>
          <a:bodyPr>
            <a:spAutoFit/>
          </a:bodyPr>
          <a:lstStyle/>
          <a:p>
            <a:r>
              <a:rPr lang="zh-CN" altLang="en-US" sz="1600" b="1" dirty="0">
                <a:latin typeface="微软雅黑" panose="020B0503020204020204" pitchFamily="34" charset="-122"/>
                <a:ea typeface="微软雅黑" panose="020B0503020204020204" pitchFamily="34" charset="-122"/>
                <a:cs typeface="Times New Roman" pitchFamily="18" charset="0"/>
              </a:rPr>
              <a:t>华为公司以技术创新为企业战略核心，注重市场导向的产品研发，成为世界级电信设备商</a:t>
            </a:r>
            <a:endParaRPr lang="zh-CN" altLang="en-US" sz="1600" dirty="0">
              <a:latin typeface="微软雅黑" panose="020B0503020204020204" pitchFamily="34" charset="-122"/>
              <a:ea typeface="微软雅黑" panose="020B0503020204020204" pitchFamily="34" charset="-122"/>
              <a:cs typeface="Times New Roman" pitchFamily="18" charset="0"/>
            </a:endParaRPr>
          </a:p>
        </p:txBody>
      </p:sp>
      <p:sp>
        <p:nvSpPr>
          <p:cNvPr id="48" name="矩形 8"/>
          <p:cNvSpPr>
            <a:spLocks noChangeArrowheads="1"/>
          </p:cNvSpPr>
          <p:nvPr/>
        </p:nvSpPr>
        <p:spPr bwMode="auto">
          <a:xfrm>
            <a:off x="8473752" y="4830049"/>
            <a:ext cx="3286125" cy="830997"/>
          </a:xfrm>
          <a:prstGeom prst="rect">
            <a:avLst/>
          </a:prstGeom>
          <a:noFill/>
          <a:ln w="9525">
            <a:noFill/>
            <a:miter lim="800000"/>
            <a:headEnd/>
            <a:tailEnd/>
          </a:ln>
        </p:spPr>
        <p:txBody>
          <a:bodyPr>
            <a:spAutoFit/>
          </a:bodyPr>
          <a:lstStyle/>
          <a:p>
            <a:r>
              <a:rPr lang="zh-CN" altLang="en-US" sz="1600" b="1" dirty="0">
                <a:latin typeface="微软雅黑" panose="020B0503020204020204" pitchFamily="34" charset="-122"/>
                <a:ea typeface="微软雅黑" panose="020B0503020204020204" pitchFamily="34" charset="-122"/>
                <a:cs typeface="Times New Roman" pitchFamily="18" charset="0"/>
              </a:rPr>
              <a:t>腾讯公司一站式在线虚拟生活空间应用创新使其成为互联网产业的佼佼者</a:t>
            </a:r>
            <a:endParaRPr lang="zh-CN" altLang="en-US" sz="1600" dirty="0">
              <a:latin typeface="微软雅黑" panose="020B0503020204020204" pitchFamily="34" charset="-122"/>
              <a:ea typeface="微软雅黑" panose="020B0503020204020204" pitchFamily="34" charset="-122"/>
              <a:cs typeface="Times New Roman" pitchFamily="18" charset="0"/>
            </a:endParaRPr>
          </a:p>
        </p:txBody>
      </p:sp>
      <p:pic>
        <p:nvPicPr>
          <p:cNvPr id="49" name="Picture 17" descr="http://t1.gstatic.cn/images?q=tbn:rKm9qhhtoWWpCM:">
            <a:hlinkClick r:id="rId3"/>
          </p:cNvPr>
          <p:cNvPicPr>
            <a:picLocks noChangeAspect="1" noChangeArrowheads="1"/>
          </p:cNvPicPr>
          <p:nvPr/>
        </p:nvPicPr>
        <p:blipFill>
          <a:blip r:embed="rId4" cstate="print"/>
          <a:srcRect/>
          <a:stretch>
            <a:fillRect/>
          </a:stretch>
        </p:blipFill>
        <p:spPr bwMode="auto">
          <a:xfrm>
            <a:off x="1379178" y="4742651"/>
            <a:ext cx="1095374" cy="1095374"/>
          </a:xfrm>
          <a:prstGeom prst="rect">
            <a:avLst/>
          </a:prstGeom>
          <a:noFill/>
          <a:effectLst>
            <a:softEdge rad="127000"/>
          </a:effectLst>
        </p:spPr>
      </p:pic>
      <p:sp>
        <p:nvSpPr>
          <p:cNvPr id="53" name="矩形 8"/>
          <p:cNvSpPr>
            <a:spLocks noChangeArrowheads="1"/>
          </p:cNvSpPr>
          <p:nvPr/>
        </p:nvSpPr>
        <p:spPr bwMode="auto">
          <a:xfrm>
            <a:off x="5340587" y="3746664"/>
            <a:ext cx="3241202" cy="584775"/>
          </a:xfrm>
          <a:prstGeom prst="rect">
            <a:avLst/>
          </a:prstGeom>
          <a:noFill/>
          <a:ln w="9525">
            <a:noFill/>
            <a:miter lim="800000"/>
            <a:headEnd/>
            <a:tailEnd/>
          </a:ln>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Times New Roman" pitchFamily="18" charset="0"/>
              </a:rPr>
              <a:t>淘宝网以平台优势，实现</a:t>
            </a:r>
            <a:r>
              <a:rPr lang="en-US" altLang="zh-CN" sz="1600" b="1" dirty="0">
                <a:latin typeface="微软雅黑" panose="020B0503020204020204" pitchFamily="34" charset="-122"/>
                <a:ea typeface="微软雅黑" panose="020B0503020204020204" pitchFamily="34" charset="-122"/>
                <a:cs typeface="Times New Roman" pitchFamily="18" charset="0"/>
              </a:rPr>
              <a:t>B2C</a:t>
            </a:r>
            <a:r>
              <a:rPr lang="zh-CN" altLang="en-US" sz="1600" b="1" dirty="0">
                <a:latin typeface="微软雅黑" panose="020B0503020204020204" pitchFamily="34" charset="-122"/>
                <a:ea typeface="微软雅黑" panose="020B0503020204020204" pitchFamily="34" charset="-122"/>
                <a:cs typeface="Times New Roman" pitchFamily="18" charset="0"/>
              </a:rPr>
              <a:t>业务流程创新，形成电子商务的领导者</a:t>
            </a:r>
            <a:endParaRPr lang="zh-CN" altLang="en-US" sz="1600" dirty="0">
              <a:latin typeface="微软雅黑" panose="020B0503020204020204" pitchFamily="34" charset="-122"/>
              <a:ea typeface="微软雅黑" panose="020B0503020204020204" pitchFamily="34" charset="-122"/>
              <a:cs typeface="Times New Roman" pitchFamily="18" charset="0"/>
            </a:endParaRPr>
          </a:p>
        </p:txBody>
      </p:sp>
      <p:cxnSp>
        <p:nvCxnSpPr>
          <p:cNvPr id="3" name="直接连接符 2"/>
          <p:cNvCxnSpPr/>
          <p:nvPr/>
        </p:nvCxnSpPr>
        <p:spPr bwMode="auto">
          <a:xfrm>
            <a:off x="1379178" y="3347274"/>
            <a:ext cx="9945724" cy="0"/>
          </a:xfrm>
          <a:prstGeom prst="line">
            <a:avLst/>
          </a:prstGeom>
          <a:solidFill>
            <a:schemeClr val="accent1"/>
          </a:solidFill>
          <a:ln w="9525" cap="flat" cmpd="sng" algn="ctr">
            <a:solidFill>
              <a:srgbClr val="92D05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文本框 2"/>
          <p:cNvSpPr>
            <a:spLocks noChangeArrowheads="1"/>
          </p:cNvSpPr>
          <p:nvPr/>
        </p:nvSpPr>
        <p:spPr bwMode="auto">
          <a:xfrm>
            <a:off x="1567692" y="81271"/>
            <a:ext cx="6417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1.4 </a:t>
            </a:r>
            <a:r>
              <a:rPr lang="zh-CN" altLang="en-US"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信息技术未来发展趋势</a:t>
            </a:r>
            <a:endParaRPr lang="zh-CN" altLang="en-US" sz="24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
        <p:nvSpPr>
          <p:cNvPr id="31"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2"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3"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4"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5" name="TextBox 3"/>
          <p:cNvSpPr>
            <a:spLocks noChangeArrowheads="1"/>
          </p:cNvSpPr>
          <p:nvPr/>
        </p:nvSpPr>
        <p:spPr bwMode="auto">
          <a:xfrm>
            <a:off x="3060700" y="6108700"/>
            <a:ext cx="3900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信息技术理论基础和发展规律</a:t>
            </a:r>
            <a:endParaRPr lang="zh-CN" altLang="zh-CN"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5"/>
          <a:stretch>
            <a:fillRect/>
          </a:stretch>
        </p:blipFill>
        <p:spPr>
          <a:xfrm>
            <a:off x="7867493" y="4869651"/>
            <a:ext cx="533400" cy="533400"/>
          </a:xfrm>
          <a:prstGeom prst="rect">
            <a:avLst/>
          </a:prstGeom>
        </p:spPr>
      </p:pic>
      <p:pic>
        <p:nvPicPr>
          <p:cNvPr id="6" name="图片 5"/>
          <p:cNvPicPr>
            <a:picLocks noChangeAspect="1"/>
          </p:cNvPicPr>
          <p:nvPr/>
        </p:nvPicPr>
        <p:blipFill rotWithShape="1">
          <a:blip r:embed="rId6"/>
          <a:srcRect l="8958" t="29384" r="8043" b="32818"/>
          <a:stretch/>
        </p:blipFill>
        <p:spPr>
          <a:xfrm>
            <a:off x="2713352" y="3679802"/>
            <a:ext cx="2535425" cy="753775"/>
          </a:xfrm>
          <a:prstGeom prst="rect">
            <a:avLst/>
          </a:prstGeom>
        </p:spPr>
      </p:pic>
    </p:spTree>
    <p:extLst>
      <p:ext uri="{BB962C8B-B14F-4D97-AF65-F5344CB8AC3E}">
        <p14:creationId xmlns:p14="http://schemas.microsoft.com/office/powerpoint/2010/main" val="61740694"/>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360363" y="0"/>
            <a:ext cx="336550" cy="908050"/>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47" name="TextBox 3"/>
          <p:cNvSpPr>
            <a:spLocks noChangeArrowheads="1"/>
          </p:cNvSpPr>
          <p:nvPr/>
        </p:nvSpPr>
        <p:spPr bwMode="auto">
          <a:xfrm>
            <a:off x="828675" y="404813"/>
            <a:ext cx="14525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dirty="0">
                <a:solidFill>
                  <a:srgbClr val="666666"/>
                </a:solidFill>
                <a:latin typeface="微软雅黑" panose="020B0503020204020204" pitchFamily="34" charset="-122"/>
                <a:ea typeface="微软雅黑" panose="020B0503020204020204" pitchFamily="34" charset="-122"/>
                <a:sym typeface="微软雅黑" panose="020B0503020204020204" pitchFamily="34" charset="-122"/>
              </a:rPr>
              <a:t>过渡页</a:t>
            </a:r>
          </a:p>
        </p:txBody>
      </p:sp>
      <p:sp>
        <p:nvSpPr>
          <p:cNvPr id="6148" name="矩形 24"/>
          <p:cNvSpPr>
            <a:spLocks noChangeArrowheads="1"/>
          </p:cNvSpPr>
          <p:nvPr/>
        </p:nvSpPr>
        <p:spPr bwMode="auto">
          <a:xfrm>
            <a:off x="2136775" y="558800"/>
            <a:ext cx="2449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b="1">
                <a:solidFill>
                  <a:srgbClr val="92D050"/>
                </a:solidFill>
                <a:ea typeface="微软雅黑" panose="020B0503020204020204" pitchFamily="34" charset="-122"/>
                <a:sym typeface="Arial Unicode MS" panose="020B0604020202020204" pitchFamily="34" charset="-122"/>
              </a:rPr>
              <a:t>TRANSITION PAGE</a:t>
            </a:r>
          </a:p>
        </p:txBody>
      </p:sp>
      <p:sp>
        <p:nvSpPr>
          <p:cNvPr id="6149" name="直接连接符 2"/>
          <p:cNvSpPr>
            <a:spLocks noChangeShapeType="1"/>
          </p:cNvSpPr>
          <p:nvPr/>
        </p:nvSpPr>
        <p:spPr bwMode="auto">
          <a:xfrm>
            <a:off x="360363" y="908050"/>
            <a:ext cx="4368800" cy="1588"/>
          </a:xfrm>
          <a:prstGeom prst="line">
            <a:avLst/>
          </a:prstGeom>
          <a:noFill/>
          <a:ln w="9525">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1" name="椭圆 5"/>
          <p:cNvSpPr>
            <a:spLocks noChangeArrowheads="1"/>
          </p:cNvSpPr>
          <p:nvPr/>
        </p:nvSpPr>
        <p:spPr bwMode="auto">
          <a:xfrm>
            <a:off x="1884363" y="2276475"/>
            <a:ext cx="1044575" cy="1042988"/>
          </a:xfrm>
          <a:prstGeom prst="ellipse">
            <a:avLst/>
          </a:prstGeom>
          <a:solidFill>
            <a:srgbClr val="FFFFFF"/>
          </a:solidFill>
          <a:ln w="25400">
            <a:solidFill>
              <a:srgbClr val="92D050"/>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000000"/>
              </a:solidFill>
              <a:latin typeface="Impact" panose="020B0806030902050204" pitchFamily="34" charset="0"/>
              <a:sym typeface="Impact" panose="020B0806030902050204" pitchFamily="34" charset="0"/>
            </a:endParaRPr>
          </a:p>
        </p:txBody>
      </p:sp>
      <p:sp>
        <p:nvSpPr>
          <p:cNvPr id="6152" name="椭圆 6"/>
          <p:cNvSpPr>
            <a:spLocks noChangeArrowheads="1"/>
          </p:cNvSpPr>
          <p:nvPr/>
        </p:nvSpPr>
        <p:spPr bwMode="auto">
          <a:xfrm>
            <a:off x="1974850" y="2366963"/>
            <a:ext cx="863600" cy="863600"/>
          </a:xfrm>
          <a:prstGeom prst="ellipse">
            <a:avLst/>
          </a:pr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dirty="0">
                <a:solidFill>
                  <a:srgbClr val="FFFFFF"/>
                </a:solidFill>
                <a:latin typeface="Impact" panose="020B0806030902050204" pitchFamily="34" charset="0"/>
                <a:sym typeface="Impact" panose="020B0806030902050204" pitchFamily="34" charset="0"/>
              </a:rPr>
              <a:t>2</a:t>
            </a:r>
            <a:endParaRPr lang="zh-CN" altLang="en-US" sz="4400" dirty="0">
              <a:solidFill>
                <a:srgbClr val="FFFFFF"/>
              </a:solidFill>
              <a:latin typeface="Impact" panose="020B0806030902050204" pitchFamily="34" charset="0"/>
              <a:sym typeface="Impact" panose="020B0806030902050204" pitchFamily="34" charset="0"/>
            </a:endParaRPr>
          </a:p>
        </p:txBody>
      </p:sp>
      <p:sp>
        <p:nvSpPr>
          <p:cNvPr id="6153" name="直接连接符 7"/>
          <p:cNvSpPr>
            <a:spLocks noChangeShapeType="1"/>
          </p:cNvSpPr>
          <p:nvPr/>
        </p:nvSpPr>
        <p:spPr bwMode="auto">
          <a:xfrm>
            <a:off x="2928938" y="2906713"/>
            <a:ext cx="7848974" cy="0"/>
          </a:xfrm>
          <a:prstGeom prst="line">
            <a:avLst/>
          </a:prstGeom>
          <a:noFill/>
          <a:ln w="28575">
            <a:solidFill>
              <a:srgbClr val="92D050"/>
            </a:solidFill>
            <a:miter lim="800000"/>
            <a:headE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6154" name="TextBox 3"/>
          <p:cNvSpPr>
            <a:spLocks noChangeArrowheads="1"/>
          </p:cNvSpPr>
          <p:nvPr/>
        </p:nvSpPr>
        <p:spPr bwMode="auto">
          <a:xfrm>
            <a:off x="3038475" y="2187575"/>
            <a:ext cx="77394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rgbClr val="666666"/>
                </a:solidFill>
                <a:latin typeface="微软雅黑" panose="020B0503020204020204" pitchFamily="34" charset="-122"/>
                <a:ea typeface="微软雅黑" panose="020B0503020204020204" pitchFamily="34" charset="-122"/>
                <a:sym typeface="微软雅黑" panose="020B0503020204020204" pitchFamily="34" charset="-122"/>
              </a:rPr>
              <a:t>未来生活愿景驱动信息技术升级发展</a:t>
            </a:r>
          </a:p>
        </p:txBody>
      </p:sp>
      <p:sp>
        <p:nvSpPr>
          <p:cNvPr id="6155" name="矩形 48"/>
          <p:cNvSpPr>
            <a:spLocks noChangeArrowheads="1"/>
          </p:cNvSpPr>
          <p:nvPr/>
        </p:nvSpPr>
        <p:spPr bwMode="auto">
          <a:xfrm>
            <a:off x="3794125" y="3141663"/>
            <a:ext cx="4835525" cy="165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ts val="600"/>
              </a:spcBef>
              <a:buClr>
                <a:srgbClr val="FF0000"/>
              </a:buClr>
              <a:buFont typeface="Arial" panose="020B0604020202020204" pitchFamily="34" charset="0"/>
              <a:buChar char="•"/>
            </a:pPr>
            <a:r>
              <a:rPr lang="zh-CN" altLang="en-US"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随时随地，移动生活</a:t>
            </a:r>
          </a:p>
          <a:p>
            <a:pPr eaLnBrk="1" hangingPunct="1">
              <a:lnSpc>
                <a:spcPct val="120000"/>
              </a:lnSpc>
              <a:spcBef>
                <a:spcPts val="600"/>
              </a:spcBef>
              <a:buClr>
                <a:srgbClr val="FF0000"/>
              </a:buClr>
              <a:buFont typeface="Arial" panose="020B0604020202020204" pitchFamily="34" charset="0"/>
              <a:buChar char="•"/>
            </a:pPr>
            <a:r>
              <a:rPr lang="zh-CN" altLang="en-US"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智慧便捷，居家生活</a:t>
            </a:r>
          </a:p>
          <a:p>
            <a:pPr eaLnBrk="1" hangingPunct="1">
              <a:lnSpc>
                <a:spcPct val="120000"/>
              </a:lnSpc>
              <a:spcBef>
                <a:spcPts val="600"/>
              </a:spcBef>
              <a:buClr>
                <a:srgbClr val="FF0000"/>
              </a:buClr>
              <a:buFont typeface="Arial" panose="020B0604020202020204" pitchFamily="34" charset="0"/>
              <a:buChar char="•"/>
            </a:pPr>
            <a:r>
              <a:rPr lang="zh-CN" altLang="en-US"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协作灵活，商务办公</a:t>
            </a:r>
          </a:p>
          <a:p>
            <a:pPr eaLnBrk="1" hangingPunct="1">
              <a:lnSpc>
                <a:spcPct val="120000"/>
              </a:lnSpc>
              <a:spcBef>
                <a:spcPts val="600"/>
              </a:spcBef>
              <a:buClr>
                <a:srgbClr val="FF0000"/>
              </a:buClr>
              <a:buFont typeface="Arial" panose="020B0604020202020204" pitchFamily="34" charset="0"/>
              <a:buChar char="•"/>
            </a:pPr>
            <a:r>
              <a:rPr lang="zh-CN" altLang="en-US"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高效智能，公共服务</a:t>
            </a:r>
          </a:p>
        </p:txBody>
      </p:sp>
      <p:cxnSp>
        <p:nvCxnSpPr>
          <p:cNvPr id="3" name="直接连接符 2"/>
          <p:cNvCxnSpPr/>
          <p:nvPr/>
        </p:nvCxnSpPr>
        <p:spPr bwMode="auto">
          <a:xfrm>
            <a:off x="3937437" y="3501005"/>
            <a:ext cx="4692213" cy="0"/>
          </a:xfrm>
          <a:prstGeom prst="line">
            <a:avLst/>
          </a:prstGeom>
          <a:solidFill>
            <a:schemeClr val="accent1"/>
          </a:solidFill>
          <a:ln w="9525" cap="flat" cmpd="sng" algn="ctr">
            <a:solidFill>
              <a:schemeClr val="accent4">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a:off x="3937437" y="3933035"/>
            <a:ext cx="4692213" cy="0"/>
          </a:xfrm>
          <a:prstGeom prst="line">
            <a:avLst/>
          </a:prstGeom>
          <a:solidFill>
            <a:schemeClr val="accent1"/>
          </a:solidFill>
          <a:ln w="9525" cap="flat" cmpd="sng" algn="ctr">
            <a:solidFill>
              <a:schemeClr val="accent4">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p:nvPr/>
        </p:nvCxnSpPr>
        <p:spPr bwMode="auto">
          <a:xfrm>
            <a:off x="3937437" y="4352750"/>
            <a:ext cx="4692213" cy="0"/>
          </a:xfrm>
          <a:prstGeom prst="line">
            <a:avLst/>
          </a:prstGeom>
          <a:solidFill>
            <a:schemeClr val="accent1"/>
          </a:solidFill>
          <a:ln w="9525" cap="flat" cmpd="sng" algn="ctr">
            <a:solidFill>
              <a:schemeClr val="accent4">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p:nvCxnSpPr>
        <p:spPr bwMode="auto">
          <a:xfrm>
            <a:off x="3937437" y="4797095"/>
            <a:ext cx="4692213" cy="0"/>
          </a:xfrm>
          <a:prstGeom prst="line">
            <a:avLst/>
          </a:prstGeom>
          <a:solidFill>
            <a:schemeClr val="accent1"/>
          </a:solidFill>
          <a:ln w="9525" cap="flat" cmpd="sng" algn="ctr">
            <a:solidFill>
              <a:schemeClr val="accent4">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543589581"/>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ChangeArrowheads="1"/>
          </p:cNvSpPr>
          <p:nvPr/>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2" name="矩形 3"/>
          <p:cNvSpPr>
            <a:spLocks noChangeArrowheads="1"/>
          </p:cNvSpPr>
          <p:nvPr/>
        </p:nvSpPr>
        <p:spPr bwMode="auto">
          <a:xfrm>
            <a:off x="1417638" y="0"/>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4"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5"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6"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7"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9" name="文本框 2"/>
          <p:cNvSpPr>
            <a:spLocks noChangeArrowheads="1"/>
          </p:cNvSpPr>
          <p:nvPr/>
        </p:nvSpPr>
        <p:spPr bwMode="auto">
          <a:xfrm>
            <a:off x="1544045" y="102086"/>
            <a:ext cx="600192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2. </a:t>
            </a: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未来生活愿景驱动信息技术升级发展</a:t>
            </a:r>
          </a:p>
          <a:p>
            <a:pPr eaLnBrk="1" hangingPunct="1"/>
            <a:endParaRPr lang="zh-CN" altLang="en-US" sz="20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
        <p:nvSpPr>
          <p:cNvPr id="67" name="云形 66"/>
          <p:cNvSpPr/>
          <p:nvPr/>
        </p:nvSpPr>
        <p:spPr>
          <a:xfrm>
            <a:off x="3429632" y="1908700"/>
            <a:ext cx="5040560" cy="3024336"/>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latin typeface="微软雅黑" pitchFamily="34" charset="-122"/>
              <a:ea typeface="微软雅黑" pitchFamily="34" charset="-122"/>
            </a:endParaRPr>
          </a:p>
        </p:txBody>
      </p:sp>
      <p:grpSp>
        <p:nvGrpSpPr>
          <p:cNvPr id="68" name="组合 8"/>
          <p:cNvGrpSpPr/>
          <p:nvPr/>
        </p:nvGrpSpPr>
        <p:grpSpPr>
          <a:xfrm>
            <a:off x="1845893" y="1189087"/>
            <a:ext cx="2117140" cy="1969535"/>
            <a:chOff x="1043608" y="1712547"/>
            <a:chExt cx="2037660" cy="2285183"/>
          </a:xfrm>
        </p:grpSpPr>
        <p:pic>
          <p:nvPicPr>
            <p:cNvPr id="69" name="图片 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608" y="2492896"/>
              <a:ext cx="1008112" cy="1014296"/>
            </a:xfrm>
            <a:prstGeom prst="rect">
              <a:avLst/>
            </a:prstGeom>
          </p:spPr>
        </p:pic>
        <p:pic>
          <p:nvPicPr>
            <p:cNvPr id="70" name="Picture 4" descr="http://ssl.gstatic.com/onebox/weather/60/su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1655" y="2012393"/>
              <a:ext cx="319935" cy="31993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http://t2.gstatic.com/images?q=tbn:ANd9GcSYxx9MZBsGsBJH6qWP6LBAFDw0qspWAXuUnQ-Jg6zVJ9eT6pywQES43QYk">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1655" y="2378158"/>
              <a:ext cx="709613" cy="70485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http://t0.gstatic.com/images?q=tbn:ANd9GcSSZMMBEdzoka2MAdA-t8ikFAvDPW-k8ytD6GJFeOBkTVBFtsUbIZ5LzNw">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6898" y="3139495"/>
              <a:ext cx="619125" cy="323850"/>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直接连接符 72"/>
            <p:cNvCxnSpPr/>
            <p:nvPr/>
          </p:nvCxnSpPr>
          <p:spPr>
            <a:xfrm flipH="1">
              <a:off x="2051720" y="2332329"/>
              <a:ext cx="365178" cy="474454"/>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71" idx="1"/>
            </p:cNvCxnSpPr>
            <p:nvPr/>
          </p:nvCxnSpPr>
          <p:spPr>
            <a:xfrm flipH="1">
              <a:off x="2060104" y="2730583"/>
              <a:ext cx="311551" cy="1524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2060104" y="2882983"/>
              <a:ext cx="311551" cy="25651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69" idx="3"/>
            </p:cNvCxnSpPr>
            <p:nvPr/>
          </p:nvCxnSpPr>
          <p:spPr>
            <a:xfrm flipH="1" flipV="1">
              <a:off x="2051720" y="3000044"/>
              <a:ext cx="275219" cy="65913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pic>
          <p:nvPicPr>
            <p:cNvPr id="77" name="Picture 1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43014" y="3507192"/>
              <a:ext cx="6667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1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59089" y="1712547"/>
              <a:ext cx="367850" cy="45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9" name="直接连接符 78"/>
            <p:cNvCxnSpPr>
              <a:stCxn id="78" idx="2"/>
            </p:cNvCxnSpPr>
            <p:nvPr/>
          </p:nvCxnSpPr>
          <p:spPr>
            <a:xfrm flipH="1">
              <a:off x="2051720" y="2172360"/>
              <a:ext cx="91294" cy="55822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flipV="1">
              <a:off x="1691680" y="2140227"/>
              <a:ext cx="267410" cy="67601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pic>
        <p:nvPicPr>
          <p:cNvPr id="84" name="图片 83"/>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44045" y="3330957"/>
            <a:ext cx="2492708" cy="1757594"/>
          </a:xfrm>
          <a:prstGeom prst="rect">
            <a:avLst/>
          </a:prstGeom>
        </p:spPr>
      </p:pic>
      <p:sp>
        <p:nvSpPr>
          <p:cNvPr id="85" name="矩形 84"/>
          <p:cNvSpPr/>
          <p:nvPr/>
        </p:nvSpPr>
        <p:spPr>
          <a:xfrm>
            <a:off x="2228604" y="4995572"/>
            <a:ext cx="1313983" cy="33855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zh-CN" altLang="en-US" sz="1600" b="1" dirty="0">
                <a:latin typeface="微软雅黑" pitchFamily="34" charset="-122"/>
                <a:ea typeface="微软雅黑" pitchFamily="34" charset="-122"/>
              </a:rPr>
              <a:t>居家生活</a:t>
            </a:r>
          </a:p>
        </p:txBody>
      </p:sp>
      <p:sp>
        <p:nvSpPr>
          <p:cNvPr id="86" name="椭圆 85"/>
          <p:cNvSpPr/>
          <p:nvPr/>
        </p:nvSpPr>
        <p:spPr>
          <a:xfrm>
            <a:off x="10167411" y="5030663"/>
            <a:ext cx="304800" cy="268370"/>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tx1"/>
                </a:solidFill>
                <a:latin typeface="微软雅黑" pitchFamily="34" charset="-122"/>
                <a:ea typeface="微软雅黑" pitchFamily="34" charset="-122"/>
                <a:cs typeface="Aharoni" pitchFamily="2" charset="-79"/>
              </a:rPr>
              <a:t>4</a:t>
            </a:r>
            <a:endParaRPr lang="zh-CN" altLang="en-US" dirty="0">
              <a:solidFill>
                <a:schemeClr val="tx1"/>
              </a:solidFill>
              <a:latin typeface="微软雅黑" pitchFamily="34" charset="-122"/>
              <a:ea typeface="微软雅黑" pitchFamily="34" charset="-122"/>
              <a:cs typeface="Aharoni" pitchFamily="2" charset="-79"/>
            </a:endParaRPr>
          </a:p>
        </p:txBody>
      </p:sp>
      <p:sp>
        <p:nvSpPr>
          <p:cNvPr id="87" name="矩形 86"/>
          <p:cNvSpPr/>
          <p:nvPr/>
        </p:nvSpPr>
        <p:spPr>
          <a:xfrm>
            <a:off x="2286341" y="840032"/>
            <a:ext cx="1198511" cy="33855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zh-CN" altLang="en-US" sz="1600" b="1" dirty="0">
                <a:latin typeface="微软雅黑" pitchFamily="34" charset="-122"/>
                <a:ea typeface="微软雅黑" pitchFamily="34" charset="-122"/>
              </a:rPr>
              <a:t>移动生活</a:t>
            </a:r>
          </a:p>
        </p:txBody>
      </p:sp>
      <p:sp>
        <p:nvSpPr>
          <p:cNvPr id="88" name="椭圆 87"/>
          <p:cNvSpPr/>
          <p:nvPr/>
        </p:nvSpPr>
        <p:spPr>
          <a:xfrm>
            <a:off x="1820626" y="834249"/>
            <a:ext cx="304800" cy="310385"/>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tx1"/>
                </a:solidFill>
                <a:latin typeface="微软雅黑" pitchFamily="34" charset="-122"/>
                <a:ea typeface="微软雅黑" pitchFamily="34" charset="-122"/>
                <a:cs typeface="Aharoni" pitchFamily="2" charset="-79"/>
              </a:rPr>
              <a:t>1</a:t>
            </a:r>
            <a:endParaRPr lang="zh-CN" altLang="en-US" dirty="0">
              <a:solidFill>
                <a:schemeClr val="tx1"/>
              </a:solidFill>
              <a:latin typeface="微软雅黑" pitchFamily="34" charset="-122"/>
              <a:ea typeface="微软雅黑" pitchFamily="34" charset="-122"/>
              <a:cs typeface="Aharoni" pitchFamily="2" charset="-79"/>
            </a:endParaRPr>
          </a:p>
        </p:txBody>
      </p:sp>
      <p:sp>
        <p:nvSpPr>
          <p:cNvPr id="89" name="椭圆 88"/>
          <p:cNvSpPr/>
          <p:nvPr/>
        </p:nvSpPr>
        <p:spPr>
          <a:xfrm>
            <a:off x="1845893" y="5009656"/>
            <a:ext cx="304800" cy="310385"/>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tx1"/>
                </a:solidFill>
                <a:latin typeface="微软雅黑" pitchFamily="34" charset="-122"/>
                <a:ea typeface="微软雅黑" pitchFamily="34" charset="-122"/>
                <a:cs typeface="Aharoni" pitchFamily="2" charset="-79"/>
              </a:rPr>
              <a:t>2</a:t>
            </a:r>
            <a:endParaRPr lang="zh-CN" altLang="en-US" dirty="0">
              <a:solidFill>
                <a:schemeClr val="tx1"/>
              </a:solidFill>
              <a:latin typeface="微软雅黑" pitchFamily="34" charset="-122"/>
              <a:ea typeface="微软雅黑" pitchFamily="34" charset="-122"/>
              <a:cs typeface="Aharoni" pitchFamily="2" charset="-79"/>
            </a:endParaRPr>
          </a:p>
        </p:txBody>
      </p:sp>
      <p:sp>
        <p:nvSpPr>
          <p:cNvPr id="90" name="椭圆 89"/>
          <p:cNvSpPr/>
          <p:nvPr/>
        </p:nvSpPr>
        <p:spPr>
          <a:xfrm>
            <a:off x="10167411" y="825423"/>
            <a:ext cx="304800" cy="310385"/>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tx1"/>
                </a:solidFill>
                <a:latin typeface="微软雅黑" pitchFamily="34" charset="-122"/>
                <a:ea typeface="微软雅黑" pitchFamily="34" charset="-122"/>
                <a:cs typeface="Aharoni" pitchFamily="2" charset="-79"/>
              </a:rPr>
              <a:t>3</a:t>
            </a:r>
            <a:endParaRPr lang="zh-CN" altLang="en-US" dirty="0">
              <a:solidFill>
                <a:schemeClr val="tx1"/>
              </a:solidFill>
              <a:latin typeface="微软雅黑" pitchFamily="34" charset="-122"/>
              <a:ea typeface="微软雅黑" pitchFamily="34" charset="-122"/>
              <a:cs typeface="Aharoni" pitchFamily="2" charset="-79"/>
            </a:endParaRPr>
          </a:p>
        </p:txBody>
      </p:sp>
      <p:sp>
        <p:nvSpPr>
          <p:cNvPr id="91" name="矩形 90"/>
          <p:cNvSpPr/>
          <p:nvPr/>
        </p:nvSpPr>
        <p:spPr>
          <a:xfrm>
            <a:off x="8937826" y="801941"/>
            <a:ext cx="1198511" cy="33855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zh-CN" altLang="en-US" sz="1600" b="1" dirty="0">
                <a:latin typeface="微软雅黑" pitchFamily="34" charset="-122"/>
                <a:ea typeface="微软雅黑" pitchFamily="34" charset="-122"/>
              </a:rPr>
              <a:t>商务办公</a:t>
            </a:r>
          </a:p>
        </p:txBody>
      </p:sp>
      <p:sp>
        <p:nvSpPr>
          <p:cNvPr id="92" name="矩形 91"/>
          <p:cNvSpPr/>
          <p:nvPr/>
        </p:nvSpPr>
        <p:spPr>
          <a:xfrm>
            <a:off x="8916554" y="4981487"/>
            <a:ext cx="1198511" cy="33855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zh-CN" altLang="en-US" sz="1600" b="1" dirty="0">
                <a:latin typeface="微软雅黑" pitchFamily="34" charset="-122"/>
                <a:ea typeface="微软雅黑" pitchFamily="34" charset="-122"/>
              </a:rPr>
              <a:t>公共服务</a:t>
            </a:r>
          </a:p>
        </p:txBody>
      </p:sp>
      <p:sp>
        <p:nvSpPr>
          <p:cNvPr id="93" name="圆角矩形 92"/>
          <p:cNvSpPr/>
          <p:nvPr/>
        </p:nvSpPr>
        <p:spPr>
          <a:xfrm>
            <a:off x="4653768" y="3132836"/>
            <a:ext cx="2448272" cy="576064"/>
          </a:xfrm>
          <a:prstGeom prst="roundRect">
            <a:avLst/>
          </a:prstGeom>
          <a:solidFill>
            <a:schemeClr val="bg1"/>
          </a:solidFill>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i="1" u="sng" dirty="0">
                <a:solidFill>
                  <a:srgbClr val="C00000"/>
                </a:solidFill>
                <a:latin typeface="微软雅黑" pitchFamily="34" charset="-122"/>
                <a:ea typeface="微软雅黑" pitchFamily="34" charset="-122"/>
              </a:rPr>
              <a:t>需求驱动</a:t>
            </a:r>
            <a:endParaRPr lang="en-US" altLang="zh-CN" sz="1600" i="1" u="sng" dirty="0">
              <a:solidFill>
                <a:srgbClr val="C00000"/>
              </a:solidFill>
              <a:latin typeface="微软雅黑" pitchFamily="34" charset="-122"/>
              <a:ea typeface="微软雅黑" pitchFamily="34" charset="-122"/>
            </a:endParaRPr>
          </a:p>
          <a:p>
            <a:pPr algn="ctr"/>
            <a:r>
              <a:rPr lang="zh-CN" altLang="en-US" sz="1600" i="1" u="sng" dirty="0">
                <a:solidFill>
                  <a:srgbClr val="C00000"/>
                </a:solidFill>
                <a:latin typeface="微软雅黑" pitchFamily="34" charset="-122"/>
                <a:ea typeface="微软雅黑" pitchFamily="34" charset="-122"/>
              </a:rPr>
              <a:t>信息技术创新发展</a:t>
            </a:r>
          </a:p>
        </p:txBody>
      </p:sp>
      <p:grpSp>
        <p:nvGrpSpPr>
          <p:cNvPr id="94" name="组合 69"/>
          <p:cNvGrpSpPr/>
          <p:nvPr/>
        </p:nvGrpSpPr>
        <p:grpSpPr>
          <a:xfrm>
            <a:off x="7780980" y="3259088"/>
            <a:ext cx="2479842" cy="1616753"/>
            <a:chOff x="6664158" y="4365104"/>
            <a:chExt cx="2479842" cy="1616753"/>
          </a:xfrm>
        </p:grpSpPr>
        <p:pic>
          <p:nvPicPr>
            <p:cNvPr id="95" name="图片 94"/>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64158" y="4373382"/>
              <a:ext cx="2479842" cy="1608475"/>
            </a:xfrm>
            <a:prstGeom prst="rect">
              <a:avLst/>
            </a:prstGeom>
          </p:spPr>
        </p:pic>
        <p:sp>
          <p:nvSpPr>
            <p:cNvPr id="96" name="TextBox 233"/>
            <p:cNvSpPr txBox="1"/>
            <p:nvPr/>
          </p:nvSpPr>
          <p:spPr>
            <a:xfrm>
              <a:off x="6679415" y="4373381"/>
              <a:ext cx="700897" cy="230832"/>
            </a:xfrm>
            <a:prstGeom prst="rect">
              <a:avLst/>
            </a:prstGeom>
            <a:solidFill>
              <a:srgbClr val="00B0F0"/>
            </a:solidFill>
            <a:ln>
              <a:solidFill>
                <a:schemeClr val="tx2"/>
              </a:solidFill>
            </a:ln>
          </p:spPr>
          <p:txBody>
            <a:bodyPr wrap="square" rtlCol="0">
              <a:spAutoFit/>
            </a:bodyPr>
            <a:lstStyle/>
            <a:p>
              <a:r>
                <a:rPr lang="zh-CN" altLang="en-US" sz="900" dirty="0">
                  <a:latin typeface="微软雅黑" pitchFamily="34" charset="-122"/>
                  <a:ea typeface="微软雅黑" pitchFamily="34" charset="-122"/>
                </a:rPr>
                <a:t>宜居城市</a:t>
              </a:r>
            </a:p>
          </p:txBody>
        </p:sp>
        <p:sp>
          <p:nvSpPr>
            <p:cNvPr id="98" name="TextBox 234"/>
            <p:cNvSpPr txBox="1"/>
            <p:nvPr/>
          </p:nvSpPr>
          <p:spPr>
            <a:xfrm>
              <a:off x="8460432" y="4365104"/>
              <a:ext cx="655233" cy="230832"/>
            </a:xfrm>
            <a:prstGeom prst="rect">
              <a:avLst/>
            </a:prstGeom>
            <a:solidFill>
              <a:srgbClr val="00B0F0"/>
            </a:solidFill>
            <a:ln>
              <a:solidFill>
                <a:schemeClr val="tx2"/>
              </a:solidFill>
            </a:ln>
          </p:spPr>
          <p:txBody>
            <a:bodyPr wrap="square" rtlCol="0">
              <a:spAutoFit/>
            </a:bodyPr>
            <a:lstStyle/>
            <a:p>
              <a:r>
                <a:rPr lang="zh-CN" altLang="en-US" sz="900" dirty="0">
                  <a:latin typeface="微软雅黑" pitchFamily="34" charset="-122"/>
                  <a:ea typeface="微软雅黑" pitchFamily="34" charset="-122"/>
                </a:rPr>
                <a:t>高端产业</a:t>
              </a:r>
            </a:p>
          </p:txBody>
        </p:sp>
        <p:sp>
          <p:nvSpPr>
            <p:cNvPr id="100" name="TextBox 235"/>
            <p:cNvSpPr txBox="1"/>
            <p:nvPr/>
          </p:nvSpPr>
          <p:spPr>
            <a:xfrm>
              <a:off x="6679415" y="5733255"/>
              <a:ext cx="700897" cy="230832"/>
            </a:xfrm>
            <a:prstGeom prst="rect">
              <a:avLst/>
            </a:prstGeom>
            <a:solidFill>
              <a:srgbClr val="00B0F0"/>
            </a:solidFill>
            <a:ln>
              <a:solidFill>
                <a:schemeClr val="tx2"/>
              </a:solidFill>
            </a:ln>
          </p:spPr>
          <p:txBody>
            <a:bodyPr wrap="square" rtlCol="0">
              <a:spAutoFit/>
            </a:bodyPr>
            <a:lstStyle/>
            <a:p>
              <a:r>
                <a:rPr lang="zh-CN" altLang="en-US" sz="900" dirty="0">
                  <a:latin typeface="微软雅黑" pitchFamily="34" charset="-122"/>
                  <a:ea typeface="微软雅黑" pitchFamily="34" charset="-122"/>
                </a:rPr>
                <a:t>平安城市</a:t>
              </a:r>
            </a:p>
          </p:txBody>
        </p:sp>
        <p:sp>
          <p:nvSpPr>
            <p:cNvPr id="101" name="TextBox 236"/>
            <p:cNvSpPr txBox="1"/>
            <p:nvPr/>
          </p:nvSpPr>
          <p:spPr>
            <a:xfrm>
              <a:off x="8460432" y="5707411"/>
              <a:ext cx="683567" cy="230832"/>
            </a:xfrm>
            <a:prstGeom prst="rect">
              <a:avLst/>
            </a:prstGeom>
            <a:solidFill>
              <a:srgbClr val="00B0F0"/>
            </a:solidFill>
            <a:ln>
              <a:solidFill>
                <a:schemeClr val="tx2"/>
              </a:solidFill>
            </a:ln>
          </p:spPr>
          <p:txBody>
            <a:bodyPr wrap="square" rtlCol="0">
              <a:spAutoFit/>
            </a:bodyPr>
            <a:lstStyle/>
            <a:p>
              <a:r>
                <a:rPr lang="zh-CN" altLang="en-US" sz="900" dirty="0">
                  <a:latin typeface="微软雅黑" pitchFamily="34" charset="-122"/>
                  <a:ea typeface="微软雅黑" pitchFamily="34" charset="-122"/>
                </a:rPr>
                <a:t>高效政府</a:t>
              </a:r>
            </a:p>
          </p:txBody>
        </p:sp>
      </p:grpSp>
      <p:grpSp>
        <p:nvGrpSpPr>
          <p:cNvPr id="81" name="组合 79"/>
          <p:cNvGrpSpPr/>
          <p:nvPr/>
        </p:nvGrpSpPr>
        <p:grpSpPr>
          <a:xfrm>
            <a:off x="7562437" y="1159045"/>
            <a:ext cx="3049540" cy="2100043"/>
            <a:chOff x="0" y="4063885"/>
            <a:chExt cx="3495214" cy="2251329"/>
          </a:xfrm>
        </p:grpSpPr>
        <p:pic>
          <p:nvPicPr>
            <p:cNvPr id="82" name="Picture 22"/>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4063885"/>
              <a:ext cx="3495214" cy="2251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26" descr="http://t1.gstatic.com/images?q=tbn:ANd9GcSDsMA71smVRI5KD7iBTL59pVNMVXfp-Hih76NF4EAAN330L21tbLi_Th8">
              <a:hlinkClick r:id="rId13"/>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92085" y="4236101"/>
              <a:ext cx="404803" cy="404803"/>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5" name="矩形 6"/>
          <p:cNvSpPr>
            <a:spLocks noChangeArrowheads="1"/>
          </p:cNvSpPr>
          <p:nvPr/>
        </p:nvSpPr>
        <p:spPr bwMode="auto">
          <a:xfrm>
            <a:off x="849313"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6"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7"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8"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2915015349"/>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http://www.pc377.com/uploads/allimg/130915/0H2454612-1.jpg"/>
          <p:cNvPicPr>
            <a:picLocks noChangeAspect="1" noChangeArrowheads="1"/>
          </p:cNvPicPr>
          <p:nvPr/>
        </p:nvPicPr>
        <p:blipFill rotWithShape="1">
          <a:blip r:embed="rId3">
            <a:extLst>
              <a:ext uri="{28A0092B-C50C-407E-A947-70E740481C1C}">
                <a14:useLocalDpi xmlns:a14="http://schemas.microsoft.com/office/drawing/2010/main" val="0"/>
              </a:ext>
            </a:extLst>
          </a:blip>
          <a:srcRect b="14247"/>
          <a:stretch/>
        </p:blipFill>
        <p:spPr bwMode="auto">
          <a:xfrm>
            <a:off x="4635208" y="3806541"/>
            <a:ext cx="3120935" cy="1747705"/>
          </a:xfrm>
          <a:prstGeom prst="rect">
            <a:avLst/>
          </a:prstGeom>
          <a:noFill/>
          <a:extLst>
            <a:ext uri="{909E8E84-426E-40DD-AFC4-6F175D3DCCD1}">
              <a14:hiddenFill xmlns:a14="http://schemas.microsoft.com/office/drawing/2010/main">
                <a:solidFill>
                  <a:srgbClr val="FFFFFF"/>
                </a:solidFill>
              </a14:hiddenFill>
            </a:ext>
          </a:extLst>
        </p:spPr>
      </p:pic>
      <p:sp>
        <p:nvSpPr>
          <p:cNvPr id="21507" name="矩形 2"/>
          <p:cNvSpPr>
            <a:spLocks noChangeArrowheads="1"/>
          </p:cNvSpPr>
          <p:nvPr/>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08" name="矩形 3"/>
          <p:cNvSpPr>
            <a:spLocks noChangeArrowheads="1"/>
          </p:cNvSpPr>
          <p:nvPr/>
        </p:nvSpPr>
        <p:spPr bwMode="auto">
          <a:xfrm>
            <a:off x="1417638" y="0"/>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0"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1"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2"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3"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4" name="TextBox 3"/>
          <p:cNvSpPr>
            <a:spLocks noChangeArrowheads="1"/>
          </p:cNvSpPr>
          <p:nvPr/>
        </p:nvSpPr>
        <p:spPr bwMode="auto">
          <a:xfrm>
            <a:off x="3060700" y="6108700"/>
            <a:ext cx="51250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未来生活愿景驱动信息技术升级发展</a:t>
            </a:r>
          </a:p>
        </p:txBody>
      </p:sp>
      <p:sp>
        <p:nvSpPr>
          <p:cNvPr id="21515" name="文本框 2"/>
          <p:cNvSpPr>
            <a:spLocks noChangeArrowheads="1"/>
          </p:cNvSpPr>
          <p:nvPr/>
        </p:nvSpPr>
        <p:spPr bwMode="auto">
          <a:xfrm>
            <a:off x="1488508" y="87422"/>
            <a:ext cx="37450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2.1 </a:t>
            </a:r>
            <a:r>
              <a:rPr lang="zh-CN" altLang="en-US"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随时随地，移动生活</a:t>
            </a:r>
            <a:endParaRPr lang="zh-CN" altLang="en-US" sz="24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pic>
        <p:nvPicPr>
          <p:cNvPr id="2" name="图片 1"/>
          <p:cNvPicPr>
            <a:picLocks noChangeAspect="1"/>
          </p:cNvPicPr>
          <p:nvPr/>
        </p:nvPicPr>
        <p:blipFill rotWithShape="1">
          <a:blip r:embed="rId4"/>
          <a:srcRect l="19031" r="6446"/>
          <a:stretch/>
        </p:blipFill>
        <p:spPr>
          <a:xfrm>
            <a:off x="884451" y="1373426"/>
            <a:ext cx="3783083" cy="4216627"/>
          </a:xfrm>
          <a:prstGeom prst="rect">
            <a:avLst/>
          </a:prstGeom>
          <a:ln>
            <a:solidFill>
              <a:schemeClr val="tx1"/>
            </a:solidFill>
          </a:ln>
        </p:spPr>
      </p:pic>
      <p:sp>
        <p:nvSpPr>
          <p:cNvPr id="3" name="矩形 2"/>
          <p:cNvSpPr/>
          <p:nvPr/>
        </p:nvSpPr>
        <p:spPr bwMode="auto">
          <a:xfrm>
            <a:off x="859810" y="991474"/>
            <a:ext cx="3783496" cy="364438"/>
          </a:xfrm>
          <a:prstGeom prst="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b="1" dirty="0">
                <a:latin typeface="微软雅黑" panose="020B0503020204020204" pitchFamily="34" charset="-122"/>
                <a:ea typeface="微软雅黑" panose="020B0503020204020204" pitchFamily="34" charset="-122"/>
              </a:rPr>
              <a:t>无线网络</a:t>
            </a:r>
            <a:r>
              <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无所不在</a:t>
            </a:r>
          </a:p>
        </p:txBody>
      </p:sp>
      <p:pic>
        <p:nvPicPr>
          <p:cNvPr id="2052" name="Picture 4" descr="http://files.colabug.com/forum/201207/18/075703x8smc7ask20mk8kc.jpg"/>
          <p:cNvPicPr>
            <a:picLocks noChangeAspect="1" noChangeArrowheads="1"/>
          </p:cNvPicPr>
          <p:nvPr/>
        </p:nvPicPr>
        <p:blipFill rotWithShape="1">
          <a:blip r:embed="rId5">
            <a:extLst>
              <a:ext uri="{28A0092B-C50C-407E-A947-70E740481C1C}">
                <a14:useLocalDpi xmlns:a14="http://schemas.microsoft.com/office/drawing/2010/main" val="0"/>
              </a:ext>
            </a:extLst>
          </a:blip>
          <a:srcRect l="2741" r="2990"/>
          <a:stretch/>
        </p:blipFill>
        <p:spPr bwMode="auto">
          <a:xfrm>
            <a:off x="4671642" y="1344671"/>
            <a:ext cx="3096214" cy="24650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1522" name="矩形 23"/>
          <p:cNvSpPr>
            <a:spLocks noChangeArrowheads="1"/>
          </p:cNvSpPr>
          <p:nvPr/>
        </p:nvSpPr>
        <p:spPr bwMode="auto">
          <a:xfrm>
            <a:off x="4651746" y="1356015"/>
            <a:ext cx="3078541" cy="4187275"/>
          </a:xfrm>
          <a:prstGeom prst="rect">
            <a:avLst/>
          </a:prstGeom>
          <a:solidFill>
            <a:srgbClr val="E36C09">
              <a:alpha val="8117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t"/>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FFFF00"/>
                </a:solidFill>
                <a:latin typeface="微软雅黑" panose="020B0503020204020204" pitchFamily="34" charset="-122"/>
                <a:ea typeface="微软雅黑" panose="020B0503020204020204" pitchFamily="34" charset="-122"/>
              </a:rPr>
              <a:t>可穿戴智能感知终端</a:t>
            </a:r>
            <a:endParaRPr lang="en-US" altLang="zh-CN" b="1" dirty="0">
              <a:solidFill>
                <a:srgbClr val="FFFF00"/>
              </a:solidFill>
              <a:latin typeface="微软雅黑" panose="020B0503020204020204" pitchFamily="34" charset="-122"/>
              <a:ea typeface="微软雅黑" panose="020B0503020204020204" pitchFamily="34" charset="-122"/>
            </a:endParaRPr>
          </a:p>
          <a:p>
            <a:pPr algn="ctr" eaLnBrk="1" hangingPunct="1"/>
            <a:endParaRPr lang="zh-CN" altLang="en-US" b="1" dirty="0">
              <a:solidFill>
                <a:srgbClr val="FFFF00"/>
              </a:solidFill>
              <a:latin typeface="微软雅黑" panose="020B0503020204020204" pitchFamily="34" charset="-122"/>
              <a:ea typeface="微软雅黑" panose="020B0503020204020204" pitchFamily="34" charset="-122"/>
            </a:endParaRPr>
          </a:p>
          <a:p>
            <a:pPr marL="285750" indent="-285750" eaLnBrk="1" hangingPunct="1">
              <a:lnSpc>
                <a:spcPct val="120000"/>
              </a:lnSpc>
              <a:buClr>
                <a:srgbClr val="FFFF00"/>
              </a:buClr>
              <a:buFont typeface="Wingdings" panose="05000000000000000000" pitchFamily="2" charset="2"/>
              <a:buChar char="n"/>
            </a:pPr>
            <a:r>
              <a:rPr lang="zh-CN" altLang="zh-CN" dirty="0">
                <a:latin typeface="微软雅黑" panose="020B0503020204020204" pitchFamily="34" charset="-122"/>
                <a:ea typeface="微软雅黑" panose="020B0503020204020204" pitchFamily="34" charset="-122"/>
              </a:rPr>
              <a:t>随身穿戴的物品</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甚至到植入体内的</a:t>
            </a:r>
            <a:r>
              <a:rPr lang="zh-CN" altLang="zh-CN" b="1" dirty="0">
                <a:solidFill>
                  <a:srgbClr val="FFFF00"/>
                </a:solidFill>
                <a:latin typeface="微软雅黑" panose="020B0503020204020204" pitchFamily="34" charset="-122"/>
                <a:ea typeface="微软雅黑" panose="020B0503020204020204" pitchFamily="34" charset="-122"/>
              </a:rPr>
              <a:t>生物感知芯片</a:t>
            </a:r>
            <a:r>
              <a:rPr lang="zh-CN" altLang="zh-CN" dirty="0">
                <a:latin typeface="微软雅黑" panose="020B0503020204020204" pitchFamily="34" charset="-122"/>
                <a:ea typeface="微软雅黑" panose="020B0503020204020204" pitchFamily="34" charset="-122"/>
              </a:rPr>
              <a:t>都能成为智能感知终端</a:t>
            </a:r>
            <a:endParaRPr lang="en-US" altLang="zh-CN" dirty="0">
              <a:latin typeface="微软雅黑" panose="020B0503020204020204" pitchFamily="34" charset="-122"/>
              <a:ea typeface="微软雅黑" panose="020B0503020204020204" pitchFamily="34" charset="-122"/>
            </a:endParaRPr>
          </a:p>
          <a:p>
            <a:pPr marL="285750" indent="-285750" eaLnBrk="1" hangingPunct="1">
              <a:lnSpc>
                <a:spcPct val="120000"/>
              </a:lnSpc>
              <a:buClr>
                <a:srgbClr val="FFFF00"/>
              </a:buClr>
              <a:buFont typeface="Wingdings" panose="05000000000000000000" pitchFamily="2" charset="2"/>
              <a:buChar char="n"/>
            </a:pPr>
            <a:r>
              <a:rPr lang="zh-CN" altLang="zh-CN" dirty="0">
                <a:latin typeface="微软雅黑" panose="020B0503020204020204" pitchFamily="34" charset="-122"/>
                <a:ea typeface="微软雅黑" panose="020B0503020204020204" pitchFamily="34" charset="-122"/>
              </a:rPr>
              <a:t>内嵌</a:t>
            </a:r>
            <a:r>
              <a:rPr lang="zh-CN" altLang="zh-CN" b="1" dirty="0">
                <a:solidFill>
                  <a:srgbClr val="FFFF00"/>
                </a:solidFill>
                <a:latin typeface="微软雅黑" panose="020B0503020204020204" pitchFamily="34" charset="-122"/>
                <a:ea typeface="微软雅黑" panose="020B0503020204020204" pitchFamily="34" charset="-122"/>
              </a:rPr>
              <a:t>超低功耗</a:t>
            </a:r>
            <a:r>
              <a:rPr lang="zh-CN" altLang="zh-CN" dirty="0">
                <a:latin typeface="微软雅黑" panose="020B0503020204020204" pitchFamily="34" charset="-122"/>
                <a:ea typeface="微软雅黑" panose="020B0503020204020204" pitchFamily="34" charset="-122"/>
              </a:rPr>
              <a:t>处理器、具备</a:t>
            </a:r>
            <a:r>
              <a:rPr lang="zh-CN" altLang="zh-CN" b="1" dirty="0">
                <a:solidFill>
                  <a:srgbClr val="FFFF00"/>
                </a:solidFill>
                <a:latin typeface="微软雅黑" panose="020B0503020204020204" pitchFamily="34" charset="-122"/>
                <a:ea typeface="微软雅黑" panose="020B0503020204020204" pitchFamily="34" charset="-122"/>
              </a:rPr>
              <a:t>灵活便捷的操作系统</a:t>
            </a:r>
            <a:r>
              <a:rPr lang="zh-CN" altLang="zh-CN" dirty="0">
                <a:latin typeface="微软雅黑" panose="020B0503020204020204" pitchFamily="34" charset="-122"/>
                <a:ea typeface="微软雅黑" panose="020B0503020204020204" pitchFamily="34" charset="-122"/>
              </a:rPr>
              <a:t>，实现动态异构组网互联</a:t>
            </a:r>
            <a:endParaRPr lang="en-US" altLang="zh-CN" dirty="0">
              <a:latin typeface="微软雅黑" panose="020B0503020204020204" pitchFamily="34" charset="-122"/>
              <a:ea typeface="微软雅黑" panose="020B0503020204020204" pitchFamily="34" charset="-122"/>
            </a:endParaRPr>
          </a:p>
          <a:p>
            <a:pPr marL="285750" indent="-285750" eaLnBrk="1" hangingPunct="1">
              <a:lnSpc>
                <a:spcPct val="120000"/>
              </a:lnSpc>
              <a:buClr>
                <a:srgbClr val="FFFF00"/>
              </a:buClr>
              <a:buFont typeface="Wingdings" panose="05000000000000000000" pitchFamily="2" charset="2"/>
              <a:buChar char="n"/>
            </a:pPr>
            <a:r>
              <a:rPr lang="zh-CN" altLang="zh-CN" dirty="0">
                <a:latin typeface="微软雅黑" panose="020B0503020204020204" pitchFamily="34" charset="-122"/>
                <a:ea typeface="微软雅黑" panose="020B0503020204020204" pitchFamily="34" charset="-122"/>
              </a:rPr>
              <a:t>形成一个以人为本的智能传感网络与平台，它们感知人的身体、感知外界的环境</a:t>
            </a:r>
            <a:endParaRPr lang="zh-CN" altLang="zh-CN"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31" name="矩形 30"/>
          <p:cNvSpPr/>
          <p:nvPr/>
        </p:nvSpPr>
        <p:spPr bwMode="auto">
          <a:xfrm>
            <a:off x="4643305" y="994399"/>
            <a:ext cx="3096214" cy="361616"/>
          </a:xfrm>
          <a:prstGeom prst="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zh-CN" altLang="en-US" b="1" dirty="0">
                <a:latin typeface="微软雅黑" panose="020B0503020204020204" pitchFamily="34" charset="-122"/>
                <a:ea typeface="微软雅黑" panose="020B0503020204020204" pitchFamily="34" charset="-122"/>
              </a:rPr>
              <a:t>感知服务随处可得</a:t>
            </a:r>
          </a:p>
        </p:txBody>
      </p:sp>
      <p:sp>
        <p:nvSpPr>
          <p:cNvPr id="6" name="矩形 5"/>
          <p:cNvSpPr/>
          <p:nvPr/>
        </p:nvSpPr>
        <p:spPr>
          <a:xfrm>
            <a:off x="7739521" y="994400"/>
            <a:ext cx="3528245" cy="369332"/>
          </a:xfrm>
          <a:prstGeom prst="rect">
            <a:avLst/>
          </a:prstGeom>
          <a:solidFill>
            <a:srgbClr val="FFC000"/>
          </a:solidFill>
          <a:ln>
            <a:solidFill>
              <a:schemeClr val="tx1"/>
            </a:solidFill>
          </a:ln>
        </p:spPr>
        <p:txBody>
          <a:bodyPr wrap="square">
            <a:spAutoFit/>
          </a:bodyPr>
          <a:lstStyle/>
          <a:p>
            <a:pPr algn="ctr"/>
            <a:r>
              <a:rPr lang="zh-CN" altLang="zh-CN" b="1" dirty="0">
                <a:latin typeface="微软雅黑" panose="020B0503020204020204" pitchFamily="34" charset="-122"/>
                <a:ea typeface="微软雅黑" panose="020B0503020204020204" pitchFamily="34" charset="-122"/>
              </a:rPr>
              <a:t>位置服务智能便捷</a:t>
            </a:r>
            <a:endParaRPr lang="zh-CN" altLang="en-US" b="1" dirty="0">
              <a:latin typeface="微软雅黑" panose="020B0503020204020204" pitchFamily="34" charset="-122"/>
              <a:ea typeface="微软雅黑" panose="020B0503020204020204" pitchFamily="34" charset="-122"/>
            </a:endParaRPr>
          </a:p>
        </p:txBody>
      </p:sp>
      <p:pic>
        <p:nvPicPr>
          <p:cNvPr id="2054" name="Picture 6" descr="【“车联网”未来展望：2020年90%汽车接入互联网】"/>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6162" y="1337619"/>
            <a:ext cx="3534331" cy="282025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车联网”未来展望：2020年90%汽车接入互联网】"/>
          <p:cNvPicPr>
            <a:picLocks noChangeAspect="1" noChangeArrowheads="1"/>
          </p:cNvPicPr>
          <p:nvPr/>
        </p:nvPicPr>
        <p:blipFill rotWithShape="1">
          <a:blip r:embed="rId7">
            <a:extLst>
              <a:ext uri="{28A0092B-C50C-407E-A947-70E740481C1C}">
                <a14:useLocalDpi xmlns:a14="http://schemas.microsoft.com/office/drawing/2010/main" val="0"/>
              </a:ext>
            </a:extLst>
          </a:blip>
          <a:srcRect t="22244" b="16081"/>
          <a:stretch/>
        </p:blipFill>
        <p:spPr bwMode="auto">
          <a:xfrm>
            <a:off x="7757273" y="3862385"/>
            <a:ext cx="3524674" cy="1691861"/>
          </a:xfrm>
          <a:prstGeom prst="rect">
            <a:avLst/>
          </a:prstGeom>
          <a:noFill/>
          <a:extLst>
            <a:ext uri="{909E8E84-426E-40DD-AFC4-6F175D3DCCD1}">
              <a14:hiddenFill xmlns:a14="http://schemas.microsoft.com/office/drawing/2010/main">
                <a:solidFill>
                  <a:srgbClr val="FFFFFF"/>
                </a:solidFill>
              </a14:hiddenFill>
            </a:ext>
          </a:extLst>
        </p:spPr>
      </p:pic>
      <p:sp>
        <p:nvSpPr>
          <p:cNvPr id="21526" name="矩形 27"/>
          <p:cNvSpPr>
            <a:spLocks noChangeArrowheads="1"/>
          </p:cNvSpPr>
          <p:nvPr/>
        </p:nvSpPr>
        <p:spPr bwMode="auto">
          <a:xfrm>
            <a:off x="7724048" y="1356015"/>
            <a:ext cx="3557900" cy="4205705"/>
          </a:xfrm>
          <a:prstGeom prst="rect">
            <a:avLst/>
          </a:prstGeom>
          <a:solidFill>
            <a:srgbClr val="E36C09">
              <a:alpha val="8117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t"/>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FFFF00"/>
                </a:solidFill>
                <a:latin typeface="微软雅黑" panose="020B0503020204020204" pitchFamily="34" charset="-122"/>
                <a:ea typeface="微软雅黑" panose="020B0503020204020204" pitchFamily="34" charset="-122"/>
                <a:sym typeface="Calibri" panose="020F0502020204030204" pitchFamily="34" charset="0"/>
              </a:rPr>
              <a:t>车联网与位置服务</a:t>
            </a:r>
            <a:endParaRPr lang="en-US" altLang="zh-CN"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a:p>
            <a:pPr marL="285750" indent="-285750" eaLnBrk="1" hangingPunct="1">
              <a:buClr>
                <a:srgbClr val="FFFF00"/>
              </a:buClr>
              <a:buFont typeface="Wingdings" panose="05000000000000000000" pitchFamily="2" charset="2"/>
              <a:buChar char="n"/>
            </a:pPr>
            <a:endParaRPr lang="en-US" altLang="zh-CN" dirty="0">
              <a:latin typeface="微软雅黑" panose="020B0503020204020204" pitchFamily="34" charset="-122"/>
              <a:ea typeface="微软雅黑" panose="020B0503020204020204" pitchFamily="34" charset="-122"/>
              <a:sym typeface="Calibri" panose="020F0502020204030204" pitchFamily="34" charset="0"/>
            </a:endParaRPr>
          </a:p>
          <a:p>
            <a:pPr marL="285750" indent="-285750" eaLnBrk="1" hangingPunct="1">
              <a:buClr>
                <a:srgbClr val="FFFF00"/>
              </a:buClr>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sym typeface="Calibri" panose="020F0502020204030204" pitchFamily="34" charset="0"/>
              </a:rPr>
              <a:t>实现车车、车路、车网、车人等的</a:t>
            </a:r>
            <a:r>
              <a:rPr lang="zh-CN" altLang="en-US" b="1" dirty="0">
                <a:solidFill>
                  <a:srgbClr val="FFFF00"/>
                </a:solidFill>
                <a:latin typeface="微软雅黑" panose="020B0503020204020204" pitchFamily="34" charset="-122"/>
                <a:ea typeface="微软雅黑" panose="020B0503020204020204" pitchFamily="34" charset="-122"/>
                <a:sym typeface="Calibri" panose="020F0502020204030204" pitchFamily="34" charset="0"/>
              </a:rPr>
              <a:t>互联互通</a:t>
            </a:r>
            <a:endParaRPr lang="en-US" altLang="zh-CN" b="1" dirty="0">
              <a:solidFill>
                <a:srgbClr val="FFFF00"/>
              </a:solidFill>
              <a:latin typeface="微软雅黑" panose="020B0503020204020204" pitchFamily="34" charset="-122"/>
              <a:ea typeface="微软雅黑" panose="020B0503020204020204" pitchFamily="34" charset="-122"/>
              <a:sym typeface="Calibri" panose="020F0502020204030204" pitchFamily="34" charset="0"/>
            </a:endParaRPr>
          </a:p>
          <a:p>
            <a:pPr marL="285750" indent="-285750" eaLnBrk="1" hangingPunct="1">
              <a:buClr>
                <a:srgbClr val="FFFF00"/>
              </a:buClr>
              <a:buFont typeface="Wingdings" panose="05000000000000000000" pitchFamily="2" charset="2"/>
              <a:buChar char="n"/>
            </a:pPr>
            <a:r>
              <a:rPr lang="zh-CN" altLang="en-US" b="1" dirty="0">
                <a:solidFill>
                  <a:srgbClr val="FFFF00"/>
                </a:solidFill>
                <a:latin typeface="微软雅黑" panose="020B0503020204020204" pitchFamily="34" charset="-122"/>
                <a:ea typeface="微软雅黑" panose="020B0503020204020204" pitchFamily="34" charset="-122"/>
                <a:sym typeface="Calibri" panose="020F0502020204030204" pitchFamily="34" charset="0"/>
              </a:rPr>
              <a:t>自动驾驶</a:t>
            </a:r>
            <a:r>
              <a:rPr lang="zh-CN" altLang="en-US" dirty="0">
                <a:latin typeface="微软雅黑" panose="020B0503020204020204" pitchFamily="34" charset="-122"/>
                <a:ea typeface="微软雅黑" panose="020B0503020204020204" pitchFamily="34" charset="-122"/>
                <a:sym typeface="Calibri" panose="020F0502020204030204" pitchFamily="34" charset="0"/>
              </a:rPr>
              <a:t>将成为可能</a:t>
            </a:r>
            <a:endParaRPr lang="en-US" altLang="zh-CN" dirty="0">
              <a:latin typeface="微软雅黑" panose="020B0503020204020204" pitchFamily="34" charset="-122"/>
              <a:ea typeface="微软雅黑" panose="020B0503020204020204" pitchFamily="34" charset="-122"/>
              <a:sym typeface="Calibri" panose="020F0502020204030204" pitchFamily="34" charset="0"/>
            </a:endParaRPr>
          </a:p>
          <a:p>
            <a:pPr marL="285750" indent="-285750" eaLnBrk="1" hangingPunct="1">
              <a:buClr>
                <a:srgbClr val="FFFF00"/>
              </a:buClr>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sym typeface="Calibri" panose="020F0502020204030204" pitchFamily="34" charset="0"/>
              </a:rPr>
              <a:t>智能终端与汽车空间的深入融合将成为移动生活应用的创新模式</a:t>
            </a:r>
            <a:endParaRPr lang="en-US" altLang="zh-CN" dirty="0">
              <a:latin typeface="微软雅黑" panose="020B0503020204020204" pitchFamily="34" charset="-122"/>
              <a:ea typeface="微软雅黑" panose="020B0503020204020204" pitchFamily="34" charset="-122"/>
              <a:sym typeface="Calibri" panose="020F0502020204030204" pitchFamily="34" charset="0"/>
            </a:endParaRPr>
          </a:p>
          <a:p>
            <a:pPr marL="285750" indent="-285750" eaLnBrk="1" hangingPunct="1">
              <a:buClr>
                <a:srgbClr val="FFFF00"/>
              </a:buClr>
              <a:buFont typeface="Wingdings" panose="05000000000000000000" pitchFamily="2" charset="2"/>
              <a:buChar char="n"/>
            </a:pPr>
            <a:r>
              <a:rPr lang="zh-CN" altLang="en-US" b="1" dirty="0">
                <a:solidFill>
                  <a:srgbClr val="FFFF00"/>
                </a:solidFill>
                <a:latin typeface="微软雅黑" panose="020B0503020204020204" pitchFamily="34" charset="-122"/>
                <a:ea typeface="微软雅黑" panose="020B0503020204020204" pitchFamily="34" charset="-122"/>
                <a:sym typeface="Calibri" panose="020F0502020204030204" pitchFamily="34" charset="0"/>
              </a:rPr>
              <a:t>云端</a:t>
            </a:r>
            <a:r>
              <a:rPr lang="zh-CN" altLang="en-US" dirty="0">
                <a:latin typeface="微软雅黑" panose="020B0503020204020204" pitchFamily="34" charset="-122"/>
                <a:ea typeface="微软雅黑" panose="020B0503020204020204" pitchFamily="34" charset="-122"/>
                <a:sym typeface="Calibri" panose="020F0502020204030204" pitchFamily="34" charset="0"/>
              </a:rPr>
              <a:t>将是整合汽车空间的服务平台，围绕车辆和人的位置和应用需求进行汇聚、计算、调度、监控、管理与应用的复合体系。</a:t>
            </a:r>
            <a:endParaRPr lang="zh-CN" altLang="en-US"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48" name="矩形 23"/>
          <p:cNvSpPr>
            <a:spLocks noChangeArrowheads="1"/>
          </p:cNvSpPr>
          <p:nvPr/>
        </p:nvSpPr>
        <p:spPr bwMode="auto">
          <a:xfrm>
            <a:off x="875569" y="1357966"/>
            <a:ext cx="3803391" cy="4291591"/>
          </a:xfrm>
          <a:prstGeom prst="rect">
            <a:avLst/>
          </a:prstGeom>
          <a:solidFill>
            <a:srgbClr val="E36C09">
              <a:alpha val="8117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t"/>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20000"/>
              </a:lnSpc>
              <a:buClr>
                <a:srgbClr val="FFFF00"/>
              </a:buClr>
            </a:pPr>
            <a:r>
              <a:rPr lang="zh-CN" altLang="zh-CN" b="1" dirty="0">
                <a:solidFill>
                  <a:srgbClr val="FFFF00"/>
                </a:solidFill>
                <a:latin typeface="微软雅黑" panose="020B0503020204020204" pitchFamily="34" charset="-122"/>
                <a:ea typeface="微软雅黑" panose="020B0503020204020204" pitchFamily="34" charset="-122"/>
              </a:rPr>
              <a:t>移动互联网</a:t>
            </a:r>
            <a:endParaRPr lang="en-US" altLang="zh-CN" b="1" dirty="0">
              <a:solidFill>
                <a:srgbClr val="FFFF00"/>
              </a:solidFill>
              <a:latin typeface="微软雅黑" panose="020B0503020204020204" pitchFamily="34" charset="-122"/>
              <a:ea typeface="微软雅黑" panose="020B0503020204020204" pitchFamily="34" charset="-122"/>
            </a:endParaRPr>
          </a:p>
          <a:p>
            <a:pPr>
              <a:lnSpc>
                <a:spcPct val="120000"/>
              </a:lnSpc>
              <a:buClr>
                <a:srgbClr val="FFFF00"/>
              </a:buClr>
            </a:pPr>
            <a:endParaRPr lang="en-US" altLang="zh-CN" dirty="0">
              <a:latin typeface="微软雅黑" panose="020B0503020204020204" pitchFamily="34" charset="-122"/>
              <a:ea typeface="微软雅黑" panose="020B0503020204020204" pitchFamily="34" charset="-122"/>
            </a:endParaRPr>
          </a:p>
          <a:p>
            <a:pPr marL="285750" indent="-285750">
              <a:lnSpc>
                <a:spcPct val="120000"/>
              </a:lnSpc>
              <a:buClr>
                <a:srgbClr val="FFFF00"/>
              </a:buClr>
              <a:buFont typeface="Wingdings" panose="05000000000000000000" pitchFamily="2" charset="2"/>
              <a:buChar char="n"/>
            </a:pPr>
            <a:r>
              <a:rPr lang="zh-CN" altLang="zh-CN" dirty="0">
                <a:latin typeface="微软雅黑" panose="020B0503020204020204" pitchFamily="34" charset="-122"/>
                <a:ea typeface="微软雅黑" panose="020B0503020204020204" pitchFamily="34" charset="-122"/>
              </a:rPr>
              <a:t>实现峰值速率</a:t>
            </a:r>
            <a:r>
              <a:rPr lang="en-US" altLang="zh-CN" b="1" dirty="0">
                <a:solidFill>
                  <a:srgbClr val="FFFF00"/>
                </a:solidFill>
                <a:latin typeface="微软雅黑" panose="020B0503020204020204" pitchFamily="34" charset="-122"/>
                <a:ea typeface="微软雅黑" panose="020B0503020204020204" pitchFamily="34" charset="-122"/>
              </a:rPr>
              <a:t>10Gbps</a:t>
            </a:r>
            <a:r>
              <a:rPr lang="zh-CN" altLang="zh-CN" dirty="0">
                <a:latin typeface="微软雅黑" panose="020B0503020204020204" pitchFamily="34" charset="-122"/>
                <a:ea typeface="微软雅黑" panose="020B0503020204020204" pitchFamily="34" charset="-122"/>
              </a:rPr>
              <a:t>的广域高速无线覆盖</a:t>
            </a:r>
            <a:endParaRPr lang="en-US" altLang="zh-CN" dirty="0">
              <a:latin typeface="微软雅黑" panose="020B0503020204020204" pitchFamily="34" charset="-122"/>
              <a:ea typeface="微软雅黑" panose="020B0503020204020204" pitchFamily="34" charset="-122"/>
            </a:endParaRPr>
          </a:p>
          <a:p>
            <a:pPr marL="285750" indent="-285750">
              <a:lnSpc>
                <a:spcPct val="120000"/>
              </a:lnSpc>
              <a:buClr>
                <a:srgbClr val="FFFF00"/>
              </a:buClr>
              <a:buFont typeface="Wingdings" panose="05000000000000000000" pitchFamily="2" charset="2"/>
              <a:buChar char="n"/>
            </a:pPr>
            <a:r>
              <a:rPr lang="zh-CN" altLang="zh-CN" dirty="0">
                <a:latin typeface="微软雅黑" panose="020B0503020204020204" pitchFamily="34" charset="-122"/>
                <a:ea typeface="微软雅黑" panose="020B0503020204020204" pitchFamily="34" charset="-122"/>
              </a:rPr>
              <a:t>超高速无线接入技术满足热点和室内密集通信需求</a:t>
            </a:r>
            <a:endParaRPr lang="en-US" altLang="zh-CN" dirty="0">
              <a:latin typeface="微软雅黑" panose="020B0503020204020204" pitchFamily="34" charset="-122"/>
              <a:ea typeface="微软雅黑" panose="020B0503020204020204" pitchFamily="34" charset="-122"/>
            </a:endParaRPr>
          </a:p>
          <a:p>
            <a:pPr marL="285750" indent="-285750">
              <a:lnSpc>
                <a:spcPct val="120000"/>
              </a:lnSpc>
              <a:buClr>
                <a:srgbClr val="FFFF00"/>
              </a:buClr>
              <a:buFont typeface="Wingdings" panose="05000000000000000000" pitchFamily="2" charset="2"/>
              <a:buChar char="n"/>
            </a:pPr>
            <a:r>
              <a:rPr lang="zh-CN" altLang="zh-CN" dirty="0">
                <a:latin typeface="微软雅黑" panose="020B0503020204020204" pitchFamily="34" charset="-122"/>
                <a:ea typeface="微软雅黑" panose="020B0503020204020204" pitchFamily="34" charset="-122"/>
              </a:rPr>
              <a:t>各种制式无线通信系统异构组网</a:t>
            </a:r>
            <a:endParaRPr lang="en-US" altLang="zh-CN" dirty="0">
              <a:latin typeface="微软雅黑" panose="020B0503020204020204" pitchFamily="34" charset="-122"/>
              <a:ea typeface="微软雅黑" panose="020B0503020204020204" pitchFamily="34" charset="-122"/>
            </a:endParaRPr>
          </a:p>
          <a:p>
            <a:pPr marL="285750" indent="-285750">
              <a:lnSpc>
                <a:spcPct val="120000"/>
              </a:lnSpc>
              <a:buClr>
                <a:srgbClr val="FFFF00"/>
              </a:buClr>
              <a:buFont typeface="Wingdings" panose="05000000000000000000" pitchFamily="2" charset="2"/>
              <a:buChar char="n"/>
            </a:pPr>
            <a:r>
              <a:rPr lang="zh-CN" altLang="zh-CN" dirty="0">
                <a:latin typeface="微软雅黑" panose="020B0503020204020204" pitchFamily="34" charset="-122"/>
                <a:ea typeface="微软雅黑" panose="020B0503020204020204" pitchFamily="34" charset="-122"/>
              </a:rPr>
              <a:t>移动终端机成为接入因特网主体</a:t>
            </a:r>
            <a:endParaRPr lang="en-US" altLang="zh-CN" dirty="0">
              <a:latin typeface="微软雅黑" panose="020B0503020204020204" pitchFamily="34" charset="-122"/>
              <a:ea typeface="微软雅黑" panose="020B0503020204020204" pitchFamily="34" charset="-122"/>
            </a:endParaRPr>
          </a:p>
          <a:p>
            <a:pPr marL="285750" indent="-285750">
              <a:lnSpc>
                <a:spcPct val="120000"/>
              </a:lnSpc>
              <a:buClr>
                <a:srgbClr val="FFFF00"/>
              </a:buClr>
              <a:buFont typeface="Wingdings" panose="05000000000000000000" pitchFamily="2" charset="2"/>
              <a:buChar char="n"/>
            </a:pPr>
            <a:r>
              <a:rPr lang="zh-CN" altLang="zh-CN" dirty="0">
                <a:latin typeface="微软雅黑" panose="020B0503020204020204" pitchFamily="34" charset="-122"/>
                <a:ea typeface="微软雅黑" panose="020B0503020204020204" pitchFamily="34" charset="-122"/>
              </a:rPr>
              <a:t>移动互联网与各行各业融合</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打造</a:t>
            </a:r>
            <a:r>
              <a:rPr lang="zh-CN" altLang="en-US" dirty="0">
                <a:latin typeface="微软雅黑" panose="020B0503020204020204" pitchFamily="34" charset="-122"/>
                <a:ea typeface="微软雅黑" panose="020B0503020204020204" pitchFamily="34" charset="-122"/>
              </a:rPr>
              <a:t>“</a:t>
            </a:r>
            <a:r>
              <a:rPr lang="en-US" altLang="zh-CN" b="1" dirty="0">
                <a:solidFill>
                  <a:srgbClr val="FFFF00"/>
                </a:solidFill>
                <a:latin typeface="微软雅黑" panose="020B0503020204020204" pitchFamily="34" charset="-122"/>
                <a:ea typeface="微软雅黑" panose="020B0503020204020204" pitchFamily="34" charset="-122"/>
              </a:rPr>
              <a:t>anywhere 100Mbps</a:t>
            </a:r>
            <a:r>
              <a:rPr lang="en-US" altLang="zh-CN" b="1"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的无处不在的高速无线网络</a:t>
            </a:r>
          </a:p>
          <a:p>
            <a:pPr marL="285750" indent="-285750">
              <a:lnSpc>
                <a:spcPct val="120000"/>
              </a:lnSpc>
              <a:buClr>
                <a:srgbClr val="FFFF00"/>
              </a:buClr>
              <a:buFont typeface="Wingdings" panose="05000000000000000000" pitchFamily="2" charset="2"/>
              <a:buChar char="n"/>
            </a:pPr>
            <a:endParaRPr lang="zh-CN" altLang="zh-CN" dirty="0">
              <a:latin typeface="微软雅黑" panose="020B0503020204020204" pitchFamily="34" charset="-122"/>
              <a:ea typeface="微软雅黑" panose="020B0503020204020204" pitchFamily="34" charset="-122"/>
            </a:endParaRPr>
          </a:p>
        </p:txBody>
      </p:sp>
      <p:sp>
        <p:nvSpPr>
          <p:cNvPr id="60" name="TextBox 56"/>
          <p:cNvSpPr txBox="1"/>
          <p:nvPr/>
        </p:nvSpPr>
        <p:spPr>
          <a:xfrm>
            <a:off x="2023901" y="5553934"/>
            <a:ext cx="1133384" cy="338554"/>
          </a:xfrm>
          <a:prstGeom prst="rect">
            <a:avLst/>
          </a:prstGeom>
          <a:solidFill>
            <a:srgbClr val="FFCC00"/>
          </a:solidFill>
          <a:ln>
            <a:solidFill>
              <a:schemeClr val="accent6">
                <a:lumMod val="75000"/>
              </a:schemeClr>
            </a:solidFill>
          </a:ln>
        </p:spPr>
        <p:txBody>
          <a:bodyPr wrap="square" rtlCol="0">
            <a:spAutoFit/>
          </a:bodyPr>
          <a:lstStyle/>
          <a:p>
            <a:pPr algn="ctr"/>
            <a:r>
              <a:rPr lang="zh-CN" altLang="en-US" sz="1600" b="1" dirty="0">
                <a:solidFill>
                  <a:schemeClr val="tx1">
                    <a:lumMod val="85000"/>
                    <a:lumOff val="15000"/>
                  </a:schemeClr>
                </a:solidFill>
                <a:latin typeface="微软雅黑" pitchFamily="34" charset="-122"/>
                <a:ea typeface="微软雅黑" pitchFamily="34" charset="-122"/>
              </a:rPr>
              <a:t>金融服务</a:t>
            </a:r>
            <a:endParaRPr lang="en-US" altLang="ko-KR" sz="1600" b="1" dirty="0">
              <a:solidFill>
                <a:schemeClr val="tx1">
                  <a:lumMod val="85000"/>
                  <a:lumOff val="15000"/>
                </a:schemeClr>
              </a:solidFill>
              <a:latin typeface="微软雅黑" pitchFamily="34" charset="-122"/>
              <a:ea typeface="微软雅黑" pitchFamily="34" charset="-122"/>
            </a:endParaRPr>
          </a:p>
        </p:txBody>
      </p:sp>
      <p:sp>
        <p:nvSpPr>
          <p:cNvPr id="61" name="TextBox 61"/>
          <p:cNvSpPr txBox="1"/>
          <p:nvPr/>
        </p:nvSpPr>
        <p:spPr>
          <a:xfrm>
            <a:off x="8850645" y="5538616"/>
            <a:ext cx="1120904" cy="338554"/>
          </a:xfrm>
          <a:prstGeom prst="rect">
            <a:avLst/>
          </a:prstGeom>
          <a:solidFill>
            <a:srgbClr val="FFCC00"/>
          </a:solidFill>
          <a:ln>
            <a:solidFill>
              <a:schemeClr val="accent6">
                <a:lumMod val="75000"/>
              </a:schemeClr>
            </a:solidFill>
          </a:ln>
        </p:spPr>
        <p:txBody>
          <a:bodyPr wrap="square" rtlCol="0">
            <a:spAutoFit/>
          </a:bodyPr>
          <a:lstStyle/>
          <a:p>
            <a:pPr algn="ctr"/>
            <a:r>
              <a:rPr lang="zh-CN" altLang="en-US" sz="1600" b="1" dirty="0">
                <a:solidFill>
                  <a:schemeClr val="tx1">
                    <a:lumMod val="85000"/>
                    <a:lumOff val="15000"/>
                  </a:schemeClr>
                </a:solidFill>
                <a:latin typeface="微软雅黑" pitchFamily="34" charset="-122"/>
                <a:ea typeface="微软雅黑" pitchFamily="34" charset="-122"/>
              </a:rPr>
              <a:t>交通出行</a:t>
            </a:r>
            <a:endParaRPr lang="en-US" altLang="ko-KR" sz="1600" b="1" dirty="0">
              <a:solidFill>
                <a:schemeClr val="tx1">
                  <a:lumMod val="85000"/>
                  <a:lumOff val="15000"/>
                </a:schemeClr>
              </a:solidFill>
              <a:latin typeface="微软雅黑" pitchFamily="34" charset="-122"/>
              <a:ea typeface="微软雅黑" pitchFamily="34" charset="-122"/>
            </a:endParaRPr>
          </a:p>
        </p:txBody>
      </p:sp>
      <p:sp>
        <p:nvSpPr>
          <p:cNvPr id="62" name="TextBox 63"/>
          <p:cNvSpPr txBox="1"/>
          <p:nvPr/>
        </p:nvSpPr>
        <p:spPr>
          <a:xfrm>
            <a:off x="5457279" y="5538616"/>
            <a:ext cx="1133384" cy="338554"/>
          </a:xfrm>
          <a:prstGeom prst="rect">
            <a:avLst/>
          </a:prstGeom>
          <a:solidFill>
            <a:srgbClr val="FFCC00"/>
          </a:solidFill>
          <a:ln>
            <a:solidFill>
              <a:schemeClr val="accent6">
                <a:lumMod val="75000"/>
              </a:schemeClr>
            </a:solidFill>
          </a:ln>
        </p:spPr>
        <p:txBody>
          <a:bodyPr wrap="square" rtlCol="0">
            <a:spAutoFit/>
          </a:bodyPr>
          <a:lstStyle/>
          <a:p>
            <a:pPr algn="ctr"/>
            <a:r>
              <a:rPr lang="zh-CN" altLang="en-US" sz="1600" b="1" dirty="0">
                <a:solidFill>
                  <a:schemeClr val="tx1">
                    <a:lumMod val="85000"/>
                    <a:lumOff val="15000"/>
                  </a:schemeClr>
                </a:solidFill>
                <a:latin typeface="微软雅黑" pitchFamily="34" charset="-122"/>
                <a:ea typeface="微软雅黑" pitchFamily="34" charset="-122"/>
              </a:rPr>
              <a:t>健康医疗</a:t>
            </a:r>
            <a:endParaRPr lang="en-US" altLang="ko-KR" sz="1600" b="1" dirty="0">
              <a:solidFill>
                <a:schemeClr val="tx1">
                  <a:lumMod val="85000"/>
                  <a:lumOff val="15000"/>
                </a:schemeClr>
              </a:solidFill>
              <a:latin typeface="微软雅黑" pitchFamily="34" charset="-122"/>
              <a:ea typeface="微软雅黑" pitchFamily="34" charset="-122"/>
            </a:endParaRPr>
          </a:p>
        </p:txBody>
      </p:sp>
      <p:sp>
        <p:nvSpPr>
          <p:cNvPr id="66" name="TextBox 68"/>
          <p:cNvSpPr txBox="1"/>
          <p:nvPr/>
        </p:nvSpPr>
        <p:spPr>
          <a:xfrm>
            <a:off x="4296951" y="5553934"/>
            <a:ext cx="1160328" cy="338554"/>
          </a:xfrm>
          <a:prstGeom prst="rect">
            <a:avLst/>
          </a:prstGeom>
          <a:solidFill>
            <a:srgbClr val="FFCC00"/>
          </a:solidFill>
          <a:ln>
            <a:solidFill>
              <a:schemeClr val="accent6">
                <a:lumMod val="75000"/>
              </a:schemeClr>
            </a:solidFill>
          </a:ln>
        </p:spPr>
        <p:txBody>
          <a:bodyPr wrap="square" rtlCol="0">
            <a:spAutoFit/>
          </a:bodyPr>
          <a:lstStyle/>
          <a:p>
            <a:pPr algn="ctr"/>
            <a:r>
              <a:rPr lang="zh-CN" altLang="en-US" sz="1600" b="1" dirty="0">
                <a:solidFill>
                  <a:schemeClr val="tx1">
                    <a:lumMod val="85000"/>
                    <a:lumOff val="15000"/>
                  </a:schemeClr>
                </a:solidFill>
                <a:latin typeface="微软雅黑" pitchFamily="34" charset="-122"/>
                <a:ea typeface="微软雅黑" pitchFamily="34" charset="-122"/>
              </a:rPr>
              <a:t>教育学习</a:t>
            </a:r>
            <a:endParaRPr lang="en-US" altLang="ko-KR" sz="1600" b="1" dirty="0">
              <a:solidFill>
                <a:schemeClr val="tx1">
                  <a:lumMod val="85000"/>
                  <a:lumOff val="15000"/>
                </a:schemeClr>
              </a:solidFill>
              <a:latin typeface="微软雅黑" pitchFamily="34" charset="-122"/>
              <a:ea typeface="微软雅黑" pitchFamily="34" charset="-122"/>
            </a:endParaRPr>
          </a:p>
        </p:txBody>
      </p:sp>
      <p:sp>
        <p:nvSpPr>
          <p:cNvPr id="67" name="TextBox 70"/>
          <p:cNvSpPr txBox="1"/>
          <p:nvPr/>
        </p:nvSpPr>
        <p:spPr>
          <a:xfrm>
            <a:off x="6590663" y="5536500"/>
            <a:ext cx="1133384" cy="338554"/>
          </a:xfrm>
          <a:prstGeom prst="rect">
            <a:avLst/>
          </a:prstGeom>
          <a:solidFill>
            <a:srgbClr val="FFCC00"/>
          </a:solidFill>
          <a:ln>
            <a:solidFill>
              <a:schemeClr val="accent6">
                <a:lumMod val="75000"/>
              </a:schemeClr>
            </a:solidFill>
          </a:ln>
        </p:spPr>
        <p:txBody>
          <a:bodyPr wrap="square" rtlCol="0">
            <a:spAutoFit/>
          </a:bodyPr>
          <a:lstStyle/>
          <a:p>
            <a:pPr algn="ctr"/>
            <a:r>
              <a:rPr lang="zh-CN" altLang="en-US" sz="1600" b="1" dirty="0">
                <a:solidFill>
                  <a:schemeClr val="tx1">
                    <a:lumMod val="85000"/>
                    <a:lumOff val="15000"/>
                  </a:schemeClr>
                </a:solidFill>
                <a:latin typeface="微软雅黑" pitchFamily="34" charset="-122"/>
                <a:ea typeface="微软雅黑" pitchFamily="34" charset="-122"/>
              </a:rPr>
              <a:t>生活娱乐</a:t>
            </a:r>
            <a:endParaRPr lang="en-US" altLang="ko-KR" sz="1600" b="1" dirty="0">
              <a:solidFill>
                <a:schemeClr val="tx1">
                  <a:lumMod val="85000"/>
                  <a:lumOff val="15000"/>
                </a:schemeClr>
              </a:solidFill>
              <a:latin typeface="微软雅黑" pitchFamily="34" charset="-122"/>
              <a:ea typeface="微软雅黑" pitchFamily="34" charset="-122"/>
            </a:endParaRPr>
          </a:p>
        </p:txBody>
      </p:sp>
      <p:sp>
        <p:nvSpPr>
          <p:cNvPr id="68" name="TextBox 83"/>
          <p:cNvSpPr txBox="1"/>
          <p:nvPr/>
        </p:nvSpPr>
        <p:spPr>
          <a:xfrm>
            <a:off x="7707732" y="5538616"/>
            <a:ext cx="1133384" cy="338554"/>
          </a:xfrm>
          <a:prstGeom prst="rect">
            <a:avLst/>
          </a:prstGeom>
          <a:solidFill>
            <a:srgbClr val="FFCC00"/>
          </a:solidFill>
          <a:ln>
            <a:solidFill>
              <a:schemeClr val="accent6">
                <a:lumMod val="75000"/>
              </a:schemeClr>
            </a:solidFill>
          </a:ln>
        </p:spPr>
        <p:txBody>
          <a:bodyPr wrap="square" rtlCol="0">
            <a:spAutoFit/>
          </a:bodyPr>
          <a:lstStyle/>
          <a:p>
            <a:pPr algn="ctr"/>
            <a:r>
              <a:rPr lang="zh-CN" altLang="en-US" sz="1600" b="1" dirty="0">
                <a:solidFill>
                  <a:schemeClr val="tx1">
                    <a:lumMod val="85000"/>
                    <a:lumOff val="15000"/>
                  </a:schemeClr>
                </a:solidFill>
                <a:latin typeface="微软雅黑" pitchFamily="34" charset="-122"/>
                <a:ea typeface="微软雅黑" pitchFamily="34" charset="-122"/>
              </a:rPr>
              <a:t>旅游商圈</a:t>
            </a:r>
            <a:endParaRPr lang="en-US" altLang="ko-KR" sz="1600" b="1" dirty="0">
              <a:solidFill>
                <a:schemeClr val="tx1">
                  <a:lumMod val="85000"/>
                  <a:lumOff val="15000"/>
                </a:schemeClr>
              </a:solidFill>
              <a:latin typeface="微软雅黑" pitchFamily="34" charset="-122"/>
              <a:ea typeface="微软雅黑" pitchFamily="34" charset="-122"/>
            </a:endParaRPr>
          </a:p>
        </p:txBody>
      </p:sp>
      <p:sp>
        <p:nvSpPr>
          <p:cNvPr id="69" name="TextBox 84"/>
          <p:cNvSpPr txBox="1"/>
          <p:nvPr/>
        </p:nvSpPr>
        <p:spPr>
          <a:xfrm>
            <a:off x="3157285" y="5561719"/>
            <a:ext cx="1133384" cy="338554"/>
          </a:xfrm>
          <a:prstGeom prst="rect">
            <a:avLst/>
          </a:prstGeom>
          <a:solidFill>
            <a:srgbClr val="FFCC00"/>
          </a:solidFill>
          <a:ln>
            <a:solidFill>
              <a:schemeClr val="accent6">
                <a:lumMod val="75000"/>
              </a:schemeClr>
            </a:solidFill>
          </a:ln>
        </p:spPr>
        <p:txBody>
          <a:bodyPr wrap="square" rtlCol="0">
            <a:spAutoFit/>
          </a:bodyPr>
          <a:lstStyle/>
          <a:p>
            <a:pPr algn="ctr"/>
            <a:r>
              <a:rPr lang="zh-CN" altLang="en-US" sz="1600" b="1" dirty="0">
                <a:solidFill>
                  <a:schemeClr val="tx1">
                    <a:lumMod val="85000"/>
                    <a:lumOff val="15000"/>
                  </a:schemeClr>
                </a:solidFill>
                <a:latin typeface="微软雅黑" pitchFamily="34" charset="-122"/>
                <a:ea typeface="微软雅黑" pitchFamily="34" charset="-122"/>
              </a:rPr>
              <a:t>航空租车</a:t>
            </a:r>
            <a:endParaRPr lang="en-US" altLang="ko-KR" sz="1600" b="1" dirty="0">
              <a:solidFill>
                <a:schemeClr val="tx1">
                  <a:lumMod val="85000"/>
                  <a:lumOff val="15000"/>
                </a:schemeClr>
              </a:solidFill>
              <a:latin typeface="微软雅黑" pitchFamily="34" charset="-122"/>
              <a:ea typeface="微软雅黑" pitchFamily="34" charset="-122"/>
            </a:endParaRPr>
          </a:p>
        </p:txBody>
      </p:sp>
      <p:sp>
        <p:nvSpPr>
          <p:cNvPr id="71" name="TextBox 62"/>
          <p:cNvSpPr txBox="1"/>
          <p:nvPr/>
        </p:nvSpPr>
        <p:spPr>
          <a:xfrm>
            <a:off x="859810" y="5554037"/>
            <a:ext cx="1164091" cy="338554"/>
          </a:xfrm>
          <a:prstGeom prst="rect">
            <a:avLst/>
          </a:prstGeom>
          <a:solidFill>
            <a:srgbClr val="FFCC00"/>
          </a:solidFill>
          <a:ln>
            <a:solidFill>
              <a:schemeClr val="accent6">
                <a:lumMod val="75000"/>
              </a:schemeClr>
            </a:solidFill>
          </a:ln>
        </p:spPr>
        <p:txBody>
          <a:bodyPr wrap="square" rtlCol="0">
            <a:spAutoFit/>
          </a:bodyPr>
          <a:lstStyle/>
          <a:p>
            <a:pPr algn="ctr"/>
            <a:r>
              <a:rPr lang="zh-CN" altLang="en-US" sz="1600" b="1" dirty="0">
                <a:solidFill>
                  <a:schemeClr val="tx1">
                    <a:lumMod val="85000"/>
                    <a:lumOff val="15000"/>
                  </a:schemeClr>
                </a:solidFill>
                <a:latin typeface="微软雅黑" pitchFamily="34" charset="-122"/>
                <a:ea typeface="微软雅黑" pitchFamily="34" charset="-122"/>
              </a:rPr>
              <a:t>电子商务</a:t>
            </a:r>
            <a:endParaRPr lang="en-US" altLang="ko-KR" sz="1600" b="1" dirty="0">
              <a:solidFill>
                <a:schemeClr val="tx1">
                  <a:lumMod val="85000"/>
                  <a:lumOff val="15000"/>
                </a:schemeClr>
              </a:solidFill>
              <a:latin typeface="微软雅黑" pitchFamily="34" charset="-122"/>
              <a:ea typeface="微软雅黑" pitchFamily="34" charset="-122"/>
            </a:endParaRPr>
          </a:p>
        </p:txBody>
      </p:sp>
      <p:sp>
        <p:nvSpPr>
          <p:cNvPr id="72" name="TextBox 61"/>
          <p:cNvSpPr txBox="1"/>
          <p:nvPr/>
        </p:nvSpPr>
        <p:spPr>
          <a:xfrm>
            <a:off x="9984330" y="5536500"/>
            <a:ext cx="1283436" cy="338554"/>
          </a:xfrm>
          <a:prstGeom prst="rect">
            <a:avLst/>
          </a:prstGeom>
          <a:solidFill>
            <a:srgbClr val="FFCC00"/>
          </a:solidFill>
          <a:ln>
            <a:solidFill>
              <a:schemeClr val="accent6">
                <a:lumMod val="75000"/>
              </a:schemeClr>
            </a:solidFill>
          </a:ln>
        </p:spPr>
        <p:txBody>
          <a:bodyPr wrap="square" rtlCol="0">
            <a:spAutoFit/>
          </a:bodyPr>
          <a:lstStyle/>
          <a:p>
            <a:pPr algn="ctr"/>
            <a:r>
              <a:rPr lang="zh-CN" altLang="en-US" sz="1600" b="1" dirty="0">
                <a:solidFill>
                  <a:schemeClr val="tx1">
                    <a:lumMod val="85000"/>
                    <a:lumOff val="15000"/>
                  </a:schemeClr>
                </a:solidFill>
                <a:latin typeface="微软雅黑" pitchFamily="34" charset="-122"/>
                <a:ea typeface="微软雅黑" pitchFamily="34" charset="-122"/>
              </a:rPr>
              <a:t>专业服务</a:t>
            </a:r>
            <a:endParaRPr lang="en-US" altLang="ko-KR" sz="1600" b="1" dirty="0">
              <a:solidFill>
                <a:schemeClr val="tx1">
                  <a:lumMod val="85000"/>
                  <a:lumOff val="15000"/>
                </a:schemeClr>
              </a:solidFill>
              <a:latin typeface="微软雅黑" pitchFamily="34" charset="-122"/>
              <a:ea typeface="微软雅黑" pitchFamily="34" charset="-122"/>
            </a:endParaRPr>
          </a:p>
        </p:txBody>
      </p:sp>
      <p:sp>
        <p:nvSpPr>
          <p:cNvPr id="32"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3"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4"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5"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6"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7" name="矩形 6"/>
          <p:cNvSpPr>
            <a:spLocks noChangeArrowheads="1"/>
          </p:cNvSpPr>
          <p:nvPr/>
        </p:nvSpPr>
        <p:spPr bwMode="auto">
          <a:xfrm>
            <a:off x="849313"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8"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9"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0"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396289499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522"/>
                                        </p:tgtEl>
                                        <p:attrNameLst>
                                          <p:attrName>style.visibility</p:attrName>
                                        </p:attrNameLst>
                                      </p:cBhvr>
                                      <p:to>
                                        <p:strVal val="visible"/>
                                      </p:to>
                                    </p:set>
                                    <p:animEffect transition="in" filter="fade">
                                      <p:cBhvr>
                                        <p:cTn id="14" dur="1000"/>
                                        <p:tgtEl>
                                          <p:spTgt spid="21522"/>
                                        </p:tgtEl>
                                      </p:cBhvr>
                                    </p:animEffect>
                                    <p:anim calcmode="lin" valueType="num">
                                      <p:cBhvr>
                                        <p:cTn id="15" dur="1000" fill="hold"/>
                                        <p:tgtEl>
                                          <p:spTgt spid="21522"/>
                                        </p:tgtEl>
                                        <p:attrNameLst>
                                          <p:attrName>ppt_x</p:attrName>
                                        </p:attrNameLst>
                                      </p:cBhvr>
                                      <p:tavLst>
                                        <p:tav tm="0">
                                          <p:val>
                                            <p:strVal val="#ppt_x"/>
                                          </p:val>
                                        </p:tav>
                                        <p:tav tm="100000">
                                          <p:val>
                                            <p:strVal val="#ppt_x"/>
                                          </p:val>
                                        </p:tav>
                                      </p:tavLst>
                                    </p:anim>
                                    <p:anim calcmode="lin" valueType="num">
                                      <p:cBhvr>
                                        <p:cTn id="16" dur="1000" fill="hold"/>
                                        <p:tgtEl>
                                          <p:spTgt spid="215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1526"/>
                                        </p:tgtEl>
                                        <p:attrNameLst>
                                          <p:attrName>style.visibility</p:attrName>
                                        </p:attrNameLst>
                                      </p:cBhvr>
                                      <p:to>
                                        <p:strVal val="visible"/>
                                      </p:to>
                                    </p:set>
                                    <p:animEffect transition="in" filter="fade">
                                      <p:cBhvr>
                                        <p:cTn id="21" dur="1000"/>
                                        <p:tgtEl>
                                          <p:spTgt spid="21526"/>
                                        </p:tgtEl>
                                      </p:cBhvr>
                                    </p:animEffect>
                                    <p:anim calcmode="lin" valueType="num">
                                      <p:cBhvr>
                                        <p:cTn id="22" dur="1000" fill="hold"/>
                                        <p:tgtEl>
                                          <p:spTgt spid="21526"/>
                                        </p:tgtEl>
                                        <p:attrNameLst>
                                          <p:attrName>ppt_x</p:attrName>
                                        </p:attrNameLst>
                                      </p:cBhvr>
                                      <p:tavLst>
                                        <p:tav tm="0">
                                          <p:val>
                                            <p:strVal val="#ppt_x"/>
                                          </p:val>
                                        </p:tav>
                                        <p:tav tm="100000">
                                          <p:val>
                                            <p:strVal val="#ppt_x"/>
                                          </p:val>
                                        </p:tav>
                                      </p:tavLst>
                                    </p:anim>
                                    <p:anim calcmode="lin" valueType="num">
                                      <p:cBhvr>
                                        <p:cTn id="23" dur="1000" fill="hold"/>
                                        <p:tgtEl>
                                          <p:spTgt spid="215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2" grpId="0" animBg="1"/>
      <p:bldP spid="21526" grpId="0" animBg="1"/>
      <p:bldP spid="4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ChangeArrowheads="1"/>
          </p:cNvSpPr>
          <p:nvPr/>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2" name="矩形 3"/>
          <p:cNvSpPr>
            <a:spLocks noChangeArrowheads="1"/>
          </p:cNvSpPr>
          <p:nvPr/>
        </p:nvSpPr>
        <p:spPr bwMode="auto">
          <a:xfrm>
            <a:off x="1417638" y="0"/>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4"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5"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6"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7"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8" name="TextBox 3"/>
          <p:cNvSpPr>
            <a:spLocks noChangeArrowheads="1"/>
          </p:cNvSpPr>
          <p:nvPr/>
        </p:nvSpPr>
        <p:spPr bwMode="auto">
          <a:xfrm>
            <a:off x="3060700" y="6108700"/>
            <a:ext cx="3900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信息技术理论基础和发展规律</a:t>
            </a:r>
            <a:endParaRPr lang="zh-CN" altLang="zh-CN"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79" name="文本框 2"/>
          <p:cNvSpPr>
            <a:spLocks noChangeArrowheads="1"/>
          </p:cNvSpPr>
          <p:nvPr/>
        </p:nvSpPr>
        <p:spPr bwMode="auto">
          <a:xfrm>
            <a:off x="1560512" y="113228"/>
            <a:ext cx="7057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1.1 </a:t>
            </a:r>
            <a:r>
              <a:rPr lang="zh-CN" altLang="en-US"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理论创新是支撑信息技术发展的源头</a:t>
            </a:r>
          </a:p>
        </p:txBody>
      </p:sp>
      <p:sp>
        <p:nvSpPr>
          <p:cNvPr id="36" name="Line 13"/>
          <p:cNvSpPr>
            <a:spLocks noChangeShapeType="1"/>
          </p:cNvSpPr>
          <p:nvPr/>
        </p:nvSpPr>
        <p:spPr bwMode="auto">
          <a:xfrm>
            <a:off x="1409700" y="3182385"/>
            <a:ext cx="10055225" cy="0"/>
          </a:xfrm>
          <a:prstGeom prst="line">
            <a:avLst/>
          </a:prstGeom>
          <a:noFill/>
          <a:ln w="101600">
            <a:solidFill>
              <a:schemeClr val="accent4">
                <a:lumMod val="50000"/>
                <a:lumOff val="50000"/>
              </a:schemeClr>
            </a:solidFill>
            <a:round/>
            <a:headEnd/>
            <a:tailEnd type="triangle" w="med" len="med"/>
          </a:ln>
          <a:effectLst/>
          <a:extLst/>
        </p:spPr>
        <p:txBody>
          <a:bodyPr/>
          <a:lstStyle/>
          <a:p>
            <a:pPr eaLnBrk="1" hangingPunct="1">
              <a:buFont typeface="Arial" panose="020B0604020202020204" pitchFamily="34" charset="0"/>
              <a:buNone/>
              <a:defRPr/>
            </a:pPr>
            <a:endParaRPr lang="zh-CN" altLang="en-US">
              <a:ln>
                <a:solidFill>
                  <a:srgbClr val="FFD347"/>
                </a:solidFill>
              </a:ln>
              <a:solidFill>
                <a:prstClr val="black"/>
              </a:solidFill>
              <a:latin typeface="Arial" charset="0"/>
              <a:ea typeface="宋体" charset="0"/>
              <a:cs typeface="宋体" charset="0"/>
            </a:endParaRPr>
          </a:p>
        </p:txBody>
      </p:sp>
      <p:sp>
        <p:nvSpPr>
          <p:cNvPr id="37" name="TextBox 6"/>
          <p:cNvSpPr txBox="1">
            <a:spLocks noChangeArrowheads="1"/>
          </p:cNvSpPr>
          <p:nvPr/>
        </p:nvSpPr>
        <p:spPr bwMode="auto">
          <a:xfrm>
            <a:off x="582613" y="2998235"/>
            <a:ext cx="827087" cy="368300"/>
          </a:xfrm>
          <a:prstGeom prst="rect">
            <a:avLst/>
          </a:prstGeom>
          <a:solidFill>
            <a:srgbClr val="92D050"/>
          </a:solidFill>
          <a:ln w="9525">
            <a:solidFill>
              <a:schemeClr val="tx1">
                <a:lumMod val="50000"/>
                <a:lumOff val="50000"/>
              </a:schemeClr>
            </a:solidFill>
            <a:miter lim="800000"/>
            <a:headEnd/>
            <a:tailEnd/>
          </a:ln>
        </p:spPr>
        <p:txBody>
          <a:bodyPr anchor="ctr">
            <a:spAutoFit/>
          </a:bodyPr>
          <a:lstStyle/>
          <a:p>
            <a:pPr algn="ctr" eaLnBrk="1" hangingPunct="1">
              <a:buFont typeface="Arial" panose="020B0604020202020204" pitchFamily="34" charset="0"/>
              <a:buNone/>
              <a:defRPr/>
            </a:pPr>
            <a:r>
              <a:rPr lang="zh-CN" altLang="en-US" b="1" dirty="0">
                <a:latin typeface="微软雅黑" pitchFamily="34" charset="-122"/>
                <a:ea typeface="微软雅黑" pitchFamily="34" charset="-122"/>
              </a:rPr>
              <a:t>理论</a:t>
            </a:r>
          </a:p>
        </p:txBody>
      </p:sp>
      <p:sp>
        <p:nvSpPr>
          <p:cNvPr id="38" name="矩形 37"/>
          <p:cNvSpPr/>
          <p:nvPr/>
        </p:nvSpPr>
        <p:spPr>
          <a:xfrm>
            <a:off x="3709988" y="2439988"/>
            <a:ext cx="2182812" cy="338137"/>
          </a:xfrm>
          <a:prstGeom prst="rect">
            <a:avLst/>
          </a:prstGeom>
          <a:solidFill>
            <a:srgbClr val="FFDC97"/>
          </a:solidFill>
          <a:ln>
            <a:solidFill>
              <a:schemeClr val="accent6">
                <a:lumMod val="60000"/>
                <a:lumOff val="40000"/>
              </a:schemeClr>
            </a:solidFill>
          </a:ln>
        </p:spPr>
        <p:txBody>
          <a:bodyPr>
            <a:spAutoFit/>
          </a:bodyPr>
          <a:lstStyle/>
          <a:p>
            <a:pPr algn="ctr" eaLnBrk="1" hangingPunct="1">
              <a:buFont typeface="Arial" panose="020B0604020202020204" pitchFamily="34" charset="0"/>
              <a:buNone/>
              <a:defRPr/>
            </a:pPr>
            <a:r>
              <a:rPr lang="zh-CN" altLang="en-US" sz="1600" dirty="0">
                <a:solidFill>
                  <a:schemeClr val="tx1">
                    <a:lumMod val="75000"/>
                    <a:lumOff val="25000"/>
                  </a:schemeClr>
                </a:solidFill>
                <a:latin typeface="微软雅黑" pitchFamily="34" charset="-122"/>
                <a:ea typeface="微软雅黑" pitchFamily="34" charset="-122"/>
              </a:rPr>
              <a:t>冯</a:t>
            </a:r>
            <a:r>
              <a:rPr lang="en-US" altLang="zh-CN" sz="1600" dirty="0">
                <a:solidFill>
                  <a:schemeClr val="tx1">
                    <a:lumMod val="75000"/>
                    <a:lumOff val="25000"/>
                  </a:schemeClr>
                </a:solidFill>
                <a:latin typeface="微软雅黑" pitchFamily="34" charset="-122"/>
                <a:ea typeface="微软雅黑" pitchFamily="34" charset="-122"/>
              </a:rPr>
              <a:t>•</a:t>
            </a:r>
            <a:r>
              <a:rPr lang="zh-CN" altLang="en-US" sz="1600" dirty="0">
                <a:solidFill>
                  <a:schemeClr val="tx1">
                    <a:lumMod val="75000"/>
                    <a:lumOff val="25000"/>
                  </a:schemeClr>
                </a:solidFill>
                <a:latin typeface="微软雅黑" pitchFamily="34" charset="-122"/>
                <a:ea typeface="微软雅黑" pitchFamily="34" charset="-122"/>
              </a:rPr>
              <a:t>诺依曼计算机框架</a:t>
            </a:r>
            <a:endParaRPr lang="en-US" altLang="zh-CN" sz="1600" dirty="0">
              <a:solidFill>
                <a:schemeClr val="tx1">
                  <a:lumMod val="75000"/>
                  <a:lumOff val="25000"/>
                </a:schemeClr>
              </a:solidFill>
              <a:latin typeface="微软雅黑" pitchFamily="34" charset="-122"/>
              <a:ea typeface="微软雅黑" pitchFamily="34" charset="-122"/>
            </a:endParaRPr>
          </a:p>
        </p:txBody>
      </p:sp>
      <p:pic>
        <p:nvPicPr>
          <p:cNvPr id="39" name="Picture 2" descr="C:\Users\Cheng Jin\Desktop\新建文件夹\250px-JohnvonNeumann-LosAlamos.jpg"/>
          <p:cNvPicPr>
            <a:picLocks noChangeAspect="1" noChangeArrowheads="1"/>
          </p:cNvPicPr>
          <p:nvPr/>
        </p:nvPicPr>
        <p:blipFill>
          <a:blip r:embed="rId2"/>
          <a:srcRect/>
          <a:stretch>
            <a:fillRect/>
          </a:stretch>
        </p:blipFill>
        <p:spPr bwMode="auto">
          <a:xfrm>
            <a:off x="4292600" y="3750710"/>
            <a:ext cx="904875" cy="1065212"/>
          </a:xfrm>
          <a:prstGeom prst="rect">
            <a:avLst/>
          </a:prstGeom>
          <a:noFill/>
          <a:ln w="9525">
            <a:solidFill>
              <a:schemeClr val="tx1">
                <a:lumMod val="50000"/>
                <a:lumOff val="50000"/>
              </a:schemeClr>
            </a:solidFill>
            <a:miter lim="800000"/>
            <a:headEnd/>
            <a:tailEnd/>
          </a:ln>
        </p:spPr>
      </p:pic>
      <p:sp>
        <p:nvSpPr>
          <p:cNvPr id="40" name="TextBox 50"/>
          <p:cNvSpPr txBox="1">
            <a:spLocks noChangeArrowheads="1"/>
          </p:cNvSpPr>
          <p:nvPr/>
        </p:nvSpPr>
        <p:spPr bwMode="auto">
          <a:xfrm>
            <a:off x="4043979" y="5041685"/>
            <a:ext cx="1752600" cy="584775"/>
          </a:xfrm>
          <a:prstGeom prst="rect">
            <a:avLst/>
          </a:prstGeom>
          <a:noFill/>
          <a:ln w="9525">
            <a:noFill/>
            <a:miter lim="800000"/>
            <a:headEnd/>
            <a:tailEnd/>
          </a:ln>
        </p:spPr>
        <p:txBody>
          <a:bodyPr wrap="square">
            <a:spAutoFit/>
          </a:bodyPr>
          <a:lstStyle/>
          <a:p>
            <a:pPr marL="0" lvl="1" eaLnBrk="1" hangingPunct="1">
              <a:buFont typeface="Arial" panose="020B0604020202020204" pitchFamily="34" charset="0"/>
              <a:buNone/>
              <a:defRPr/>
            </a:pPr>
            <a:r>
              <a:rPr lang="zh-CN" altLang="en-US" sz="1600" dirty="0">
                <a:solidFill>
                  <a:schemeClr val="tx1">
                    <a:lumMod val="75000"/>
                    <a:lumOff val="25000"/>
                  </a:schemeClr>
                </a:solidFill>
                <a:latin typeface="微软雅黑" pitchFamily="34" charset="-122"/>
                <a:ea typeface="微软雅黑" pitchFamily="34" charset="-122"/>
              </a:rPr>
              <a:t>设计了现代计算机体系结构</a:t>
            </a:r>
          </a:p>
        </p:txBody>
      </p:sp>
      <p:sp>
        <p:nvSpPr>
          <p:cNvPr id="41" name="椭圆 40"/>
          <p:cNvSpPr/>
          <p:nvPr/>
        </p:nvSpPr>
        <p:spPr>
          <a:xfrm>
            <a:off x="4883944" y="3118885"/>
            <a:ext cx="112712" cy="112712"/>
          </a:xfrm>
          <a:prstGeom prst="ellipse">
            <a:avLst/>
          </a:prstGeom>
          <a:solidFill>
            <a:srgbClr val="FF0000"/>
          </a:solidFill>
          <a:ln>
            <a:noFill/>
          </a:ln>
          <a:effectLst/>
        </p:spPr>
        <p:style>
          <a:lnRef idx="1">
            <a:schemeClr val="accent6"/>
          </a:lnRef>
          <a:fillRef idx="3">
            <a:schemeClr val="accent6"/>
          </a:fillRef>
          <a:effectRef idx="2">
            <a:schemeClr val="accent6"/>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42" name="矩形 8"/>
          <p:cNvSpPr>
            <a:spLocks noChangeArrowheads="1"/>
          </p:cNvSpPr>
          <p:nvPr/>
        </p:nvSpPr>
        <p:spPr bwMode="auto">
          <a:xfrm>
            <a:off x="4665563" y="3238739"/>
            <a:ext cx="722312" cy="369888"/>
          </a:xfrm>
          <a:prstGeom prst="rect">
            <a:avLst/>
          </a:prstGeom>
          <a:noFill/>
          <a:ln w="9525">
            <a:noFill/>
            <a:miter lim="800000"/>
            <a:headEnd/>
            <a:tailEnd/>
          </a:ln>
        </p:spPr>
        <p:txBody>
          <a:bodyPr wrap="none">
            <a:spAutoFit/>
          </a:bodyPr>
          <a:lstStyle/>
          <a:p>
            <a:pPr eaLnBrk="1" hangingPunct="1">
              <a:buFont typeface="Arial" panose="020B0604020202020204" pitchFamily="34" charset="0"/>
              <a:buNone/>
              <a:defRPr/>
            </a:pPr>
            <a:r>
              <a:rPr lang="en-US" altLang="zh-CN" dirty="0">
                <a:solidFill>
                  <a:schemeClr val="tx1">
                    <a:lumMod val="50000"/>
                    <a:lumOff val="50000"/>
                  </a:schemeClr>
                </a:solidFill>
                <a:latin typeface="微软雅黑" pitchFamily="34" charset="-122"/>
              </a:rPr>
              <a:t>1945</a:t>
            </a:r>
          </a:p>
        </p:txBody>
      </p:sp>
      <p:sp>
        <p:nvSpPr>
          <p:cNvPr id="43" name="矩形 42"/>
          <p:cNvSpPr/>
          <p:nvPr/>
        </p:nvSpPr>
        <p:spPr>
          <a:xfrm>
            <a:off x="2022475" y="2455863"/>
            <a:ext cx="1211263" cy="338137"/>
          </a:xfrm>
          <a:prstGeom prst="rect">
            <a:avLst/>
          </a:prstGeom>
          <a:solidFill>
            <a:srgbClr val="FFDC97"/>
          </a:solidFill>
          <a:ln>
            <a:solidFill>
              <a:schemeClr val="accent6">
                <a:lumMod val="60000"/>
                <a:lumOff val="40000"/>
              </a:schemeClr>
            </a:solidFill>
          </a:ln>
        </p:spPr>
        <p:txBody>
          <a:bodyPr wrap="none">
            <a:spAutoFit/>
          </a:bodyPr>
          <a:lstStyle/>
          <a:p>
            <a:pPr eaLnBrk="1" hangingPunct="1">
              <a:buFont typeface="Arial" panose="020B0604020202020204" pitchFamily="34" charset="0"/>
              <a:buNone/>
              <a:defRPr/>
            </a:pPr>
            <a:r>
              <a:rPr lang="zh-CN" altLang="en-US" sz="1600" dirty="0">
                <a:solidFill>
                  <a:schemeClr val="tx1">
                    <a:lumMod val="75000"/>
                    <a:lumOff val="25000"/>
                  </a:schemeClr>
                </a:solidFill>
                <a:latin typeface="微软雅黑" pitchFamily="34" charset="-122"/>
                <a:ea typeface="微软雅黑" pitchFamily="34" charset="-122"/>
              </a:rPr>
              <a:t>图灵机理论</a:t>
            </a:r>
            <a:endParaRPr lang="en-US" altLang="zh-CN" sz="1600" dirty="0">
              <a:solidFill>
                <a:schemeClr val="tx1">
                  <a:lumMod val="75000"/>
                  <a:lumOff val="25000"/>
                </a:schemeClr>
              </a:solidFill>
              <a:latin typeface="微软雅黑" pitchFamily="34" charset="-122"/>
              <a:ea typeface="微软雅黑" pitchFamily="34" charset="-122"/>
            </a:endParaRPr>
          </a:p>
        </p:txBody>
      </p:sp>
      <p:pic>
        <p:nvPicPr>
          <p:cNvPr id="44" name="Picture 2" descr="C:\Users\Cheng Jin\Desktop\新建文件夹\Alan_Turing_photo.jpg"/>
          <p:cNvPicPr>
            <a:picLocks noChangeAspect="1" noChangeArrowheads="1"/>
          </p:cNvPicPr>
          <p:nvPr/>
        </p:nvPicPr>
        <p:blipFill>
          <a:blip r:embed="rId3"/>
          <a:srcRect/>
          <a:stretch>
            <a:fillRect/>
          </a:stretch>
        </p:blipFill>
        <p:spPr bwMode="auto">
          <a:xfrm>
            <a:off x="2239963" y="3763410"/>
            <a:ext cx="841375" cy="1052512"/>
          </a:xfrm>
          <a:prstGeom prst="rect">
            <a:avLst/>
          </a:prstGeom>
          <a:noFill/>
          <a:ln w="9525">
            <a:solidFill>
              <a:schemeClr val="tx1">
                <a:lumMod val="50000"/>
                <a:lumOff val="50000"/>
              </a:schemeClr>
            </a:solidFill>
            <a:miter lim="800000"/>
            <a:headEnd/>
            <a:tailEnd/>
          </a:ln>
        </p:spPr>
      </p:pic>
      <p:sp>
        <p:nvSpPr>
          <p:cNvPr id="45" name="椭圆 44"/>
          <p:cNvSpPr/>
          <p:nvPr/>
        </p:nvSpPr>
        <p:spPr>
          <a:xfrm>
            <a:off x="2516188" y="3125235"/>
            <a:ext cx="111125" cy="112712"/>
          </a:xfrm>
          <a:prstGeom prst="ellipse">
            <a:avLst/>
          </a:prstGeom>
          <a:solidFill>
            <a:srgbClr val="FF0000"/>
          </a:solidFill>
          <a:ln>
            <a:noFill/>
          </a:ln>
          <a:effectLst/>
        </p:spPr>
        <p:style>
          <a:lnRef idx="1">
            <a:schemeClr val="accent6"/>
          </a:lnRef>
          <a:fillRef idx="3">
            <a:schemeClr val="accent6"/>
          </a:fillRef>
          <a:effectRef idx="2">
            <a:schemeClr val="accent6"/>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46" name="矩形 7"/>
          <p:cNvSpPr>
            <a:spLocks noChangeArrowheads="1"/>
          </p:cNvSpPr>
          <p:nvPr/>
        </p:nvSpPr>
        <p:spPr bwMode="auto">
          <a:xfrm>
            <a:off x="2154238" y="3253822"/>
            <a:ext cx="723900" cy="369888"/>
          </a:xfrm>
          <a:prstGeom prst="rect">
            <a:avLst/>
          </a:prstGeom>
          <a:noFill/>
          <a:ln w="9525">
            <a:noFill/>
            <a:miter lim="800000"/>
            <a:headEnd/>
            <a:tailEnd/>
          </a:ln>
        </p:spPr>
        <p:txBody>
          <a:bodyPr wrap="none">
            <a:spAutoFit/>
          </a:bodyPr>
          <a:lstStyle/>
          <a:p>
            <a:pPr eaLnBrk="1" hangingPunct="1">
              <a:buFont typeface="Arial" panose="020B0604020202020204" pitchFamily="34" charset="0"/>
              <a:buNone/>
              <a:defRPr/>
            </a:pPr>
            <a:r>
              <a:rPr lang="en-US" altLang="zh-CN" dirty="0">
                <a:solidFill>
                  <a:schemeClr val="tx1">
                    <a:lumMod val="50000"/>
                    <a:lumOff val="50000"/>
                  </a:schemeClr>
                </a:solidFill>
                <a:latin typeface="微软雅黑" pitchFamily="34" charset="-122"/>
              </a:rPr>
              <a:t>1936</a:t>
            </a:r>
          </a:p>
        </p:txBody>
      </p:sp>
      <p:sp>
        <p:nvSpPr>
          <p:cNvPr id="47" name="TextBox 46"/>
          <p:cNvSpPr txBox="1">
            <a:spLocks noChangeArrowheads="1"/>
          </p:cNvSpPr>
          <p:nvPr/>
        </p:nvSpPr>
        <p:spPr bwMode="auto">
          <a:xfrm>
            <a:off x="1889124" y="5013110"/>
            <a:ext cx="1616691" cy="830997"/>
          </a:xfrm>
          <a:prstGeom prst="rect">
            <a:avLst/>
          </a:prstGeom>
          <a:noFill/>
          <a:ln w="9525">
            <a:noFill/>
            <a:miter lim="800000"/>
            <a:headEnd/>
            <a:tailEnd/>
          </a:ln>
        </p:spPr>
        <p:txBody>
          <a:bodyPr wrap="square">
            <a:spAutoFit/>
          </a:bodyPr>
          <a:lstStyle/>
          <a:p>
            <a:pPr marL="0" lvl="1" eaLnBrk="1" hangingPunct="1">
              <a:buFont typeface="Arial" panose="020B0604020202020204" pitchFamily="34" charset="0"/>
              <a:buNone/>
              <a:defRPr/>
            </a:pPr>
            <a:r>
              <a:rPr lang="zh-CN" altLang="en-US" sz="1600" dirty="0">
                <a:solidFill>
                  <a:schemeClr val="tx1">
                    <a:lumMod val="75000"/>
                    <a:lumOff val="25000"/>
                  </a:schemeClr>
                </a:solidFill>
                <a:latin typeface="微软雅黑" pitchFamily="34" charset="-122"/>
                <a:ea typeface="微软雅黑" pitchFamily="34" charset="-122"/>
              </a:rPr>
              <a:t>开启了现代计算机和人工智能的大门</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48" name="椭圆 47"/>
          <p:cNvSpPr/>
          <p:nvPr/>
        </p:nvSpPr>
        <p:spPr>
          <a:xfrm>
            <a:off x="7622381" y="3141109"/>
            <a:ext cx="111125" cy="112713"/>
          </a:xfrm>
          <a:prstGeom prst="ellipse">
            <a:avLst/>
          </a:prstGeom>
          <a:solidFill>
            <a:srgbClr val="FF0000"/>
          </a:solidFill>
          <a:ln>
            <a:noFill/>
          </a:ln>
          <a:effectLst/>
        </p:spPr>
        <p:style>
          <a:lnRef idx="1">
            <a:schemeClr val="accent6"/>
          </a:lnRef>
          <a:fillRef idx="3">
            <a:schemeClr val="accent6"/>
          </a:fillRef>
          <a:effectRef idx="2">
            <a:schemeClr val="accent6"/>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49" name="矩形 43"/>
          <p:cNvSpPr>
            <a:spLocks noChangeArrowheads="1"/>
          </p:cNvSpPr>
          <p:nvPr/>
        </p:nvSpPr>
        <p:spPr bwMode="auto">
          <a:xfrm>
            <a:off x="7316787" y="3281604"/>
            <a:ext cx="722312" cy="369888"/>
          </a:xfrm>
          <a:prstGeom prst="rect">
            <a:avLst/>
          </a:prstGeom>
          <a:noFill/>
          <a:ln w="9525">
            <a:noFill/>
            <a:miter lim="800000"/>
            <a:headEnd/>
            <a:tailEnd/>
          </a:ln>
        </p:spPr>
        <p:txBody>
          <a:bodyPr wrap="none">
            <a:spAutoFit/>
          </a:bodyPr>
          <a:lstStyle/>
          <a:p>
            <a:pPr eaLnBrk="1" hangingPunct="1">
              <a:buFont typeface="Arial" panose="020B0604020202020204" pitchFamily="34" charset="0"/>
              <a:buNone/>
              <a:defRPr/>
            </a:pPr>
            <a:r>
              <a:rPr lang="en-US" altLang="zh-CN" dirty="0">
                <a:solidFill>
                  <a:schemeClr val="tx1">
                    <a:lumMod val="50000"/>
                    <a:lumOff val="50000"/>
                  </a:schemeClr>
                </a:solidFill>
                <a:latin typeface="微软雅黑" pitchFamily="34" charset="-122"/>
              </a:rPr>
              <a:t>1948</a:t>
            </a:r>
          </a:p>
        </p:txBody>
      </p:sp>
      <p:pic>
        <p:nvPicPr>
          <p:cNvPr id="50" name="Picture 2"/>
          <p:cNvPicPr>
            <a:picLocks noChangeAspect="1" noChangeArrowheads="1"/>
          </p:cNvPicPr>
          <p:nvPr/>
        </p:nvPicPr>
        <p:blipFill>
          <a:blip r:embed="rId4"/>
          <a:srcRect/>
          <a:stretch>
            <a:fillRect/>
          </a:stretch>
        </p:blipFill>
        <p:spPr bwMode="auto">
          <a:xfrm>
            <a:off x="6234457" y="3763410"/>
            <a:ext cx="931863" cy="1076325"/>
          </a:xfrm>
          <a:prstGeom prst="rect">
            <a:avLst/>
          </a:prstGeom>
          <a:noFill/>
          <a:ln w="9525">
            <a:solidFill>
              <a:schemeClr val="tx1">
                <a:lumMod val="50000"/>
                <a:lumOff val="50000"/>
              </a:schemeClr>
            </a:solidFill>
            <a:miter lim="800000"/>
            <a:headEnd/>
            <a:tailEnd/>
          </a:ln>
        </p:spPr>
      </p:pic>
      <p:sp>
        <p:nvSpPr>
          <p:cNvPr id="51" name="TextBox 50"/>
          <p:cNvSpPr txBox="1">
            <a:spLocks noChangeArrowheads="1"/>
          </p:cNvSpPr>
          <p:nvPr/>
        </p:nvSpPr>
        <p:spPr bwMode="auto">
          <a:xfrm>
            <a:off x="5991225" y="5041685"/>
            <a:ext cx="1616075" cy="584775"/>
          </a:xfrm>
          <a:prstGeom prst="rect">
            <a:avLst/>
          </a:prstGeom>
          <a:noFill/>
          <a:ln w="9525">
            <a:noFill/>
            <a:miter lim="800000"/>
            <a:headEnd/>
            <a:tailEnd/>
          </a:ln>
        </p:spPr>
        <p:txBody>
          <a:bodyPr>
            <a:spAutoFit/>
          </a:bodyPr>
          <a:lstStyle/>
          <a:p>
            <a:pPr marL="0" lvl="1" algn="ctr" eaLnBrk="1" hangingPunct="1">
              <a:buFont typeface="Arial" panose="020B0604020202020204" pitchFamily="34" charset="0"/>
              <a:buNone/>
              <a:defRPr/>
            </a:pPr>
            <a:r>
              <a:rPr lang="zh-CN" altLang="en-US" sz="1600" dirty="0">
                <a:solidFill>
                  <a:schemeClr val="tx1">
                    <a:lumMod val="75000"/>
                    <a:lumOff val="25000"/>
                  </a:schemeClr>
                </a:solidFill>
                <a:latin typeface="微软雅黑" pitchFamily="34" charset="-122"/>
                <a:ea typeface="微软雅黑" pitchFamily="34" charset="-122"/>
              </a:rPr>
              <a:t>奠定了现代通信统计理论的基石</a:t>
            </a:r>
          </a:p>
        </p:txBody>
      </p:sp>
      <p:sp>
        <p:nvSpPr>
          <p:cNvPr id="52" name="矩形 51"/>
          <p:cNvSpPr/>
          <p:nvPr/>
        </p:nvSpPr>
        <p:spPr>
          <a:xfrm>
            <a:off x="6148388" y="2447925"/>
            <a:ext cx="1401762" cy="338138"/>
          </a:xfrm>
          <a:prstGeom prst="rect">
            <a:avLst/>
          </a:prstGeom>
          <a:solidFill>
            <a:srgbClr val="FFDC97"/>
          </a:solidFill>
          <a:ln>
            <a:solidFill>
              <a:schemeClr val="accent6">
                <a:lumMod val="60000"/>
                <a:lumOff val="40000"/>
              </a:schemeClr>
            </a:solidFill>
          </a:ln>
        </p:spPr>
        <p:txBody>
          <a:bodyPr>
            <a:spAutoFit/>
          </a:bodyPr>
          <a:lstStyle/>
          <a:p>
            <a:pPr algn="ctr" eaLnBrk="1" hangingPunct="1">
              <a:buFont typeface="Arial" panose="020B0604020202020204" pitchFamily="34" charset="0"/>
              <a:buNone/>
              <a:defRPr/>
            </a:pPr>
            <a:r>
              <a:rPr lang="zh-CN" altLang="en-US" sz="1600" dirty="0">
                <a:solidFill>
                  <a:schemeClr val="tx1">
                    <a:lumMod val="75000"/>
                    <a:lumOff val="25000"/>
                  </a:schemeClr>
                </a:solidFill>
                <a:latin typeface="微软雅黑" pitchFamily="34" charset="-122"/>
                <a:ea typeface="微软雅黑" pitchFamily="34" charset="-122"/>
              </a:rPr>
              <a:t>香农信息论</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53" name="矩形 52"/>
          <p:cNvSpPr/>
          <p:nvPr/>
        </p:nvSpPr>
        <p:spPr>
          <a:xfrm>
            <a:off x="9121775" y="2205038"/>
            <a:ext cx="2774950" cy="800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Font typeface="Arial" panose="020B0604020202020204" pitchFamily="34" charset="0"/>
              <a:buNone/>
              <a:defRPr/>
            </a:pPr>
            <a:r>
              <a:rPr lang="zh-CN" altLang="en-US" sz="2000" b="1" dirty="0">
                <a:solidFill>
                  <a:srgbClr val="C00000"/>
                </a:solidFill>
                <a:latin typeface="微软雅黑" pitchFamily="34" charset="-122"/>
                <a:ea typeface="微软雅黑" pitchFamily="34" charset="-122"/>
              </a:rPr>
              <a:t>未来理论突破在哪里？</a:t>
            </a:r>
            <a:endParaRPr lang="zh-CN" altLang="en-US" sz="2000" b="1" i="1" dirty="0">
              <a:solidFill>
                <a:srgbClr val="C00000"/>
              </a:solidFill>
              <a:latin typeface="微软雅黑" pitchFamily="34" charset="-122"/>
              <a:ea typeface="微软雅黑" pitchFamily="34" charset="-122"/>
            </a:endParaRPr>
          </a:p>
        </p:txBody>
      </p:sp>
      <p:sp>
        <p:nvSpPr>
          <p:cNvPr id="7198" name="内容占位符 1"/>
          <p:cNvSpPr txBox="1">
            <a:spLocks/>
          </p:cNvSpPr>
          <p:nvPr/>
        </p:nvSpPr>
        <p:spPr bwMode="auto">
          <a:xfrm>
            <a:off x="582613" y="1087437"/>
            <a:ext cx="11203369" cy="1068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000" b="1" dirty="0">
                <a:latin typeface="微软雅黑" panose="020B0503020204020204" pitchFamily="34" charset="-122"/>
                <a:ea typeface="微软雅黑" panose="020B0503020204020204" pitchFamily="34" charset="-122"/>
              </a:rPr>
              <a:t>        50</a:t>
            </a:r>
            <a:r>
              <a:rPr lang="zh-CN" altLang="en-US" sz="2000" b="1" dirty="0">
                <a:latin typeface="微软雅黑" panose="020B0503020204020204" pitchFamily="34" charset="-122"/>
                <a:ea typeface="微软雅黑" panose="020B0503020204020204" pitchFamily="34" charset="-122"/>
              </a:rPr>
              <a:t>年代之前，西方学术界已奠定了当代信息技术的经典理论基础。这些经典理论一直支撑着当代信息技术和产业的蓬勃发展，之后，尚未出现对当今信息产业具有颠覆性影响的理论。</a:t>
            </a:r>
          </a:p>
          <a:p>
            <a:pPr eaLnBrk="1" hangingPunct="1"/>
            <a:endParaRPr lang="en-US" altLang="zh-CN" sz="2000" b="1" dirty="0">
              <a:latin typeface="微软雅黑" panose="020B0503020204020204" pitchFamily="34" charset="-122"/>
              <a:ea typeface="微软雅黑" panose="020B0503020204020204" pitchFamily="34" charset="-122"/>
            </a:endParaRPr>
          </a:p>
        </p:txBody>
      </p:sp>
      <p:pic>
        <p:nvPicPr>
          <p:cNvPr id="7199" name="图片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04388" y="3360185"/>
            <a:ext cx="12192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0" name="Picture 6" descr="http://a3.att.hudong.com/83/63/01300000167882121496638233608_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5575" y="3736422"/>
            <a:ext cx="10318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0"/>
          <p:cNvSpPr txBox="1">
            <a:spLocks noChangeArrowheads="1"/>
          </p:cNvSpPr>
          <p:nvPr/>
        </p:nvSpPr>
        <p:spPr bwMode="auto">
          <a:xfrm>
            <a:off x="7639844" y="5014911"/>
            <a:ext cx="1616075" cy="584775"/>
          </a:xfrm>
          <a:prstGeom prst="rect">
            <a:avLst/>
          </a:prstGeom>
          <a:noFill/>
          <a:ln w="9525">
            <a:noFill/>
            <a:miter lim="800000"/>
            <a:headEnd/>
            <a:tailEnd/>
          </a:ln>
        </p:spPr>
        <p:txBody>
          <a:bodyPr>
            <a:spAutoFit/>
          </a:bodyPr>
          <a:lstStyle/>
          <a:p>
            <a:pPr marL="0" lvl="1" eaLnBrk="1" hangingPunct="1">
              <a:buFont typeface="Arial" panose="020B0604020202020204" pitchFamily="34" charset="0"/>
              <a:buNone/>
              <a:defRPr/>
            </a:pPr>
            <a:r>
              <a:rPr lang="zh-CN" altLang="en-US" sz="1600" dirty="0">
                <a:solidFill>
                  <a:schemeClr val="tx1">
                    <a:lumMod val="75000"/>
                    <a:lumOff val="25000"/>
                  </a:schemeClr>
                </a:solidFill>
                <a:latin typeface="微软雅黑" pitchFamily="34" charset="-122"/>
                <a:ea typeface="微软雅黑" pitchFamily="34" charset="-122"/>
              </a:rPr>
              <a:t>开创了控制论的先河</a:t>
            </a:r>
          </a:p>
        </p:txBody>
      </p:sp>
      <p:sp>
        <p:nvSpPr>
          <p:cNvPr id="58" name="矩形 57"/>
          <p:cNvSpPr/>
          <p:nvPr/>
        </p:nvSpPr>
        <p:spPr>
          <a:xfrm>
            <a:off x="7664450" y="2455863"/>
            <a:ext cx="1401763" cy="338137"/>
          </a:xfrm>
          <a:prstGeom prst="rect">
            <a:avLst/>
          </a:prstGeom>
          <a:solidFill>
            <a:srgbClr val="FFDC97"/>
          </a:solidFill>
          <a:ln>
            <a:solidFill>
              <a:schemeClr val="accent6">
                <a:lumMod val="60000"/>
                <a:lumOff val="40000"/>
              </a:schemeClr>
            </a:solidFill>
          </a:ln>
        </p:spPr>
        <p:txBody>
          <a:bodyPr>
            <a:spAutoFit/>
          </a:bodyPr>
          <a:lstStyle/>
          <a:p>
            <a:pPr algn="ctr" eaLnBrk="1" hangingPunct="1">
              <a:buFont typeface="Arial" panose="020B0604020202020204" pitchFamily="34" charset="0"/>
              <a:buNone/>
              <a:defRPr/>
            </a:pPr>
            <a:r>
              <a:rPr lang="zh-CN" altLang="en-US" sz="1600" dirty="0">
                <a:solidFill>
                  <a:schemeClr val="tx1">
                    <a:lumMod val="75000"/>
                    <a:lumOff val="25000"/>
                  </a:schemeClr>
                </a:solidFill>
                <a:latin typeface="微软雅黑" pitchFamily="34" charset="-122"/>
                <a:ea typeface="微软雅黑" pitchFamily="34" charset="-122"/>
              </a:rPr>
              <a:t>维纳控制论</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35"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12260506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矩形 2"/>
          <p:cNvSpPr>
            <a:spLocks noChangeArrowheads="1"/>
          </p:cNvSpPr>
          <p:nvPr/>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08" name="矩形 3"/>
          <p:cNvSpPr>
            <a:spLocks noChangeArrowheads="1"/>
          </p:cNvSpPr>
          <p:nvPr/>
        </p:nvSpPr>
        <p:spPr bwMode="auto">
          <a:xfrm>
            <a:off x="1417638" y="0"/>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0"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1"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2"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3"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4" name="TextBox 3"/>
          <p:cNvSpPr>
            <a:spLocks noChangeArrowheads="1"/>
          </p:cNvSpPr>
          <p:nvPr/>
        </p:nvSpPr>
        <p:spPr bwMode="auto">
          <a:xfrm>
            <a:off x="3060700" y="6108700"/>
            <a:ext cx="51250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未来生活愿景驱动信息技术升级发展</a:t>
            </a:r>
          </a:p>
        </p:txBody>
      </p:sp>
      <p:sp>
        <p:nvSpPr>
          <p:cNvPr id="21515" name="文本框 2"/>
          <p:cNvSpPr>
            <a:spLocks noChangeArrowheads="1"/>
          </p:cNvSpPr>
          <p:nvPr/>
        </p:nvSpPr>
        <p:spPr bwMode="auto">
          <a:xfrm>
            <a:off x="1560513" y="116770"/>
            <a:ext cx="35290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2.2 </a:t>
            </a:r>
            <a:r>
              <a:rPr lang="zh-CN" altLang="en-US"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智慧便捷，居家生活</a:t>
            </a:r>
            <a:endParaRPr lang="zh-CN" altLang="en-US" sz="24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
        <p:nvSpPr>
          <p:cNvPr id="3" name="矩形 2"/>
          <p:cNvSpPr/>
          <p:nvPr/>
        </p:nvSpPr>
        <p:spPr bwMode="auto">
          <a:xfrm>
            <a:off x="686792" y="620713"/>
            <a:ext cx="4010790" cy="353304"/>
          </a:xfrm>
          <a:prstGeom prst="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zh-CN" altLang="en-US" b="1" dirty="0">
                <a:latin typeface="微软雅黑" panose="020B0503020204020204" pitchFamily="34" charset="-122"/>
                <a:ea typeface="微软雅黑" panose="020B0503020204020204" pitchFamily="34" charset="-122"/>
              </a:rPr>
              <a:t>智能终端无所不在</a:t>
            </a:r>
            <a:endPar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31" name="矩形 30"/>
          <p:cNvSpPr/>
          <p:nvPr/>
        </p:nvSpPr>
        <p:spPr bwMode="auto">
          <a:xfrm>
            <a:off x="4679923" y="620805"/>
            <a:ext cx="3194321" cy="344384"/>
          </a:xfrm>
          <a:prstGeom prst="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zh-CN" altLang="en-US" b="1" dirty="0">
                <a:latin typeface="微软雅黑" panose="020B0503020204020204" pitchFamily="34" charset="-122"/>
                <a:ea typeface="微软雅黑" panose="020B0503020204020204" pitchFamily="34" charset="-122"/>
              </a:rPr>
              <a:t>人机交互自然直观</a:t>
            </a:r>
          </a:p>
        </p:txBody>
      </p:sp>
      <p:pic>
        <p:nvPicPr>
          <p:cNvPr id="3074" name="Picture 2" descr="http://www.af360.com/uploadfile/2014/03/28/2014032820320509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871" y="980599"/>
            <a:ext cx="3993887" cy="3104459"/>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
        <p:nvSpPr>
          <p:cNvPr id="48" name="矩形 23"/>
          <p:cNvSpPr>
            <a:spLocks noChangeArrowheads="1"/>
          </p:cNvSpPr>
          <p:nvPr/>
        </p:nvSpPr>
        <p:spPr bwMode="auto">
          <a:xfrm>
            <a:off x="669947" y="947493"/>
            <a:ext cx="4011235" cy="2778613"/>
          </a:xfrm>
          <a:prstGeom prst="rect">
            <a:avLst/>
          </a:prstGeom>
          <a:solidFill>
            <a:srgbClr val="E36C09">
              <a:alpha val="81175"/>
            </a:srgbClr>
          </a:solidFill>
          <a:ln w="9525">
            <a:solidFill>
              <a:srgbClr val="000000"/>
            </a:solidFill>
            <a:miter lim="800000"/>
            <a:headEnd/>
            <a:tailEnd/>
          </a:ln>
          <a:extLst/>
        </p:spPr>
        <p:txBody>
          <a:bodyPr anchor="t"/>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20000"/>
              </a:lnSpc>
              <a:buClr>
                <a:srgbClr val="FFFF00"/>
              </a:buClr>
            </a:pPr>
            <a:r>
              <a:rPr lang="zh-CN" altLang="en-US" b="1" dirty="0">
                <a:solidFill>
                  <a:srgbClr val="FFFF00"/>
                </a:solidFill>
                <a:latin typeface="微软雅黑" panose="020B0503020204020204" pitchFamily="34" charset="-122"/>
                <a:ea typeface="微软雅黑" panose="020B0503020204020204" pitchFamily="34" charset="-122"/>
              </a:rPr>
              <a:t>智能家庭感知服务终端</a:t>
            </a:r>
            <a:endParaRPr lang="en-US" altLang="zh-CN" b="1" dirty="0">
              <a:solidFill>
                <a:srgbClr val="FFFF00"/>
              </a:solidFill>
              <a:latin typeface="微软雅黑" panose="020B0503020204020204" pitchFamily="34" charset="-122"/>
              <a:ea typeface="微软雅黑" panose="020B0503020204020204" pitchFamily="34" charset="-122"/>
            </a:endParaRPr>
          </a:p>
          <a:p>
            <a:pPr algn="ctr">
              <a:lnSpc>
                <a:spcPct val="120000"/>
              </a:lnSpc>
              <a:buClr>
                <a:srgbClr val="FFFF00"/>
              </a:buClr>
            </a:pPr>
            <a:endParaRPr lang="en-US" altLang="zh-CN" b="1" dirty="0">
              <a:solidFill>
                <a:srgbClr val="FFFF00"/>
              </a:solidFill>
              <a:latin typeface="微软雅黑" panose="020B0503020204020204" pitchFamily="34" charset="-122"/>
              <a:ea typeface="微软雅黑" panose="020B0503020204020204" pitchFamily="34" charset="-122"/>
            </a:endParaRPr>
          </a:p>
          <a:p>
            <a:pPr>
              <a:lnSpc>
                <a:spcPct val="120000"/>
              </a:lnSpc>
              <a:buClr>
                <a:srgbClr val="FFFF00"/>
              </a:buClr>
            </a:pPr>
            <a:r>
              <a:rPr lang="zh-CN" altLang="zh-CN" dirty="0">
                <a:latin typeface="微软雅黑" panose="020B0503020204020204" pitchFamily="34" charset="-122"/>
                <a:ea typeface="微软雅黑" panose="020B0503020204020204" pitchFamily="34" charset="-122"/>
              </a:rPr>
              <a:t>白色</a:t>
            </a:r>
            <a:r>
              <a:rPr lang="zh-CN" altLang="zh-CN" b="1" dirty="0">
                <a:solidFill>
                  <a:srgbClr val="FFFF00"/>
                </a:solidFill>
                <a:latin typeface="微软雅黑" panose="020B0503020204020204" pitchFamily="34" charset="-122"/>
                <a:ea typeface="微软雅黑" panose="020B0503020204020204" pitchFamily="34" charset="-122"/>
              </a:rPr>
              <a:t>家电</a:t>
            </a:r>
            <a:r>
              <a:rPr lang="zh-CN" altLang="en-US" b="1" dirty="0">
                <a:solidFill>
                  <a:srgbClr val="FFFF00"/>
                </a:solidFill>
                <a:latin typeface="微软雅黑" panose="020B0503020204020204" pitchFamily="34" charset="-122"/>
                <a:ea typeface="微软雅黑" panose="020B0503020204020204" pitchFamily="34" charset="-122"/>
              </a:rPr>
              <a:t>和传感器</a:t>
            </a:r>
            <a:r>
              <a:rPr lang="zh-CN" altLang="zh-CN" dirty="0">
                <a:latin typeface="微软雅黑" panose="020B0503020204020204" pitchFamily="34" charset="-122"/>
                <a:ea typeface="微软雅黑" panose="020B0503020204020204" pitchFamily="34" charset="-122"/>
              </a:rPr>
              <a:t>具有计算功能，低功耗芯片，内置超低功耗的</a:t>
            </a:r>
            <a:r>
              <a:rPr lang="zh-CN" altLang="zh-CN" b="1" dirty="0">
                <a:solidFill>
                  <a:srgbClr val="FFFF00"/>
                </a:solidFill>
                <a:latin typeface="微软雅黑" panose="020B0503020204020204" pitchFamily="34" charset="-122"/>
                <a:ea typeface="微软雅黑" panose="020B0503020204020204" pitchFamily="34" charset="-122"/>
              </a:rPr>
              <a:t>处理器</a:t>
            </a:r>
            <a:r>
              <a:rPr lang="zh-CN" altLang="zh-CN" dirty="0">
                <a:latin typeface="微软雅黑" panose="020B0503020204020204" pitchFamily="34" charset="-122"/>
                <a:ea typeface="微软雅黑" panose="020B0503020204020204" pitchFamily="34" charset="-122"/>
              </a:rPr>
              <a:t>，支持无线通信，可分享显示和计算等功能且具备强交互能力的</a:t>
            </a:r>
            <a:r>
              <a:rPr lang="zh-CN" altLang="zh-CN" b="1" dirty="0">
                <a:solidFill>
                  <a:srgbClr val="FFFF00"/>
                </a:solidFill>
                <a:latin typeface="微软雅黑" panose="020B0503020204020204" pitchFamily="34" charset="-122"/>
                <a:ea typeface="微软雅黑" panose="020B0503020204020204" pitchFamily="34" charset="-122"/>
              </a:rPr>
              <a:t>操作系统</a:t>
            </a:r>
            <a:r>
              <a:rPr lang="zh-CN" altLang="zh-CN" dirty="0">
                <a:latin typeface="微软雅黑" panose="020B0503020204020204" pitchFamily="34" charset="-122"/>
                <a:ea typeface="微软雅黑" panose="020B0503020204020204" pitchFamily="34" charset="-122"/>
              </a:rPr>
              <a:t>。具有对环境的判断可自适应、自诊断及自修复功能</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pic>
        <p:nvPicPr>
          <p:cNvPr id="3086" name="Picture 14" descr="http://img1.gtimg.com/digi/pics/hv1/66/14/1310/851863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6006" y="975470"/>
            <a:ext cx="3119773" cy="217749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组合 12"/>
          <p:cNvGrpSpPr/>
          <p:nvPr/>
        </p:nvGrpSpPr>
        <p:grpSpPr>
          <a:xfrm>
            <a:off x="7860936" y="919624"/>
            <a:ext cx="3651279" cy="5101555"/>
            <a:chOff x="7148576" y="1351360"/>
            <a:chExt cx="3651279" cy="5095936"/>
          </a:xfrm>
        </p:grpSpPr>
        <p:pic>
          <p:nvPicPr>
            <p:cNvPr id="3088" name="Picture 16" descr="http://img1.gtimg.com/digi/pics/hv1/179/153/1141/74232719.jpg"/>
            <p:cNvPicPr>
              <a:picLocks noChangeAspect="1" noChangeArrowheads="1"/>
            </p:cNvPicPr>
            <p:nvPr/>
          </p:nvPicPr>
          <p:blipFill rotWithShape="1">
            <a:blip r:embed="rId5">
              <a:extLst>
                <a:ext uri="{28A0092B-C50C-407E-A947-70E740481C1C}">
                  <a14:useLocalDpi xmlns:a14="http://schemas.microsoft.com/office/drawing/2010/main" val="0"/>
                </a:ext>
              </a:extLst>
            </a:blip>
            <a:srcRect t="10118"/>
            <a:stretch/>
          </p:blipFill>
          <p:spPr bwMode="auto">
            <a:xfrm>
              <a:off x="7148576" y="1351360"/>
              <a:ext cx="3651279" cy="2626090"/>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rotWithShape="1">
            <a:blip r:embed="rId6"/>
            <a:srcRect l="15813"/>
            <a:stretch/>
          </p:blipFill>
          <p:spPr>
            <a:xfrm>
              <a:off x="7164735" y="3977450"/>
              <a:ext cx="3635120" cy="2469846"/>
            </a:xfrm>
            <a:prstGeom prst="rect">
              <a:avLst/>
            </a:prstGeom>
          </p:spPr>
        </p:pic>
      </p:grpSp>
      <p:sp>
        <p:nvSpPr>
          <p:cNvPr id="49" name="矩形 48"/>
          <p:cNvSpPr/>
          <p:nvPr/>
        </p:nvSpPr>
        <p:spPr bwMode="auto">
          <a:xfrm>
            <a:off x="7847892" y="620805"/>
            <a:ext cx="3687607" cy="354665"/>
          </a:xfrm>
          <a:prstGeom prst="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zh-CN" altLang="en-US" b="1" dirty="0">
                <a:latin typeface="微软雅黑" panose="020B0503020204020204" pitchFamily="34" charset="-122"/>
                <a:ea typeface="微软雅黑" panose="020B0503020204020204" pitchFamily="34" charset="-122"/>
              </a:rPr>
              <a:t>显示随需所得</a:t>
            </a:r>
          </a:p>
        </p:txBody>
      </p:sp>
      <p:pic>
        <p:nvPicPr>
          <p:cNvPr id="3076" name="Picture 4" descr="http://img0.pclady.com.cn/pclady/1401/17/1097382_20140117090326_7175.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38460" y="2279441"/>
            <a:ext cx="3089001" cy="1737563"/>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pic>
        <p:nvPicPr>
          <p:cNvPr id="3094" name="Picture 22" descr="http://www.caidchina.org.cn/upload/2012/2/10144445975.jpg"/>
          <p:cNvPicPr>
            <a:picLocks noChangeAspect="1" noChangeArrowheads="1"/>
          </p:cNvPicPr>
          <p:nvPr/>
        </p:nvPicPr>
        <p:blipFill rotWithShape="1">
          <a:blip r:embed="rId8">
            <a:extLst>
              <a:ext uri="{28A0092B-C50C-407E-A947-70E740481C1C}">
                <a14:useLocalDpi xmlns:a14="http://schemas.microsoft.com/office/drawing/2010/main" val="0"/>
              </a:ext>
            </a:extLst>
          </a:blip>
          <a:srcRect l="13870" t="10389" r="7795" b="15231"/>
          <a:stretch/>
        </p:blipFill>
        <p:spPr bwMode="auto">
          <a:xfrm>
            <a:off x="689335" y="3726106"/>
            <a:ext cx="4072520" cy="2249550"/>
          </a:xfrm>
          <a:prstGeom prst="rect">
            <a:avLst/>
          </a:prstGeom>
          <a:noFill/>
          <a:extLst>
            <a:ext uri="{909E8E84-426E-40DD-AFC4-6F175D3DCCD1}">
              <a14:hiddenFill xmlns:a14="http://schemas.microsoft.com/office/drawing/2010/main">
                <a:solidFill>
                  <a:srgbClr val="FFFFFF"/>
                </a:solidFill>
              </a14:hiddenFill>
            </a:ext>
          </a:extLst>
        </p:spPr>
      </p:pic>
      <p:sp>
        <p:nvSpPr>
          <p:cNvPr id="54" name="矩形 53"/>
          <p:cNvSpPr/>
          <p:nvPr/>
        </p:nvSpPr>
        <p:spPr bwMode="auto">
          <a:xfrm>
            <a:off x="686792" y="3704041"/>
            <a:ext cx="4051668" cy="328789"/>
          </a:xfrm>
          <a:prstGeom prst="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zh-CN" altLang="en-US" b="1" dirty="0">
                <a:latin typeface="微软雅黑" panose="020B0503020204020204" pitchFamily="34" charset="-122"/>
                <a:ea typeface="微软雅黑" panose="020B0503020204020204" pitchFamily="34" charset="-122"/>
              </a:rPr>
              <a:t>无所不在的网络</a:t>
            </a:r>
            <a:endPar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55" name="矩形 23"/>
          <p:cNvSpPr>
            <a:spLocks noChangeArrowheads="1"/>
          </p:cNvSpPr>
          <p:nvPr/>
        </p:nvSpPr>
        <p:spPr bwMode="auto">
          <a:xfrm>
            <a:off x="669946" y="4031375"/>
            <a:ext cx="4009977" cy="2005213"/>
          </a:xfrm>
          <a:prstGeom prst="rect">
            <a:avLst/>
          </a:prstGeom>
          <a:solidFill>
            <a:srgbClr val="E36C09">
              <a:alpha val="81175"/>
            </a:srgbClr>
          </a:solidFill>
          <a:ln w="9525">
            <a:solidFill>
              <a:schemeClr val="tx1"/>
            </a:solidFill>
            <a:miter lim="800000"/>
            <a:headEnd/>
            <a:tailEnd/>
          </a:ln>
          <a:extLst/>
        </p:spPr>
        <p:txBody>
          <a:bodyPr anchor="t"/>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20000"/>
              </a:lnSpc>
              <a:buClr>
                <a:srgbClr val="FFFF00"/>
              </a:buClr>
            </a:pPr>
            <a:r>
              <a:rPr lang="zh-CN" altLang="en-US" b="1" dirty="0">
                <a:solidFill>
                  <a:srgbClr val="FFFF00"/>
                </a:solidFill>
                <a:latin typeface="微软雅黑" panose="020B0503020204020204" pitchFamily="34" charset="-122"/>
                <a:ea typeface="微软雅黑" panose="020B0503020204020204" pitchFamily="34" charset="-122"/>
              </a:rPr>
              <a:t>智能家庭网络设备</a:t>
            </a:r>
            <a:endParaRPr lang="en-US" altLang="zh-CN" b="1" dirty="0">
              <a:solidFill>
                <a:srgbClr val="FFFF00"/>
              </a:solidFill>
              <a:latin typeface="微软雅黑" panose="020B0503020204020204" pitchFamily="34" charset="-122"/>
              <a:ea typeface="微软雅黑" panose="020B0503020204020204" pitchFamily="34" charset="-122"/>
            </a:endParaRPr>
          </a:p>
          <a:p>
            <a:pPr>
              <a:lnSpc>
                <a:spcPct val="120000"/>
              </a:lnSpc>
              <a:buClr>
                <a:srgbClr val="FFFF00"/>
              </a:buClr>
            </a:pPr>
            <a:r>
              <a:rPr lang="zh-CN" altLang="zh-CN" dirty="0">
                <a:latin typeface="微软雅黑" panose="020B0503020204020204" pitchFamily="34" charset="-122"/>
                <a:ea typeface="微软雅黑" panose="020B0503020204020204" pitchFamily="34" charset="-122"/>
              </a:rPr>
              <a:t>家庭网关需要具备</a:t>
            </a:r>
            <a:r>
              <a:rPr lang="en-US" altLang="zh-CN" b="1" dirty="0">
                <a:solidFill>
                  <a:srgbClr val="FFFF00"/>
                </a:solidFill>
                <a:latin typeface="微软雅黑" panose="020B0503020204020204" pitchFamily="34" charset="-122"/>
                <a:ea typeface="微软雅黑" panose="020B0503020204020204" pitchFamily="34" charset="-122"/>
              </a:rPr>
              <a:t>1Gbps</a:t>
            </a:r>
            <a:r>
              <a:rPr lang="zh-CN" altLang="zh-CN" dirty="0">
                <a:latin typeface="微软雅黑" panose="020B0503020204020204" pitchFamily="34" charset="-122"/>
                <a:ea typeface="微软雅黑" panose="020B0503020204020204" pitchFamily="34" charset="-122"/>
              </a:rPr>
              <a:t>宽带接入、</a:t>
            </a:r>
            <a:r>
              <a:rPr lang="en-US" altLang="zh-CN" dirty="0">
                <a:latin typeface="微软雅黑" panose="020B0503020204020204" pitchFamily="34" charset="-122"/>
                <a:ea typeface="微软雅黑" panose="020B0503020204020204" pitchFamily="34" charset="-122"/>
              </a:rPr>
              <a:t>1Gbps</a:t>
            </a:r>
            <a:r>
              <a:rPr lang="zh-CN" altLang="zh-CN" dirty="0">
                <a:latin typeface="微软雅黑" panose="020B0503020204020204" pitchFamily="34" charset="-122"/>
                <a:ea typeface="微软雅黑" panose="020B0503020204020204" pitchFamily="34" charset="-122"/>
              </a:rPr>
              <a:t>内部组网能力。家居系统终端设备要求集约和无线，实现具有通信功能，绿色低能耗，即插即用</a:t>
            </a:r>
            <a:r>
              <a:rPr lang="zh-CN" altLang="en-US" dirty="0">
                <a:latin typeface="微软雅黑" panose="020B0503020204020204" pitchFamily="34" charset="-122"/>
                <a:ea typeface="微软雅黑" panose="020B0503020204020204" pitchFamily="34" charset="-122"/>
              </a:rPr>
              <a:t>。</a:t>
            </a:r>
            <a:endParaRPr lang="en-US" altLang="zh-CN" b="1" dirty="0">
              <a:solidFill>
                <a:srgbClr val="FFFF00"/>
              </a:solidFill>
              <a:latin typeface="微软雅黑" panose="020B0503020204020204" pitchFamily="34" charset="-122"/>
              <a:ea typeface="微软雅黑" panose="020B0503020204020204" pitchFamily="34" charset="-122"/>
            </a:endParaRPr>
          </a:p>
        </p:txBody>
      </p:sp>
      <p:sp>
        <p:nvSpPr>
          <p:cNvPr id="52" name="矩形 23"/>
          <p:cNvSpPr>
            <a:spLocks noChangeArrowheads="1"/>
          </p:cNvSpPr>
          <p:nvPr/>
        </p:nvSpPr>
        <p:spPr bwMode="auto">
          <a:xfrm>
            <a:off x="4684034" y="958535"/>
            <a:ext cx="3180018" cy="2749480"/>
          </a:xfrm>
          <a:prstGeom prst="rect">
            <a:avLst/>
          </a:prstGeom>
          <a:solidFill>
            <a:srgbClr val="E36C09">
              <a:alpha val="81175"/>
            </a:srgbClr>
          </a:solidFill>
          <a:ln w="9525">
            <a:solidFill>
              <a:srgbClr val="000000"/>
            </a:solidFill>
            <a:miter lim="800000"/>
            <a:headEnd/>
            <a:tailEnd/>
          </a:ln>
          <a:extLst/>
        </p:spPr>
        <p:txBody>
          <a:bodyPr anchor="t"/>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b="1" dirty="0">
                <a:solidFill>
                  <a:srgbClr val="FFFF00"/>
                </a:solidFill>
                <a:latin typeface="微软雅黑" panose="020B0503020204020204" pitchFamily="34" charset="-122"/>
                <a:ea typeface="微软雅黑" panose="020B0503020204020204" pitchFamily="34" charset="-122"/>
              </a:rPr>
              <a:t>自然人机交互技术</a:t>
            </a:r>
            <a:endParaRPr lang="en-US" altLang="zh-CN" b="1" dirty="0">
              <a:solidFill>
                <a:srgbClr val="FFFF00"/>
              </a:solidFill>
              <a:latin typeface="微软雅黑" panose="020B0503020204020204" pitchFamily="34" charset="-122"/>
              <a:ea typeface="微软雅黑" panose="020B0503020204020204" pitchFamily="34" charset="-122"/>
            </a:endParaRPr>
          </a:p>
          <a:p>
            <a:pPr eaLnBrk="1" hangingPunct="1">
              <a:lnSpc>
                <a:spcPct val="120000"/>
              </a:lnSpc>
            </a:pPr>
            <a:endParaRPr lang="en-US" altLang="zh-CN" dirty="0">
              <a:latin typeface="微软雅黑" panose="020B0503020204020204" pitchFamily="34" charset="-122"/>
              <a:ea typeface="微软雅黑" panose="020B0503020204020204" pitchFamily="34" charset="-122"/>
            </a:endParaRPr>
          </a:p>
          <a:p>
            <a:pPr eaLnBrk="1" hangingPunct="1">
              <a:lnSpc>
                <a:spcPct val="120000"/>
              </a:lnSpc>
              <a:buClr>
                <a:srgbClr val="FFFF00"/>
              </a:buClr>
            </a:pPr>
            <a:r>
              <a:rPr lang="zh-CN" altLang="zh-CN" dirty="0">
                <a:latin typeface="微软雅黑" panose="020B0503020204020204" pitchFamily="34" charset="-122"/>
                <a:ea typeface="微软雅黑" panose="020B0503020204020204" pitchFamily="34" charset="-122"/>
              </a:rPr>
              <a:t>增强现实、语音智能、眼球追踪、</a:t>
            </a:r>
            <a:r>
              <a:rPr lang="zh-CN" altLang="en-US" dirty="0">
                <a:latin typeface="微软雅黑" panose="020B0503020204020204" pitchFamily="34" charset="-122"/>
                <a:ea typeface="微软雅黑" panose="020B0503020204020204" pitchFamily="34" charset="-122"/>
              </a:rPr>
              <a:t>姿势识别、</a:t>
            </a:r>
            <a:r>
              <a:rPr lang="zh-CN" altLang="zh-CN" dirty="0">
                <a:latin typeface="微软雅黑" panose="020B0503020204020204" pitchFamily="34" charset="-122"/>
                <a:ea typeface="微软雅黑" panose="020B0503020204020204" pitchFamily="34" charset="-122"/>
              </a:rPr>
              <a:t>生物识别等多种</a:t>
            </a:r>
            <a:r>
              <a:rPr lang="zh-CN" altLang="en-US" dirty="0">
                <a:latin typeface="微软雅黑" panose="020B0503020204020204" pitchFamily="34" charset="-122"/>
                <a:ea typeface="微软雅黑" panose="020B0503020204020204" pitchFamily="34" charset="-122"/>
              </a:rPr>
              <a:t>自然人机交互技术。机器代理帮助人们轻松实现各种娱乐、生活、信息服务。</a:t>
            </a:r>
            <a:endParaRPr lang="zh-CN" altLang="zh-CN" dirty="0">
              <a:solidFill>
                <a:srgbClr val="FF0000"/>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57" name="矩形 23"/>
          <p:cNvSpPr>
            <a:spLocks noChangeArrowheads="1"/>
          </p:cNvSpPr>
          <p:nvPr/>
        </p:nvSpPr>
        <p:spPr bwMode="auto">
          <a:xfrm>
            <a:off x="7847893" y="959249"/>
            <a:ext cx="3667174" cy="2860977"/>
          </a:xfrm>
          <a:prstGeom prst="rect">
            <a:avLst/>
          </a:prstGeom>
          <a:solidFill>
            <a:srgbClr val="E36C09">
              <a:alpha val="81175"/>
            </a:srgbClr>
          </a:solidFill>
          <a:ln w="9525">
            <a:solidFill>
              <a:srgbClr val="000000"/>
            </a:solidFill>
            <a:miter lim="800000"/>
            <a:headEnd/>
            <a:tailEnd/>
          </a:ln>
          <a:extLst/>
        </p:spPr>
        <p:txBody>
          <a:bodyPr anchor="t"/>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b="1" dirty="0">
                <a:solidFill>
                  <a:srgbClr val="FFFF00"/>
                </a:solidFill>
                <a:latin typeface="微软雅黑" panose="020B0503020204020204" pitchFamily="34" charset="-122"/>
                <a:ea typeface="微软雅黑" panose="020B0503020204020204" pitchFamily="34" charset="-122"/>
              </a:rPr>
              <a:t>超高清多屏互动</a:t>
            </a:r>
            <a:endParaRPr lang="en-US" altLang="zh-CN" b="1" dirty="0">
              <a:solidFill>
                <a:srgbClr val="FFFF00"/>
              </a:solidFill>
              <a:latin typeface="微软雅黑" panose="020B0503020204020204" pitchFamily="34" charset="-122"/>
              <a:ea typeface="微软雅黑" panose="020B0503020204020204" pitchFamily="34" charset="-122"/>
            </a:endParaRPr>
          </a:p>
          <a:p>
            <a:pPr eaLnBrk="1" hangingPunct="1">
              <a:lnSpc>
                <a:spcPct val="120000"/>
              </a:lnSpc>
              <a:buClr>
                <a:srgbClr val="FFFF00"/>
              </a:buClr>
            </a:pP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具有随需所得的显示设备，支持超高清，用户在不同的操作系统，以及不同的终端设备之间可以相互兼容跨越操作，实现多屏互动。</a:t>
            </a:r>
          </a:p>
        </p:txBody>
      </p:sp>
      <p:pic>
        <p:nvPicPr>
          <p:cNvPr id="3098" name="Picture 26" descr="家庭影院建设的家庭云平台技术方案"/>
          <p:cNvPicPr>
            <a:picLocks noChangeAspect="1" noChangeArrowheads="1"/>
          </p:cNvPicPr>
          <p:nvPr/>
        </p:nvPicPr>
        <p:blipFill rotWithShape="1">
          <a:blip r:embed="rId9">
            <a:extLst>
              <a:ext uri="{28A0092B-C50C-407E-A947-70E740481C1C}">
                <a14:useLocalDpi xmlns:a14="http://schemas.microsoft.com/office/drawing/2010/main" val="0"/>
              </a:ext>
            </a:extLst>
          </a:blip>
          <a:srcRect l="14815" t="14390" r="23832" b="20440"/>
          <a:stretch/>
        </p:blipFill>
        <p:spPr bwMode="auto">
          <a:xfrm>
            <a:off x="4734294" y="4075137"/>
            <a:ext cx="3097806" cy="1922584"/>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
        <p:nvSpPr>
          <p:cNvPr id="63" name="矩形 23"/>
          <p:cNvSpPr>
            <a:spLocks noChangeArrowheads="1"/>
          </p:cNvSpPr>
          <p:nvPr/>
        </p:nvSpPr>
        <p:spPr bwMode="auto">
          <a:xfrm>
            <a:off x="4679924" y="4031376"/>
            <a:ext cx="3194320" cy="2005213"/>
          </a:xfrm>
          <a:prstGeom prst="rect">
            <a:avLst/>
          </a:prstGeom>
          <a:solidFill>
            <a:srgbClr val="E36C09">
              <a:alpha val="81175"/>
            </a:srgbClr>
          </a:solidFill>
          <a:ln w="9525">
            <a:solidFill>
              <a:srgbClr val="000000"/>
            </a:solidFill>
            <a:miter lim="800000"/>
            <a:headEnd/>
            <a:tailEnd/>
          </a:ln>
          <a:extLst/>
        </p:spPr>
        <p:txBody>
          <a:bodyPr anchor="t"/>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20000"/>
              </a:lnSpc>
              <a:buClr>
                <a:srgbClr val="FFFF00"/>
              </a:buClr>
            </a:pPr>
            <a:r>
              <a:rPr lang="zh-CN" altLang="en-US" b="1" dirty="0">
                <a:solidFill>
                  <a:srgbClr val="FFFF00"/>
                </a:solidFill>
                <a:latin typeface="微软雅黑" panose="020B0503020204020204" pitchFamily="34" charset="-122"/>
                <a:ea typeface="微软雅黑" panose="020B0503020204020204" pitchFamily="34" charset="-122"/>
              </a:rPr>
              <a:t>智能家庭云服务平台</a:t>
            </a:r>
            <a:endParaRPr lang="en-US" altLang="zh-CN" b="1" dirty="0">
              <a:solidFill>
                <a:srgbClr val="FFFF00"/>
              </a:solidFill>
              <a:latin typeface="微软雅黑" panose="020B0503020204020204" pitchFamily="34" charset="-122"/>
              <a:ea typeface="微软雅黑" panose="020B0503020204020204" pitchFamily="34" charset="-122"/>
            </a:endParaRPr>
          </a:p>
          <a:p>
            <a:pPr>
              <a:lnSpc>
                <a:spcPct val="120000"/>
              </a:lnSpc>
              <a:buClr>
                <a:srgbClr val="FFFF00"/>
              </a:buClr>
            </a:pPr>
            <a:r>
              <a:rPr lang="zh-CN" altLang="zh-CN" dirty="0">
                <a:latin typeface="微软雅黑" panose="020B0503020204020204" pitchFamily="34" charset="-122"/>
                <a:ea typeface="微软雅黑" panose="020B0503020204020204" pitchFamily="34" charset="-122"/>
              </a:rPr>
              <a:t>建立一个开放的云服务平台，成为智能家庭的数据中心、服务中心和管理中心。</a:t>
            </a:r>
            <a:endParaRPr lang="en-US" altLang="zh-CN" dirty="0">
              <a:latin typeface="微软雅黑" panose="020B0503020204020204" pitchFamily="34" charset="-122"/>
              <a:ea typeface="微软雅黑" panose="020B0503020204020204" pitchFamily="34" charset="-122"/>
            </a:endParaRPr>
          </a:p>
          <a:p>
            <a:pPr>
              <a:lnSpc>
                <a:spcPct val="120000"/>
              </a:lnSpc>
              <a:buClr>
                <a:srgbClr val="FFFF00"/>
              </a:buClr>
            </a:pPr>
            <a:r>
              <a:rPr lang="zh-CN" altLang="zh-CN" dirty="0">
                <a:latin typeface="微软雅黑" panose="020B0503020204020204" pitchFamily="34" charset="-122"/>
                <a:ea typeface="微软雅黑" panose="020B0503020204020204" pitchFamily="34" charset="-122"/>
              </a:rPr>
              <a:t>云平台需要拥有</a:t>
            </a:r>
            <a:r>
              <a:rPr lang="en-US" altLang="zh-CN" dirty="0">
                <a:latin typeface="微软雅黑" panose="020B0503020204020204" pitchFamily="34" charset="-122"/>
                <a:ea typeface="微软雅黑" panose="020B0503020204020204" pitchFamily="34" charset="-122"/>
              </a:rPr>
              <a:t>1TB</a:t>
            </a:r>
            <a:r>
              <a:rPr lang="zh-CN" altLang="zh-CN" dirty="0">
                <a:latin typeface="微软雅黑" panose="020B0503020204020204" pitchFamily="34" charset="-122"/>
                <a:ea typeface="微软雅黑" panose="020B0503020204020204" pitchFamily="34" charset="-122"/>
              </a:rPr>
              <a:t>以上存储</a:t>
            </a:r>
            <a:r>
              <a:rPr lang="zh-CN" altLang="en-US" dirty="0">
                <a:latin typeface="微软雅黑" panose="020B0503020204020204" pitchFamily="34" charset="-122"/>
                <a:ea typeface="微软雅黑" panose="020B0503020204020204" pitchFamily="34" charset="-122"/>
              </a:rPr>
              <a:t>空间。</a:t>
            </a:r>
            <a:endParaRPr lang="en-US" altLang="zh-CN" dirty="0">
              <a:latin typeface="微软雅黑" panose="020B0503020204020204" pitchFamily="34" charset="-122"/>
              <a:ea typeface="微软雅黑" panose="020B0503020204020204" pitchFamily="34" charset="-122"/>
            </a:endParaRPr>
          </a:p>
        </p:txBody>
      </p:sp>
      <p:sp>
        <p:nvSpPr>
          <p:cNvPr id="56" name="矩形 55"/>
          <p:cNvSpPr/>
          <p:nvPr/>
        </p:nvSpPr>
        <p:spPr bwMode="auto">
          <a:xfrm>
            <a:off x="4685415" y="3702587"/>
            <a:ext cx="3191379" cy="328789"/>
          </a:xfrm>
          <a:prstGeom prst="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云智慧服务</a:t>
            </a:r>
          </a:p>
        </p:txBody>
      </p:sp>
      <p:sp>
        <p:nvSpPr>
          <p:cNvPr id="30"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2"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3"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4"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5"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6" name="矩形 6"/>
          <p:cNvSpPr>
            <a:spLocks noChangeArrowheads="1"/>
          </p:cNvSpPr>
          <p:nvPr/>
        </p:nvSpPr>
        <p:spPr bwMode="auto">
          <a:xfrm>
            <a:off x="849313"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7"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8"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9"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364871728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fade">
                                      <p:cBhvr>
                                        <p:cTn id="14" dur="1000"/>
                                        <p:tgtEl>
                                          <p:spTgt spid="52"/>
                                        </p:tgtEl>
                                      </p:cBhvr>
                                    </p:animEffect>
                                    <p:anim calcmode="lin" valueType="num">
                                      <p:cBhvr>
                                        <p:cTn id="15" dur="1000" fill="hold"/>
                                        <p:tgtEl>
                                          <p:spTgt spid="52"/>
                                        </p:tgtEl>
                                        <p:attrNameLst>
                                          <p:attrName>ppt_x</p:attrName>
                                        </p:attrNameLst>
                                      </p:cBhvr>
                                      <p:tavLst>
                                        <p:tav tm="0">
                                          <p:val>
                                            <p:strVal val="#ppt_x"/>
                                          </p:val>
                                        </p:tav>
                                        <p:tav tm="100000">
                                          <p:val>
                                            <p:strVal val="#ppt_x"/>
                                          </p:val>
                                        </p:tav>
                                      </p:tavLst>
                                    </p:anim>
                                    <p:anim calcmode="lin" valueType="num">
                                      <p:cBhvr>
                                        <p:cTn id="16"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1000"/>
                                        <p:tgtEl>
                                          <p:spTgt spid="57"/>
                                        </p:tgtEl>
                                      </p:cBhvr>
                                    </p:animEffect>
                                    <p:anim calcmode="lin" valueType="num">
                                      <p:cBhvr>
                                        <p:cTn id="22" dur="1000" fill="hold"/>
                                        <p:tgtEl>
                                          <p:spTgt spid="57"/>
                                        </p:tgtEl>
                                        <p:attrNameLst>
                                          <p:attrName>ppt_x</p:attrName>
                                        </p:attrNameLst>
                                      </p:cBhvr>
                                      <p:tavLst>
                                        <p:tav tm="0">
                                          <p:val>
                                            <p:strVal val="#ppt_x"/>
                                          </p:val>
                                        </p:tav>
                                        <p:tav tm="100000">
                                          <p:val>
                                            <p:strVal val="#ppt_x"/>
                                          </p:val>
                                        </p:tav>
                                      </p:tavLst>
                                    </p:anim>
                                    <p:anim calcmode="lin" valueType="num">
                                      <p:cBhvr>
                                        <p:cTn id="23"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1000"/>
                                        <p:tgtEl>
                                          <p:spTgt spid="55"/>
                                        </p:tgtEl>
                                      </p:cBhvr>
                                    </p:animEffect>
                                    <p:anim calcmode="lin" valueType="num">
                                      <p:cBhvr>
                                        <p:cTn id="29" dur="1000" fill="hold"/>
                                        <p:tgtEl>
                                          <p:spTgt spid="55"/>
                                        </p:tgtEl>
                                        <p:attrNameLst>
                                          <p:attrName>ppt_x</p:attrName>
                                        </p:attrNameLst>
                                      </p:cBhvr>
                                      <p:tavLst>
                                        <p:tav tm="0">
                                          <p:val>
                                            <p:strVal val="#ppt_x"/>
                                          </p:val>
                                        </p:tav>
                                        <p:tav tm="100000">
                                          <p:val>
                                            <p:strVal val="#ppt_x"/>
                                          </p:val>
                                        </p:tav>
                                      </p:tavLst>
                                    </p:anim>
                                    <p:anim calcmode="lin" valueType="num">
                                      <p:cBhvr>
                                        <p:cTn id="30"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1000"/>
                                        <p:tgtEl>
                                          <p:spTgt spid="63"/>
                                        </p:tgtEl>
                                      </p:cBhvr>
                                    </p:animEffect>
                                    <p:anim calcmode="lin" valueType="num">
                                      <p:cBhvr>
                                        <p:cTn id="36" dur="1000" fill="hold"/>
                                        <p:tgtEl>
                                          <p:spTgt spid="63"/>
                                        </p:tgtEl>
                                        <p:attrNameLst>
                                          <p:attrName>ppt_x</p:attrName>
                                        </p:attrNameLst>
                                      </p:cBhvr>
                                      <p:tavLst>
                                        <p:tav tm="0">
                                          <p:val>
                                            <p:strVal val="#ppt_x"/>
                                          </p:val>
                                        </p:tav>
                                        <p:tav tm="100000">
                                          <p:val>
                                            <p:strVal val="#ppt_x"/>
                                          </p:val>
                                        </p:tav>
                                      </p:tavLst>
                                    </p:anim>
                                    <p:anim calcmode="lin" valueType="num">
                                      <p:cBhvr>
                                        <p:cTn id="37"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5" grpId="0" animBg="1"/>
      <p:bldP spid="52" grpId="0" animBg="1"/>
      <p:bldP spid="57" grpId="0" animBg="1"/>
      <p:bldP spid="6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矩形 2"/>
          <p:cNvSpPr>
            <a:spLocks noChangeArrowheads="1"/>
          </p:cNvSpPr>
          <p:nvPr/>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08" name="矩形 3"/>
          <p:cNvSpPr>
            <a:spLocks noChangeArrowheads="1"/>
          </p:cNvSpPr>
          <p:nvPr/>
        </p:nvSpPr>
        <p:spPr bwMode="auto">
          <a:xfrm>
            <a:off x="1417638" y="0"/>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0"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1"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2"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3"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4" name="TextBox 3"/>
          <p:cNvSpPr>
            <a:spLocks noChangeArrowheads="1"/>
          </p:cNvSpPr>
          <p:nvPr/>
        </p:nvSpPr>
        <p:spPr bwMode="auto">
          <a:xfrm>
            <a:off x="3060700" y="6108700"/>
            <a:ext cx="51250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未来生活愿景驱动信息技术升级发展</a:t>
            </a:r>
          </a:p>
        </p:txBody>
      </p:sp>
      <p:sp>
        <p:nvSpPr>
          <p:cNvPr id="21515" name="文本框 2"/>
          <p:cNvSpPr>
            <a:spLocks noChangeArrowheads="1"/>
          </p:cNvSpPr>
          <p:nvPr/>
        </p:nvSpPr>
        <p:spPr bwMode="auto">
          <a:xfrm>
            <a:off x="1512888" y="99590"/>
            <a:ext cx="35290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pic>
        <p:nvPicPr>
          <p:cNvPr id="65"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9193" y="648053"/>
            <a:ext cx="6164893" cy="3434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2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29579" y="930296"/>
            <a:ext cx="2520175" cy="2144831"/>
          </a:xfrm>
          <a:prstGeom prst="rect">
            <a:avLst/>
          </a:prstGeom>
          <a:noFill/>
          <a:ln w="952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2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34058" y="2900583"/>
            <a:ext cx="2728518" cy="1893912"/>
          </a:xfrm>
          <a:prstGeom prst="rect">
            <a:avLst/>
          </a:prstGeom>
          <a:noFill/>
          <a:ln w="952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2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05356" y="4199446"/>
            <a:ext cx="2487001" cy="1691936"/>
          </a:xfrm>
          <a:prstGeom prst="rect">
            <a:avLst/>
          </a:prstGeom>
          <a:noFill/>
          <a:ln w="952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图片 6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0630" y="656280"/>
            <a:ext cx="2413358" cy="1514440"/>
          </a:xfrm>
          <a:prstGeom prst="rect">
            <a:avLst/>
          </a:prstGeom>
          <a:solidFill>
            <a:schemeClr val="bg1"/>
          </a:solidFill>
          <a:ln w="3175">
            <a:solidFill>
              <a:srgbClr val="FFC000"/>
            </a:solidFill>
          </a:ln>
          <a:effectLst>
            <a:outerShdw blurRad="76200" dir="18900000" sy="23000" kx="-1200000" algn="bl" rotWithShape="0">
              <a:prstClr val="black">
                <a:alpha val="20000"/>
              </a:prstClr>
            </a:outerShdw>
            <a:reflection blurRad="6350" stA="52000" endA="300" endPos="35000" dir="5400000" sy="-100000" algn="bl" rotWithShape="0"/>
          </a:effectLst>
        </p:spPr>
      </p:pic>
      <p:sp>
        <p:nvSpPr>
          <p:cNvPr id="73" name="TextBox 45"/>
          <p:cNvSpPr txBox="1"/>
          <p:nvPr/>
        </p:nvSpPr>
        <p:spPr>
          <a:xfrm>
            <a:off x="720630" y="2192781"/>
            <a:ext cx="2420750" cy="369332"/>
          </a:xfrm>
          <a:prstGeom prst="rect">
            <a:avLst/>
          </a:prstGeom>
          <a:solidFill>
            <a:srgbClr val="FFCC00"/>
          </a:solidFill>
          <a:ln>
            <a:solidFill>
              <a:schemeClr val="accent6">
                <a:lumMod val="75000"/>
              </a:schemeClr>
            </a:solidFill>
          </a:ln>
        </p:spPr>
        <p:txBody>
          <a:bodyPr wrap="square" rtlCol="0">
            <a:spAutoFit/>
          </a:bodyPr>
          <a:lstStyle/>
          <a:p>
            <a:pPr algn="ct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协同设计高效整合</a:t>
            </a:r>
            <a:endParaRPr lang="en-US" altLang="ko-KR"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 name="TextBox 58"/>
          <p:cNvSpPr txBox="1"/>
          <p:nvPr/>
        </p:nvSpPr>
        <p:spPr>
          <a:xfrm>
            <a:off x="9569811" y="3830114"/>
            <a:ext cx="2504714" cy="369332"/>
          </a:xfrm>
          <a:prstGeom prst="rect">
            <a:avLst/>
          </a:prstGeom>
          <a:solidFill>
            <a:srgbClr val="FFCC00"/>
          </a:solidFill>
          <a:ln>
            <a:solidFill>
              <a:schemeClr val="accent6">
                <a:lumMod val="75000"/>
              </a:schemeClr>
            </a:solidFill>
          </a:ln>
        </p:spPr>
        <p:txBody>
          <a:bodyPr wrap="square" rtlCol="0">
            <a:spAutoFit/>
          </a:bodyPr>
          <a:lstStyle/>
          <a:p>
            <a:pPr algn="ctr"/>
            <a:r>
              <a:rPr lang="zh-CN" altLang="en-US" b="1" dirty="0">
                <a:solidFill>
                  <a:schemeClr val="tx1">
                    <a:lumMod val="85000"/>
                    <a:lumOff val="15000"/>
                  </a:schemeClr>
                </a:solidFill>
                <a:latin typeface="微软雅黑" pitchFamily="34" charset="-122"/>
                <a:ea typeface="微软雅黑" pitchFamily="34" charset="-122"/>
              </a:rPr>
              <a:t>智慧工厂先进制造</a:t>
            </a:r>
            <a:endParaRPr lang="en-US" altLang="ko-KR" b="1" dirty="0">
              <a:solidFill>
                <a:schemeClr val="tx1">
                  <a:lumMod val="85000"/>
                  <a:lumOff val="15000"/>
                </a:schemeClr>
              </a:solidFill>
              <a:latin typeface="微软雅黑" pitchFamily="34" charset="-122"/>
              <a:ea typeface="微软雅黑" pitchFamily="34" charset="-122"/>
            </a:endParaRPr>
          </a:p>
        </p:txBody>
      </p:sp>
      <p:pic>
        <p:nvPicPr>
          <p:cNvPr id="64"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55134" y="3527081"/>
            <a:ext cx="2504714" cy="1805907"/>
          </a:xfrm>
          <a:prstGeom prst="rect">
            <a:avLst/>
          </a:prstGeom>
          <a:noFill/>
          <a:ln w="952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2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24518" y="4082993"/>
            <a:ext cx="2376577" cy="1782434"/>
          </a:xfrm>
          <a:prstGeom prst="rect">
            <a:avLst/>
          </a:prstGeom>
          <a:noFill/>
          <a:ln w="952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TextBox 59"/>
          <p:cNvSpPr txBox="1"/>
          <p:nvPr/>
        </p:nvSpPr>
        <p:spPr>
          <a:xfrm>
            <a:off x="4391555" y="5494644"/>
            <a:ext cx="2376577" cy="369332"/>
          </a:xfrm>
          <a:prstGeom prst="rect">
            <a:avLst/>
          </a:prstGeom>
          <a:solidFill>
            <a:srgbClr val="FFCC00"/>
          </a:solidFill>
          <a:ln>
            <a:solidFill>
              <a:schemeClr val="accent6">
                <a:lumMod val="75000"/>
              </a:schemeClr>
            </a:solidFill>
          </a:ln>
        </p:spPr>
        <p:txBody>
          <a:bodyPr wrap="square" rtlCol="0">
            <a:spAutoFit/>
          </a:bodyPr>
          <a:lstStyle/>
          <a:p>
            <a:pPr algn="ctr"/>
            <a:r>
              <a:rPr lang="zh-CN" altLang="en-US" b="1" dirty="0">
                <a:solidFill>
                  <a:schemeClr val="tx1">
                    <a:lumMod val="85000"/>
                    <a:lumOff val="15000"/>
                  </a:schemeClr>
                </a:solidFill>
                <a:latin typeface="微软雅黑" pitchFamily="34" charset="-122"/>
                <a:ea typeface="微软雅黑" pitchFamily="34" charset="-122"/>
              </a:rPr>
              <a:t>协同科研跨界开放</a:t>
            </a:r>
            <a:endParaRPr lang="en-US" altLang="ko-KR" b="1" dirty="0">
              <a:solidFill>
                <a:schemeClr val="tx1">
                  <a:lumMod val="85000"/>
                  <a:lumOff val="15000"/>
                </a:schemeClr>
              </a:solidFill>
              <a:latin typeface="微软雅黑" pitchFamily="34" charset="-122"/>
              <a:ea typeface="微软雅黑" pitchFamily="34" charset="-122"/>
            </a:endParaRPr>
          </a:p>
        </p:txBody>
      </p:sp>
      <p:sp>
        <p:nvSpPr>
          <p:cNvPr id="55" name="矩形 23"/>
          <p:cNvSpPr>
            <a:spLocks noChangeArrowheads="1"/>
          </p:cNvSpPr>
          <p:nvPr/>
        </p:nvSpPr>
        <p:spPr bwMode="auto">
          <a:xfrm>
            <a:off x="1600254" y="1181348"/>
            <a:ext cx="8832994" cy="3919486"/>
          </a:xfrm>
          <a:prstGeom prst="rect">
            <a:avLst/>
          </a:prstGeom>
          <a:solidFill>
            <a:srgbClr val="E36C09">
              <a:alpha val="81175"/>
            </a:srgbClr>
          </a:solidFill>
          <a:ln w="9525">
            <a:solidFill>
              <a:srgbClr val="000000"/>
            </a:solidFill>
            <a:miter lim="800000"/>
            <a:headEnd/>
            <a:tailEnd/>
          </a:ln>
          <a:extLst/>
        </p:spPr>
        <p:txBody>
          <a:bodyPr anchor="t"/>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zh-CN" sz="800" b="1" dirty="0">
              <a:solidFill>
                <a:srgbClr val="FFFF00"/>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未来的</a:t>
            </a:r>
            <a:r>
              <a:rPr lang="zh-CN" altLang="zh-CN" b="1" dirty="0">
                <a:solidFill>
                  <a:srgbClr val="FFFF00"/>
                </a:solidFill>
                <a:latin typeface="微软雅黑" panose="020B0503020204020204" pitchFamily="34" charset="-122"/>
                <a:ea typeface="微软雅黑" panose="020B0503020204020204" pitchFamily="34" charset="-122"/>
              </a:rPr>
              <a:t>协同工作平台</a:t>
            </a:r>
            <a:r>
              <a:rPr lang="zh-CN" altLang="zh-CN" b="1" dirty="0">
                <a:latin typeface="微软雅黑" panose="020B0503020204020204" pitchFamily="34" charset="-122"/>
                <a:ea typeface="微软雅黑" panose="020B0503020204020204" pitchFamily="34" charset="-122"/>
              </a:rPr>
              <a:t>有三个重要特征：</a:t>
            </a:r>
            <a:endParaRPr lang="en-US" altLang="zh-CN" b="1" dirty="0">
              <a:latin typeface="微软雅黑" panose="020B0503020204020204" pitchFamily="34" charset="-122"/>
              <a:ea typeface="微软雅黑" panose="020B0503020204020204" pitchFamily="34" charset="-122"/>
            </a:endParaRPr>
          </a:p>
          <a:p>
            <a:pPr marL="1028700" lvl="1">
              <a:lnSpc>
                <a:spcPct val="150000"/>
              </a:lnSpc>
              <a:buClr>
                <a:srgbClr val="FFFF00"/>
              </a:buClr>
              <a:buFont typeface="Wingdings" panose="05000000000000000000" pitchFamily="2" charset="2"/>
              <a:buChar char="n"/>
            </a:pPr>
            <a:r>
              <a:rPr lang="zh-CN" altLang="zh-CN" dirty="0">
                <a:latin typeface="微软雅黑" panose="020B0503020204020204" pitchFamily="34" charset="-122"/>
                <a:ea typeface="微软雅黑" panose="020B0503020204020204" pitchFamily="34" charset="-122"/>
              </a:rPr>
              <a:t>需求驱动的应用和服务的重用、整合和协同</a:t>
            </a:r>
            <a:endParaRPr lang="en-US" altLang="zh-CN" dirty="0">
              <a:latin typeface="微软雅黑" panose="020B0503020204020204" pitchFamily="34" charset="-122"/>
              <a:ea typeface="微软雅黑" panose="020B0503020204020204" pitchFamily="34" charset="-122"/>
            </a:endParaRPr>
          </a:p>
          <a:p>
            <a:pPr marL="1028700" lvl="1">
              <a:lnSpc>
                <a:spcPct val="150000"/>
              </a:lnSpc>
              <a:buClr>
                <a:srgbClr val="FFFF00"/>
              </a:buClr>
              <a:buFont typeface="Wingdings" panose="05000000000000000000" pitchFamily="2" charset="2"/>
              <a:buChar char="n"/>
            </a:pPr>
            <a:r>
              <a:rPr lang="zh-CN" altLang="zh-CN" dirty="0">
                <a:latin typeface="微软雅黑" panose="020B0503020204020204" pitchFamily="34" charset="-122"/>
                <a:ea typeface="微软雅黑" panose="020B0503020204020204" pitchFamily="34" charset="-122"/>
              </a:rPr>
              <a:t>在人机物融合基础上的智能服务（跨领域的数据聚合和智能分析）</a:t>
            </a:r>
            <a:endParaRPr lang="en-US" altLang="zh-CN" dirty="0">
              <a:latin typeface="微软雅黑" panose="020B0503020204020204" pitchFamily="34" charset="-122"/>
              <a:ea typeface="微软雅黑" panose="020B0503020204020204" pitchFamily="34" charset="-122"/>
            </a:endParaRPr>
          </a:p>
          <a:p>
            <a:pPr marL="1028700" lvl="1">
              <a:lnSpc>
                <a:spcPct val="150000"/>
              </a:lnSpc>
              <a:buClr>
                <a:srgbClr val="FFFF00"/>
              </a:buClr>
              <a:buFont typeface="Wingdings" panose="05000000000000000000" pitchFamily="2" charset="2"/>
              <a:buChar char="n"/>
            </a:pPr>
            <a:r>
              <a:rPr lang="zh-CN" altLang="zh-CN" dirty="0">
                <a:latin typeface="微软雅黑" panose="020B0503020204020204" pitchFamily="34" charset="-122"/>
                <a:ea typeface="微软雅黑" panose="020B0503020204020204" pitchFamily="34" charset="-122"/>
              </a:rPr>
              <a:t>社会化广泛参与的创新模式 （共创模式）</a:t>
            </a:r>
          </a:p>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b="1" dirty="0">
                <a:solidFill>
                  <a:srgbClr val="FFFF00"/>
                </a:solidFill>
                <a:latin typeface="微软雅黑" panose="020B0503020204020204" pitchFamily="34" charset="-122"/>
                <a:ea typeface="微软雅黑" panose="020B0503020204020204" pitchFamily="34" charset="-122"/>
              </a:rPr>
              <a:t>德国“工业</a:t>
            </a:r>
            <a:r>
              <a:rPr lang="en-US" altLang="zh-CN" b="1" dirty="0">
                <a:solidFill>
                  <a:srgbClr val="FFFF00"/>
                </a:solidFill>
                <a:latin typeface="微软雅黑" panose="020B0503020204020204" pitchFamily="34" charset="-122"/>
                <a:ea typeface="微软雅黑" panose="020B0503020204020204" pitchFamily="34" charset="-122"/>
              </a:rPr>
              <a:t>4.0</a:t>
            </a:r>
            <a:r>
              <a:rPr lang="zh-CN" altLang="en-US" b="1" dirty="0">
                <a:solidFill>
                  <a:srgbClr val="FFFF00"/>
                </a:solidFill>
                <a:latin typeface="微软雅黑" panose="020B0503020204020204" pitchFamily="34" charset="-122"/>
                <a:ea typeface="微软雅黑" panose="020B0503020204020204" pitchFamily="34" charset="-122"/>
              </a:rPr>
              <a:t>”战略</a:t>
            </a:r>
            <a:r>
              <a:rPr lang="en-US" altLang="zh-CN" b="1" dirty="0">
                <a:solidFill>
                  <a:srgbClr val="FFFF00"/>
                </a:solidFill>
                <a:latin typeface="微软雅黑" panose="020B0503020204020204" pitchFamily="34" charset="-122"/>
                <a:ea typeface="微软雅黑" panose="020B0503020204020204" pitchFamily="34" charset="-122"/>
              </a:rPr>
              <a:t>——</a:t>
            </a:r>
            <a:r>
              <a:rPr lang="zh-CN" altLang="en-US" b="1" dirty="0">
                <a:solidFill>
                  <a:srgbClr val="FFFF00"/>
                </a:solidFill>
                <a:latin typeface="微软雅黑" panose="020B0503020204020204" pitchFamily="34" charset="-122"/>
                <a:ea typeface="微软雅黑" panose="020B0503020204020204" pitchFamily="34" charset="-122"/>
              </a:rPr>
              <a:t>智能制造</a:t>
            </a:r>
            <a:r>
              <a:rPr lang="zh-CN" altLang="en-US" b="1" dirty="0">
                <a:latin typeface="微软雅黑" panose="020B0503020204020204" pitchFamily="34" charset="-122"/>
                <a:ea typeface="微软雅黑" panose="020B0503020204020204" pitchFamily="34" charset="-122"/>
              </a:rPr>
              <a:t>，战略实施关注三个方面：</a:t>
            </a:r>
            <a:endParaRPr lang="en-US" altLang="zh-CN" b="1" dirty="0">
              <a:latin typeface="微软雅黑" panose="020B0503020204020204" pitchFamily="34" charset="-122"/>
              <a:ea typeface="微软雅黑" panose="020B0503020204020204" pitchFamily="34" charset="-122"/>
            </a:endParaRPr>
          </a:p>
          <a:p>
            <a:pPr marL="1028700" lvl="1">
              <a:lnSpc>
                <a:spcPct val="150000"/>
              </a:lnSpc>
              <a:buClr>
                <a:srgbClr val="FFFF00"/>
              </a:buClr>
              <a:buFont typeface="Wingdings" panose="05000000000000000000" pitchFamily="2" charset="2"/>
              <a:buChar char="n"/>
            </a:pPr>
            <a:r>
              <a:rPr lang="zh-CN" altLang="zh-CN" dirty="0">
                <a:latin typeface="微软雅黑" panose="020B0503020204020204" pitchFamily="34" charset="-122"/>
                <a:ea typeface="微软雅黑" panose="020B0503020204020204" pitchFamily="34" charset="-122"/>
              </a:rPr>
              <a:t>通过价值网络实现横向集成</a:t>
            </a:r>
            <a:r>
              <a:rPr lang="zh-CN" altLang="en-US" dirty="0">
                <a:latin typeface="微软雅黑" panose="020B0503020204020204" pitchFamily="34" charset="-122"/>
                <a:ea typeface="微软雅黑" panose="020B0503020204020204" pitchFamily="34" charset="-122"/>
              </a:rPr>
              <a:t>，生产网络将与社会网络、城市基础网络等实现完全的无缝连接</a:t>
            </a:r>
            <a:endParaRPr lang="en-US" altLang="zh-CN" dirty="0">
              <a:latin typeface="微软雅黑" panose="020B0503020204020204" pitchFamily="34" charset="-122"/>
              <a:ea typeface="微软雅黑" panose="020B0503020204020204" pitchFamily="34" charset="-122"/>
            </a:endParaRPr>
          </a:p>
          <a:p>
            <a:pPr marL="1028700" lvl="1">
              <a:lnSpc>
                <a:spcPct val="150000"/>
              </a:lnSpc>
              <a:buClr>
                <a:srgbClr val="FFFF00"/>
              </a:buClr>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将端对端的数字一体化工程贯穿于整个价值链</a:t>
            </a:r>
            <a:endParaRPr lang="en-US" altLang="zh-CN" dirty="0">
              <a:latin typeface="微软雅黑" panose="020B0503020204020204" pitchFamily="34" charset="-122"/>
              <a:ea typeface="微软雅黑" panose="020B0503020204020204" pitchFamily="34" charset="-122"/>
            </a:endParaRPr>
          </a:p>
          <a:p>
            <a:pPr marL="1028700" lvl="1">
              <a:lnSpc>
                <a:spcPct val="150000"/>
              </a:lnSpc>
              <a:buClr>
                <a:srgbClr val="FFFF00"/>
              </a:buClr>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实现垂直整合和建立网络化制造系统</a:t>
            </a:r>
            <a:endParaRPr lang="zh-CN" altLang="zh-CN" dirty="0">
              <a:latin typeface="微软雅黑" panose="020B0503020204020204" pitchFamily="34" charset="-122"/>
              <a:ea typeface="微软雅黑" panose="020B0503020204020204" pitchFamily="34" charset="-122"/>
            </a:endParaRPr>
          </a:p>
        </p:txBody>
      </p:sp>
      <p:sp>
        <p:nvSpPr>
          <p:cNvPr id="27" name="文本框 2"/>
          <p:cNvSpPr>
            <a:spLocks noChangeArrowheads="1"/>
          </p:cNvSpPr>
          <p:nvPr/>
        </p:nvSpPr>
        <p:spPr bwMode="auto">
          <a:xfrm>
            <a:off x="1560505" y="113113"/>
            <a:ext cx="35290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2.3 </a:t>
            </a:r>
            <a:r>
              <a:rPr lang="zh-CN" altLang="en-US"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协作灵活，商务办公</a:t>
            </a:r>
            <a:endParaRPr lang="zh-CN" altLang="en-US" sz="24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
        <p:nvSpPr>
          <p:cNvPr id="28"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9"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1"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2"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3" name="矩形 6"/>
          <p:cNvSpPr>
            <a:spLocks noChangeArrowheads="1"/>
          </p:cNvSpPr>
          <p:nvPr/>
        </p:nvSpPr>
        <p:spPr bwMode="auto">
          <a:xfrm>
            <a:off x="849313"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4"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5"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6"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24409472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矩形 2"/>
          <p:cNvSpPr>
            <a:spLocks noChangeArrowheads="1"/>
          </p:cNvSpPr>
          <p:nvPr/>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08" name="矩形 3"/>
          <p:cNvSpPr>
            <a:spLocks noChangeArrowheads="1"/>
          </p:cNvSpPr>
          <p:nvPr/>
        </p:nvSpPr>
        <p:spPr bwMode="auto">
          <a:xfrm>
            <a:off x="1417638" y="0"/>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0"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1"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2"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3"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4" name="TextBox 3"/>
          <p:cNvSpPr>
            <a:spLocks noChangeArrowheads="1"/>
          </p:cNvSpPr>
          <p:nvPr/>
        </p:nvSpPr>
        <p:spPr bwMode="auto">
          <a:xfrm>
            <a:off x="3060700" y="6108700"/>
            <a:ext cx="51250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未来生活愿景驱动信息技术升级发展</a:t>
            </a:r>
          </a:p>
        </p:txBody>
      </p:sp>
      <p:sp>
        <p:nvSpPr>
          <p:cNvPr id="21515" name="文本框 2"/>
          <p:cNvSpPr>
            <a:spLocks noChangeArrowheads="1"/>
          </p:cNvSpPr>
          <p:nvPr/>
        </p:nvSpPr>
        <p:spPr bwMode="auto">
          <a:xfrm>
            <a:off x="1560505" y="113113"/>
            <a:ext cx="35290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2.4 </a:t>
            </a:r>
            <a:r>
              <a:rPr lang="zh-CN" altLang="en-US"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高效智能，公共服务</a:t>
            </a:r>
            <a:endParaRPr lang="zh-CN" altLang="en-US" sz="24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grpSp>
        <p:nvGrpSpPr>
          <p:cNvPr id="8" name="组合 7"/>
          <p:cNvGrpSpPr/>
          <p:nvPr/>
        </p:nvGrpSpPr>
        <p:grpSpPr>
          <a:xfrm>
            <a:off x="-9039" y="620805"/>
            <a:ext cx="12204214" cy="2852843"/>
            <a:chOff x="-9039" y="620805"/>
            <a:chExt cx="12204214" cy="2852843"/>
          </a:xfrm>
        </p:grpSpPr>
        <p:sp>
          <p:nvSpPr>
            <p:cNvPr id="57" name="矩形 23"/>
            <p:cNvSpPr>
              <a:spLocks noChangeArrowheads="1"/>
            </p:cNvSpPr>
            <p:nvPr/>
          </p:nvSpPr>
          <p:spPr bwMode="auto">
            <a:xfrm>
              <a:off x="7637306" y="1060736"/>
              <a:ext cx="4557869" cy="2359304"/>
            </a:xfrm>
            <a:prstGeom prst="rect">
              <a:avLst/>
            </a:prstGeom>
            <a:solidFill>
              <a:srgbClr val="E36C09">
                <a:alpha val="8117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t"/>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zh-CN" altLang="en-US" sz="1600" dirty="0">
                  <a:latin typeface="微软雅黑" panose="020B0503020204020204" pitchFamily="34" charset="-122"/>
                  <a:ea typeface="微软雅黑" panose="020B0503020204020204" pitchFamily="34" charset="-122"/>
                </a:rPr>
                <a:t>智慧医疗系统是以居民健康档案为核心的信息共享平台，将分散在不同机构的以人为核心的健康数据整合为一个逻辑完整的信息整体。</a:t>
              </a:r>
            </a:p>
            <a:p>
              <a:pPr algn="just" eaLnBrk="1" hangingPunct="1">
                <a:lnSpc>
                  <a:spcPct val="120000"/>
                </a:lnSpc>
              </a:pPr>
              <a:r>
                <a:rPr lang="zh-CN" altLang="en-US" sz="1600" dirty="0">
                  <a:latin typeface="微软雅黑" panose="020B0503020204020204" pitchFamily="34" charset="-122"/>
                  <a:ea typeface="微软雅黑" panose="020B0503020204020204" pitchFamily="34" charset="-122"/>
                </a:rPr>
                <a:t>将患者的被动性参与转向主动健康管理，从单一案例效果评估转向过程性、全程性的整体评估和体验；从病种数据管理扩展到健康数据管理，从关注争端和治疗技术跨到预防、护理和康复环节是未来医疗行业需要关注和解决的问题。</a:t>
              </a:r>
            </a:p>
          </p:txBody>
        </p:sp>
        <p:pic>
          <p:nvPicPr>
            <p:cNvPr id="1026" name="Picture 2" descr="1016-13030GG12M25"/>
            <p:cNvPicPr>
              <a:picLocks noChangeAspect="1" noChangeArrowheads="1"/>
            </p:cNvPicPr>
            <p:nvPr/>
          </p:nvPicPr>
          <p:blipFill rotWithShape="1">
            <a:blip r:embed="rId3">
              <a:extLst>
                <a:ext uri="{28A0092B-C50C-407E-A947-70E740481C1C}">
                  <a14:useLocalDpi xmlns:a14="http://schemas.microsoft.com/office/drawing/2010/main" val="0"/>
                </a:ext>
              </a:extLst>
            </a:blip>
            <a:srcRect l="6299" t="3735" r="9163"/>
            <a:stretch/>
          </p:blipFill>
          <p:spPr bwMode="auto">
            <a:xfrm>
              <a:off x="3710137" y="1060735"/>
              <a:ext cx="3927169" cy="2412913"/>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pic>
          <p:nvPicPr>
            <p:cNvPr id="1028" name="Picture 4" descr="http://www.thebigdata.cn/upload/2014-07/1407210942740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60734"/>
              <a:ext cx="3779953" cy="2368266"/>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
          <p:nvSpPr>
            <p:cNvPr id="31" name="矩形 30"/>
            <p:cNvSpPr/>
            <p:nvPr/>
          </p:nvSpPr>
          <p:spPr bwMode="auto">
            <a:xfrm>
              <a:off x="-9039" y="620805"/>
              <a:ext cx="12204213" cy="439931"/>
            </a:xfrm>
            <a:prstGeom prst="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zh-CN" altLang="zh-CN" b="1" dirty="0">
                  <a:latin typeface="微软雅黑" panose="020B0503020204020204" pitchFamily="34" charset="-122"/>
                  <a:ea typeface="微软雅黑" panose="020B0503020204020204" pitchFamily="34" charset="-122"/>
                </a:rPr>
                <a:t>大数据让医疗更加智慧有效</a:t>
              </a:r>
              <a:endParaRPr lang="zh-CN" altLang="en-US" b="1" dirty="0">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9039" y="3379198"/>
            <a:ext cx="12204214" cy="2635671"/>
            <a:chOff x="-9039" y="3379198"/>
            <a:chExt cx="12204214" cy="2635671"/>
          </a:xfrm>
        </p:grpSpPr>
        <p:pic>
          <p:nvPicPr>
            <p:cNvPr id="4" name="图片 3"/>
            <p:cNvPicPr>
              <a:picLocks noChangeAspect="1"/>
            </p:cNvPicPr>
            <p:nvPr/>
          </p:nvPicPr>
          <p:blipFill rotWithShape="1">
            <a:blip r:embed="rId5"/>
            <a:srcRect l="12543" t="8779"/>
            <a:stretch/>
          </p:blipFill>
          <p:spPr>
            <a:xfrm>
              <a:off x="3793427" y="3429000"/>
              <a:ext cx="3843879" cy="2585869"/>
            </a:xfrm>
            <a:prstGeom prst="rect">
              <a:avLst/>
            </a:prstGeom>
            <a:ln>
              <a:solidFill>
                <a:srgbClr val="FFC000"/>
              </a:solidFill>
            </a:ln>
          </p:spPr>
        </p:pic>
        <p:pic>
          <p:nvPicPr>
            <p:cNvPr id="6" name="图片 5"/>
            <p:cNvPicPr>
              <a:picLocks noChangeAspect="1"/>
            </p:cNvPicPr>
            <p:nvPr/>
          </p:nvPicPr>
          <p:blipFill rotWithShape="1">
            <a:blip r:embed="rId6"/>
            <a:srcRect l="4048" t="2979" r="6740"/>
            <a:stretch/>
          </p:blipFill>
          <p:spPr>
            <a:xfrm>
              <a:off x="13762" y="3429000"/>
              <a:ext cx="3779665" cy="2585869"/>
            </a:xfrm>
            <a:prstGeom prst="rect">
              <a:avLst/>
            </a:prstGeom>
          </p:spPr>
        </p:pic>
        <p:sp>
          <p:nvSpPr>
            <p:cNvPr id="43" name="矩形 42"/>
            <p:cNvSpPr/>
            <p:nvPr/>
          </p:nvSpPr>
          <p:spPr bwMode="auto">
            <a:xfrm>
              <a:off x="-9039" y="3379198"/>
              <a:ext cx="12204214" cy="439931"/>
            </a:xfrm>
            <a:prstGeom prst="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zh-CN" altLang="zh-CN" b="1" dirty="0">
                  <a:latin typeface="微软雅黑" panose="020B0503020204020204" pitchFamily="34" charset="-122"/>
                  <a:ea typeface="微软雅黑" panose="020B0503020204020204" pitchFamily="34" charset="-122"/>
                </a:rPr>
                <a:t>智慧的公共安全系统</a:t>
              </a:r>
              <a:endParaRPr lang="zh-CN" altLang="en-US" b="1" dirty="0">
                <a:latin typeface="微软雅黑" panose="020B0503020204020204" pitchFamily="34" charset="-122"/>
                <a:ea typeface="微软雅黑" panose="020B0503020204020204" pitchFamily="34" charset="-122"/>
              </a:endParaRPr>
            </a:p>
          </p:txBody>
        </p:sp>
        <p:sp>
          <p:nvSpPr>
            <p:cNvPr id="44" name="矩形 23"/>
            <p:cNvSpPr>
              <a:spLocks noChangeArrowheads="1"/>
            </p:cNvSpPr>
            <p:nvPr/>
          </p:nvSpPr>
          <p:spPr bwMode="auto">
            <a:xfrm>
              <a:off x="7637306" y="3819129"/>
              <a:ext cx="4557869" cy="2195740"/>
            </a:xfrm>
            <a:prstGeom prst="rect">
              <a:avLst/>
            </a:prstGeom>
            <a:solidFill>
              <a:srgbClr val="E36C09">
                <a:alpha val="8117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t"/>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1600" dirty="0">
                  <a:latin typeface="微软雅黑" panose="020B0503020204020204" pitchFamily="34" charset="-122"/>
                  <a:ea typeface="微软雅黑" panose="020B0503020204020204" pitchFamily="34" charset="-122"/>
                </a:rPr>
                <a:t>未来，网络无所不在，城市各个角落从空中到地下、从陆地到河流遍布种类繁多、超低功耗的传感器，组成强大的城市监控传感物联网；海量感知数据的采集、分析、筛选，传输并存储在城市应急服务云平台，通过视频</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图像等大数据、云服务器的高速计算和处理分发，整合跨部门、跨地区的应急救援和公共服务资源，实现统一的报警响应、指挥调度。实现公共安全从被动应付型向主动保障型</a:t>
              </a:r>
              <a:r>
                <a:rPr lang="zh-CN" altLang="en-US" sz="1600" dirty="0">
                  <a:latin typeface="微软雅黑" panose="020B0503020204020204" pitchFamily="34" charset="-122"/>
                  <a:ea typeface="微软雅黑" panose="020B0503020204020204" pitchFamily="34" charset="-122"/>
                </a:rPr>
                <a:t>。</a:t>
              </a:r>
              <a:endParaRPr lang="zh-CN" altLang="zh-CN" sz="1600" dirty="0"/>
            </a:p>
          </p:txBody>
        </p:sp>
      </p:grpSp>
      <p:sp>
        <p:nvSpPr>
          <p:cNvPr id="47"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0"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3"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9" name="矩形 6"/>
          <p:cNvSpPr>
            <a:spLocks noChangeArrowheads="1"/>
          </p:cNvSpPr>
          <p:nvPr/>
        </p:nvSpPr>
        <p:spPr bwMode="auto">
          <a:xfrm>
            <a:off x="849313"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2"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140127821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矩形 2"/>
          <p:cNvSpPr>
            <a:spLocks noChangeArrowheads="1"/>
          </p:cNvSpPr>
          <p:nvPr/>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08" name="矩形 3"/>
          <p:cNvSpPr>
            <a:spLocks noChangeArrowheads="1"/>
          </p:cNvSpPr>
          <p:nvPr/>
        </p:nvSpPr>
        <p:spPr bwMode="auto">
          <a:xfrm>
            <a:off x="1417638" y="0"/>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0"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1"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2"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3"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4" name="TextBox 3"/>
          <p:cNvSpPr>
            <a:spLocks noChangeArrowheads="1"/>
          </p:cNvSpPr>
          <p:nvPr/>
        </p:nvSpPr>
        <p:spPr bwMode="auto">
          <a:xfrm>
            <a:off x="3060700" y="6108700"/>
            <a:ext cx="51250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未来生活愿景驱动信息技术升级发展</a:t>
            </a:r>
          </a:p>
        </p:txBody>
      </p:sp>
      <p:sp>
        <p:nvSpPr>
          <p:cNvPr id="21515" name="文本框 2"/>
          <p:cNvSpPr>
            <a:spLocks noChangeArrowheads="1"/>
          </p:cNvSpPr>
          <p:nvPr/>
        </p:nvSpPr>
        <p:spPr bwMode="auto">
          <a:xfrm>
            <a:off x="1560504" y="113113"/>
            <a:ext cx="80653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2017</a:t>
            </a:r>
            <a:r>
              <a:rPr lang="zh-CN" altLang="en-US"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年度新兴技术成熟度曲线：无处不在的人工智能</a:t>
            </a:r>
            <a:endParaRPr lang="zh-CN" altLang="en-US" sz="24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
        <p:nvSpPr>
          <p:cNvPr id="47"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0"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3"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9" name="矩形 6"/>
          <p:cNvSpPr>
            <a:spLocks noChangeArrowheads="1"/>
          </p:cNvSpPr>
          <p:nvPr/>
        </p:nvSpPr>
        <p:spPr bwMode="auto">
          <a:xfrm>
            <a:off x="849313"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2"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5" name="图片 4">
            <a:extLst>
              <a:ext uri="{FF2B5EF4-FFF2-40B4-BE49-F238E27FC236}">
                <a16:creationId xmlns:a16="http://schemas.microsoft.com/office/drawing/2014/main" id="{001AD0A9-A588-4311-BBF9-6FBA4A7B0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0712"/>
            <a:ext cx="12195175" cy="6237287"/>
          </a:xfrm>
          <a:prstGeom prst="rect">
            <a:avLst/>
          </a:prstGeom>
        </p:spPr>
      </p:pic>
    </p:spTree>
    <p:extLst>
      <p:ext uri="{BB962C8B-B14F-4D97-AF65-F5344CB8AC3E}">
        <p14:creationId xmlns:p14="http://schemas.microsoft.com/office/powerpoint/2010/main" val="290229862"/>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矩形 2"/>
          <p:cNvSpPr>
            <a:spLocks noChangeArrowheads="1"/>
          </p:cNvSpPr>
          <p:nvPr/>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08" name="矩形 3"/>
          <p:cNvSpPr>
            <a:spLocks noChangeArrowheads="1"/>
          </p:cNvSpPr>
          <p:nvPr/>
        </p:nvSpPr>
        <p:spPr bwMode="auto">
          <a:xfrm>
            <a:off x="1417638" y="0"/>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0"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1"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2"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3"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4" name="TextBox 3"/>
          <p:cNvSpPr>
            <a:spLocks noChangeArrowheads="1"/>
          </p:cNvSpPr>
          <p:nvPr/>
        </p:nvSpPr>
        <p:spPr bwMode="auto">
          <a:xfrm>
            <a:off x="3060700" y="6108700"/>
            <a:ext cx="51250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未来生活愿景驱动信息技术升级发展</a:t>
            </a:r>
          </a:p>
        </p:txBody>
      </p:sp>
      <p:sp>
        <p:nvSpPr>
          <p:cNvPr id="21515" name="文本框 2"/>
          <p:cNvSpPr>
            <a:spLocks noChangeArrowheads="1"/>
          </p:cNvSpPr>
          <p:nvPr/>
        </p:nvSpPr>
        <p:spPr bwMode="auto">
          <a:xfrm>
            <a:off x="1560504" y="113113"/>
            <a:ext cx="80653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2017</a:t>
            </a:r>
            <a:r>
              <a:rPr lang="zh-CN" altLang="en-US"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年度新兴技术成熟度曲线：无处不在的人工智能</a:t>
            </a:r>
            <a:endParaRPr lang="zh-CN" altLang="en-US" sz="24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
        <p:nvSpPr>
          <p:cNvPr id="47"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0"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3"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9" name="矩形 6"/>
          <p:cNvSpPr>
            <a:spLocks noChangeArrowheads="1"/>
          </p:cNvSpPr>
          <p:nvPr/>
        </p:nvSpPr>
        <p:spPr bwMode="auto">
          <a:xfrm>
            <a:off x="849313"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2"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8">
            <a:extLst>
              <a:ext uri="{FF2B5EF4-FFF2-40B4-BE49-F238E27FC236}">
                <a16:creationId xmlns:a16="http://schemas.microsoft.com/office/drawing/2014/main" id="{846C2635-2611-4148-8A00-CE4388223786}"/>
              </a:ext>
            </a:extLst>
          </p:cNvPr>
          <p:cNvSpPr txBox="1"/>
          <p:nvPr/>
        </p:nvSpPr>
        <p:spPr>
          <a:xfrm>
            <a:off x="913227" y="1196845"/>
            <a:ext cx="3744260" cy="3970318"/>
          </a:xfrm>
          <a:prstGeom prst="rect">
            <a:avLst/>
          </a:prstGeom>
          <a:noFill/>
        </p:spPr>
        <p:txBody>
          <a:bodyPr wrap="square" rtlCol="0">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01 </a:t>
            </a:r>
            <a:r>
              <a:rPr lang="zh-CN" altLang="en-US" sz="2400" b="1" dirty="0">
                <a:latin typeface="微软雅黑" panose="020B0503020204020204" pitchFamily="34" charset="-122"/>
                <a:ea typeface="微软雅黑" panose="020B0503020204020204" pitchFamily="34" charset="-122"/>
              </a:rPr>
              <a:t>智能微尘</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en-US" altLang="zh-CN" sz="2400" b="1" dirty="0">
                <a:latin typeface="微软雅黑" panose="020B0503020204020204" pitchFamily="34" charset="-122"/>
                <a:ea typeface="微软雅黑" panose="020B0503020204020204" pitchFamily="34" charset="-122"/>
              </a:rPr>
              <a:t>02 4D</a:t>
            </a:r>
            <a:r>
              <a:rPr lang="zh-CN" altLang="en-US" sz="2400" b="1" dirty="0">
                <a:latin typeface="微软雅黑" panose="020B0503020204020204" pitchFamily="34" charset="-122"/>
                <a:ea typeface="微软雅黑" panose="020B0503020204020204" pitchFamily="34" charset="-122"/>
              </a:rPr>
              <a:t>打印</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en-US" altLang="zh-CN" sz="2400" b="1" dirty="0">
                <a:latin typeface="微软雅黑" panose="020B0503020204020204" pitchFamily="34" charset="-122"/>
                <a:ea typeface="微软雅黑" panose="020B0503020204020204" pitchFamily="34" charset="-122"/>
              </a:rPr>
              <a:t>04 </a:t>
            </a:r>
            <a:r>
              <a:rPr lang="zh-CN" altLang="en-US" sz="2400" b="1" dirty="0">
                <a:latin typeface="微软雅黑" panose="020B0503020204020204" pitchFamily="34" charset="-122"/>
                <a:ea typeface="微软雅黑" panose="020B0503020204020204" pitchFamily="34" charset="-122"/>
              </a:rPr>
              <a:t>强人工智能</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en-US" altLang="zh-CN" sz="2400" b="1" dirty="0">
                <a:latin typeface="微软雅黑" panose="020B0503020204020204" pitchFamily="34" charset="-122"/>
                <a:ea typeface="微软雅黑" panose="020B0503020204020204" pitchFamily="34" charset="-122"/>
              </a:rPr>
              <a:t>05 </a:t>
            </a:r>
            <a:r>
              <a:rPr lang="zh-CN" altLang="en-US" sz="2400" b="1" dirty="0">
                <a:latin typeface="微软雅黑" panose="020B0503020204020204" pitchFamily="34" charset="-122"/>
                <a:ea typeface="微软雅黑" panose="020B0503020204020204" pitchFamily="34" charset="-122"/>
              </a:rPr>
              <a:t>深度强化学习</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en-US" altLang="zh-CN" sz="2400" b="1" dirty="0">
                <a:latin typeface="微软雅黑" panose="020B0503020204020204" pitchFamily="34" charset="-122"/>
                <a:ea typeface="微软雅黑" panose="020B0503020204020204" pitchFamily="34" charset="-122"/>
              </a:rPr>
              <a:t>06 </a:t>
            </a:r>
            <a:r>
              <a:rPr lang="zh-CN" altLang="en-US" sz="2400" b="1" dirty="0">
                <a:latin typeface="微软雅黑" panose="020B0503020204020204" pitchFamily="34" charset="-122"/>
                <a:ea typeface="微软雅黑" panose="020B0503020204020204" pitchFamily="34" charset="-122"/>
              </a:rPr>
              <a:t>神经形态硬件</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en-US" altLang="zh-CN" sz="2400" b="1" dirty="0">
                <a:latin typeface="微软雅黑" panose="020B0503020204020204" pitchFamily="34" charset="-122"/>
                <a:ea typeface="微软雅黑" panose="020B0503020204020204" pitchFamily="34" charset="-122"/>
              </a:rPr>
              <a:t>07 </a:t>
            </a:r>
            <a:r>
              <a:rPr lang="zh-CN" altLang="en-US" sz="2400" b="1" dirty="0">
                <a:latin typeface="微软雅黑" panose="020B0503020204020204" pitchFamily="34" charset="-122"/>
                <a:ea typeface="微软雅黑" panose="020B0503020204020204" pitchFamily="34" charset="-122"/>
              </a:rPr>
              <a:t>人体机能增进</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en-US" altLang="zh-CN" sz="2400" b="1" dirty="0">
                <a:latin typeface="微软雅黑" panose="020B0503020204020204" pitchFamily="34" charset="-122"/>
                <a:ea typeface="微软雅黑" panose="020B0503020204020204" pitchFamily="34" charset="-122"/>
              </a:rPr>
              <a:t>08 5G</a:t>
            </a:r>
            <a:endParaRPr lang="zh-CN" altLang="en-US" sz="2400" b="1"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5693C7CB-31DB-4FC1-8954-1D8297898437}"/>
              </a:ext>
            </a:extLst>
          </p:cNvPr>
          <p:cNvSpPr txBox="1"/>
          <p:nvPr/>
        </p:nvSpPr>
        <p:spPr>
          <a:xfrm>
            <a:off x="7393677" y="1124840"/>
            <a:ext cx="3744260" cy="4524315"/>
          </a:xfrm>
          <a:prstGeom prst="rect">
            <a:avLst/>
          </a:prstGeom>
          <a:noFill/>
        </p:spPr>
        <p:txBody>
          <a:bodyPr wrap="square" rtlCol="0">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09 </a:t>
            </a:r>
            <a:r>
              <a:rPr lang="zh-CN" altLang="en-US" sz="2400" b="1" dirty="0">
                <a:latin typeface="微软雅黑" panose="020B0503020204020204" pitchFamily="34" charset="-122"/>
                <a:ea typeface="微软雅黑" panose="020B0503020204020204" pitchFamily="34" charset="-122"/>
              </a:rPr>
              <a:t>量子计算</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en-US" altLang="zh-CN" sz="2400" b="1" dirty="0">
                <a:latin typeface="微软雅黑" panose="020B0503020204020204" pitchFamily="34" charset="-122"/>
                <a:ea typeface="微软雅黑" panose="020B0503020204020204" pitchFamily="34" charset="-122"/>
              </a:rPr>
              <a:t>10 </a:t>
            </a:r>
            <a:r>
              <a:rPr lang="zh-CN" altLang="en-US" sz="2400" b="1" dirty="0">
                <a:latin typeface="微软雅黑" panose="020B0503020204020204" pitchFamily="34" charset="-122"/>
                <a:ea typeface="微软雅黑" panose="020B0503020204020204" pitchFamily="34" charset="-122"/>
              </a:rPr>
              <a:t>脑机接口</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en-US" altLang="zh-CN" sz="2400" b="1" dirty="0">
                <a:latin typeface="微软雅黑" panose="020B0503020204020204" pitchFamily="34" charset="-122"/>
                <a:ea typeface="微软雅黑" panose="020B0503020204020204" pitchFamily="34" charset="-122"/>
              </a:rPr>
              <a:t>11 </a:t>
            </a:r>
            <a:r>
              <a:rPr lang="zh-CN" altLang="en-US" sz="2400" b="1" dirty="0">
                <a:latin typeface="微软雅黑" panose="020B0503020204020204" pitchFamily="34" charset="-122"/>
                <a:ea typeface="微软雅黑" panose="020B0503020204020204" pitchFamily="34" charset="-122"/>
              </a:rPr>
              <a:t>深度数据挖掘</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en-US" altLang="zh-CN" sz="2400" b="1" dirty="0">
                <a:latin typeface="微软雅黑" panose="020B0503020204020204" pitchFamily="34" charset="-122"/>
                <a:ea typeface="微软雅黑" panose="020B0503020204020204" pitchFamily="34" charset="-122"/>
              </a:rPr>
              <a:t>12 </a:t>
            </a:r>
            <a:r>
              <a:rPr lang="zh-CN" altLang="en-US" sz="2400" b="1" dirty="0">
                <a:latin typeface="微软雅黑" panose="020B0503020204020204" pitchFamily="34" charset="-122"/>
                <a:ea typeface="微软雅黑" panose="020B0503020204020204" pitchFamily="34" charset="-122"/>
              </a:rPr>
              <a:t>智能空间</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en-US" altLang="zh-CN" sz="2400" b="1" dirty="0">
                <a:latin typeface="微软雅黑" panose="020B0503020204020204" pitchFamily="34" charset="-122"/>
                <a:ea typeface="微软雅黑" panose="020B0503020204020204" pitchFamily="34" charset="-122"/>
              </a:rPr>
              <a:t>13 </a:t>
            </a:r>
            <a:r>
              <a:rPr lang="zh-CN" altLang="en-US" sz="2400" b="1" dirty="0">
                <a:latin typeface="微软雅黑" panose="020B0503020204020204" pitchFamily="34" charset="-122"/>
                <a:ea typeface="微软雅黑" panose="020B0503020204020204" pitchFamily="34" charset="-122"/>
              </a:rPr>
              <a:t>对话用户界面</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en-US" altLang="zh-CN" sz="2400" b="1" dirty="0">
                <a:latin typeface="微软雅黑" panose="020B0503020204020204" pitchFamily="34" charset="-122"/>
                <a:ea typeface="微软雅黑" panose="020B0503020204020204" pitchFamily="34" charset="-122"/>
              </a:rPr>
              <a:t>14 </a:t>
            </a:r>
            <a:r>
              <a:rPr lang="zh-CN" altLang="en-US" sz="2400" b="1" dirty="0">
                <a:latin typeface="微软雅黑" panose="020B0503020204020204" pitchFamily="34" charset="-122"/>
                <a:ea typeface="微软雅黑" panose="020B0503020204020204" pitchFamily="34" charset="-122"/>
              </a:rPr>
              <a:t>边缘计算</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en-US" altLang="zh-CN" sz="2400" b="1" dirty="0">
                <a:latin typeface="微软雅黑" panose="020B0503020204020204" pitchFamily="34" charset="-122"/>
                <a:ea typeface="微软雅黑" panose="020B0503020204020204" pitchFamily="34" charset="-122"/>
              </a:rPr>
              <a:t>15 </a:t>
            </a:r>
            <a:r>
              <a:rPr lang="zh-CN" altLang="en-US" sz="2400" b="1" dirty="0">
                <a:latin typeface="微软雅黑" panose="020B0503020204020204" pitchFamily="34" charset="-122"/>
                <a:ea typeface="微软雅黑" panose="020B0503020204020204" pitchFamily="34" charset="-122"/>
              </a:rPr>
              <a:t>虚拟助手</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en-US" altLang="zh-CN" sz="2400" b="1" dirty="0">
                <a:latin typeface="微软雅黑" panose="020B0503020204020204" pitchFamily="34" charset="-122"/>
                <a:ea typeface="微软雅黑" panose="020B0503020204020204" pitchFamily="34" charset="-122"/>
              </a:rPr>
              <a:t>16 </a:t>
            </a:r>
            <a:r>
              <a:rPr lang="zh-CN" altLang="en-US" sz="2400" b="1" dirty="0">
                <a:latin typeface="微软雅黑" panose="020B0503020204020204" pitchFamily="34" charset="-122"/>
                <a:ea typeface="微软雅黑" panose="020B0503020204020204" pitchFamily="34" charset="-122"/>
              </a:rPr>
              <a:t>智能机器人</a:t>
            </a:r>
            <a:r>
              <a:rPr lang="en-US" altLang="zh-CN" sz="2400" b="1" dirty="0">
                <a:latin typeface="微软雅黑" panose="020B0503020204020204" pitchFamily="34" charset="-122"/>
                <a:ea typeface="微软雅黑" panose="020B0503020204020204" pitchFamily="34" charset="-122"/>
              </a:rPr>
              <a:t> </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3228789"/>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0F3A2477-AFAB-4982-820D-78A0C83D5E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6406" y="512192"/>
            <a:ext cx="5393496" cy="3090112"/>
          </a:xfrm>
          <a:prstGeom prst="rect">
            <a:avLst/>
          </a:prstGeom>
        </p:spPr>
      </p:pic>
      <p:sp>
        <p:nvSpPr>
          <p:cNvPr id="21507" name="矩形 2"/>
          <p:cNvSpPr>
            <a:spLocks noChangeArrowheads="1"/>
          </p:cNvSpPr>
          <p:nvPr/>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08" name="矩形 3"/>
          <p:cNvSpPr>
            <a:spLocks noChangeArrowheads="1"/>
          </p:cNvSpPr>
          <p:nvPr/>
        </p:nvSpPr>
        <p:spPr bwMode="auto">
          <a:xfrm>
            <a:off x="1417638" y="0"/>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0"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1"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2"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3"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4" name="TextBox 3"/>
          <p:cNvSpPr>
            <a:spLocks noChangeArrowheads="1"/>
          </p:cNvSpPr>
          <p:nvPr/>
        </p:nvSpPr>
        <p:spPr bwMode="auto">
          <a:xfrm>
            <a:off x="3060700" y="6108700"/>
            <a:ext cx="51250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未来生活愿景驱动信息技术升级发展</a:t>
            </a:r>
          </a:p>
        </p:txBody>
      </p:sp>
      <p:sp>
        <p:nvSpPr>
          <p:cNvPr id="21515" name="文本框 2"/>
          <p:cNvSpPr>
            <a:spLocks noChangeArrowheads="1"/>
          </p:cNvSpPr>
          <p:nvPr/>
        </p:nvSpPr>
        <p:spPr bwMode="auto">
          <a:xfrm>
            <a:off x="1560504" y="113113"/>
            <a:ext cx="80653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无处不在的人工智能</a:t>
            </a:r>
            <a:endParaRPr lang="zh-CN" altLang="en-US" sz="24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
        <p:nvSpPr>
          <p:cNvPr id="47"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0"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3"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9" name="矩形 6"/>
          <p:cNvSpPr>
            <a:spLocks noChangeArrowheads="1"/>
          </p:cNvSpPr>
          <p:nvPr/>
        </p:nvSpPr>
        <p:spPr bwMode="auto">
          <a:xfrm>
            <a:off x="849313"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2"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11" name="图片 10">
            <a:extLst>
              <a:ext uri="{FF2B5EF4-FFF2-40B4-BE49-F238E27FC236}">
                <a16:creationId xmlns:a16="http://schemas.microsoft.com/office/drawing/2014/main" id="{6E97C062-78EB-4477-92F1-72BFC7F743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1347" y="613900"/>
            <a:ext cx="5312260" cy="3088523"/>
          </a:xfrm>
          <a:prstGeom prst="rect">
            <a:avLst/>
          </a:prstGeom>
        </p:spPr>
      </p:pic>
      <p:pic>
        <p:nvPicPr>
          <p:cNvPr id="15" name="图片 14">
            <a:extLst>
              <a:ext uri="{FF2B5EF4-FFF2-40B4-BE49-F238E27FC236}">
                <a16:creationId xmlns:a16="http://schemas.microsoft.com/office/drawing/2014/main" id="{6C43CA53-858B-4098-8788-98CE5481EF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9139" y="3657590"/>
            <a:ext cx="4256381" cy="3185376"/>
          </a:xfrm>
          <a:prstGeom prst="rect">
            <a:avLst/>
          </a:prstGeom>
        </p:spPr>
      </p:pic>
      <p:pic>
        <p:nvPicPr>
          <p:cNvPr id="17" name="图片 16">
            <a:extLst>
              <a:ext uri="{FF2B5EF4-FFF2-40B4-BE49-F238E27FC236}">
                <a16:creationId xmlns:a16="http://schemas.microsoft.com/office/drawing/2014/main" id="{ADA8D79D-E694-4F41-AEE7-6059397DA3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628599"/>
            <a:ext cx="5831248" cy="3275218"/>
          </a:xfrm>
          <a:prstGeom prst="rect">
            <a:avLst/>
          </a:prstGeom>
        </p:spPr>
      </p:pic>
      <p:pic>
        <p:nvPicPr>
          <p:cNvPr id="19" name="图片 18">
            <a:extLst>
              <a:ext uri="{FF2B5EF4-FFF2-40B4-BE49-F238E27FC236}">
                <a16:creationId xmlns:a16="http://schemas.microsoft.com/office/drawing/2014/main" id="{CE89D554-6328-4D5B-8377-779A754BA6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9302" y="586352"/>
            <a:ext cx="4617901" cy="3116071"/>
          </a:xfrm>
          <a:prstGeom prst="rect">
            <a:avLst/>
          </a:prstGeom>
        </p:spPr>
      </p:pic>
      <p:pic>
        <p:nvPicPr>
          <p:cNvPr id="23" name="图片 22">
            <a:extLst>
              <a:ext uri="{FF2B5EF4-FFF2-40B4-BE49-F238E27FC236}">
                <a16:creationId xmlns:a16="http://schemas.microsoft.com/office/drawing/2014/main" id="{AF34A8B0-08A9-4031-B43C-44C3F88EB5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4" y="518505"/>
            <a:ext cx="4631551" cy="3090113"/>
          </a:xfrm>
          <a:prstGeom prst="rect">
            <a:avLst/>
          </a:prstGeom>
        </p:spPr>
      </p:pic>
      <p:pic>
        <p:nvPicPr>
          <p:cNvPr id="25" name="图片 24">
            <a:extLst>
              <a:ext uri="{FF2B5EF4-FFF2-40B4-BE49-F238E27FC236}">
                <a16:creationId xmlns:a16="http://schemas.microsoft.com/office/drawing/2014/main" id="{98B2CC1A-6661-44A1-B38E-C842702EE8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52893" y="3688491"/>
            <a:ext cx="4826709" cy="3209761"/>
          </a:xfrm>
          <a:prstGeom prst="rect">
            <a:avLst/>
          </a:prstGeom>
        </p:spPr>
      </p:pic>
    </p:spTree>
    <p:extLst>
      <p:ext uri="{BB962C8B-B14F-4D97-AF65-F5344CB8AC3E}">
        <p14:creationId xmlns:p14="http://schemas.microsoft.com/office/powerpoint/2010/main" val="236851569"/>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2210107" y="676776"/>
            <a:ext cx="9894839" cy="3551630"/>
            <a:chOff x="2273793" y="1003963"/>
            <a:chExt cx="9897416" cy="3552555"/>
          </a:xfrm>
          <a:noFill/>
        </p:grpSpPr>
        <p:sp>
          <p:nvSpPr>
            <p:cNvPr id="35" name="矩形 34"/>
            <p:cNvSpPr/>
            <p:nvPr/>
          </p:nvSpPr>
          <p:spPr>
            <a:xfrm>
              <a:off x="2372471" y="1003963"/>
              <a:ext cx="9790313" cy="3552555"/>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3175">
                  <a:solidFill>
                    <a:schemeClr val="tx1">
                      <a:lumMod val="50000"/>
                      <a:lumOff val="50000"/>
                    </a:schemeClr>
                  </a:solidFill>
                </a:ln>
              </a:endParaRPr>
            </a:p>
          </p:txBody>
        </p:sp>
        <p:grpSp>
          <p:nvGrpSpPr>
            <p:cNvPr id="31" name="组合 30"/>
            <p:cNvGrpSpPr/>
            <p:nvPr/>
          </p:nvGrpSpPr>
          <p:grpSpPr>
            <a:xfrm>
              <a:off x="2273793" y="1007556"/>
              <a:ext cx="9897416" cy="3369643"/>
              <a:chOff x="2273438" y="1007556"/>
              <a:chExt cx="9931677" cy="3369643"/>
            </a:xfrm>
            <a:grpFill/>
          </p:grpSpPr>
          <p:pic>
            <p:nvPicPr>
              <p:cNvPr id="28" name="图片 27"/>
              <p:cNvPicPr>
                <a:picLocks noChangeAspect="1"/>
              </p:cNvPicPr>
              <p:nvPr/>
            </p:nvPicPr>
            <p:blipFill>
              <a:blip r:embed="rId3"/>
              <a:stretch>
                <a:fillRect/>
              </a:stretch>
            </p:blipFill>
            <p:spPr>
              <a:xfrm>
                <a:off x="5209286" y="1007556"/>
                <a:ext cx="1897202" cy="1340784"/>
              </a:xfrm>
              <a:prstGeom prst="rect">
                <a:avLst/>
              </a:prstGeom>
              <a:grpFill/>
              <a:ln>
                <a:solidFill>
                  <a:srgbClr val="92D050"/>
                </a:solidFill>
              </a:ln>
            </p:spPr>
          </p:pic>
          <p:pic>
            <p:nvPicPr>
              <p:cNvPr id="3076" name="Picture 4" descr="庞大的克洛萨斯计算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4942" y="1008262"/>
                <a:ext cx="5090173" cy="1350022"/>
              </a:xfrm>
              <a:prstGeom prst="rect">
                <a:avLst/>
              </a:prstGeom>
              <a:grpFill/>
              <a:ln>
                <a:solidFill>
                  <a:srgbClr val="92D050"/>
                </a:solidFill>
              </a:ln>
              <a:extLst/>
            </p:spPr>
          </p:pic>
          <p:sp>
            <p:nvSpPr>
              <p:cNvPr id="2" name="矩形 1"/>
              <p:cNvSpPr/>
              <p:nvPr/>
            </p:nvSpPr>
            <p:spPr>
              <a:xfrm>
                <a:off x="6198233" y="2643527"/>
                <a:ext cx="5990416" cy="1477135"/>
              </a:xfrm>
              <a:prstGeom prst="rect">
                <a:avLst/>
              </a:prstGeom>
              <a:grpFill/>
              <a:ln>
                <a:solidFill>
                  <a:srgbClr val="92D050"/>
                </a:solidFill>
              </a:ln>
            </p:spPr>
            <p:txBody>
              <a:bodyPr wrap="square">
                <a:spAutoFit/>
              </a:bodyPr>
              <a:lstStyle/>
              <a:p>
                <a:pPr>
                  <a:lnSpc>
                    <a:spcPct val="150000"/>
                  </a:lnSpc>
                </a:pPr>
                <a:r>
                  <a:rPr lang="zh-CN" altLang="zh-CN" sz="1999" kern="100" dirty="0">
                    <a:latin typeface="微软雅黑" panose="020B0503020204020204" pitchFamily="34" charset="-122"/>
                    <a:ea typeface="微软雅黑" panose="020B0503020204020204" pitchFamily="34" charset="-122"/>
                    <a:cs typeface="Times New Roman" panose="02020603050405020304" pitchFamily="18" charset="0"/>
                  </a:rPr>
                  <a:t>由一条无限长的纸带、一个读写头、一套控制规则以及一个状态寄存器组成，而功能却非常强大</a:t>
                </a:r>
                <a:r>
                  <a:rPr lang="zh-CN" altLang="en-US" sz="1999"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999" kern="100" dirty="0">
                    <a:latin typeface="微软雅黑" panose="020B0503020204020204" pitchFamily="34" charset="-122"/>
                    <a:ea typeface="微软雅黑" panose="020B0503020204020204" pitchFamily="34" charset="-122"/>
                    <a:cs typeface="Times New Roman" panose="02020603050405020304" pitchFamily="18" charset="0"/>
                  </a:rPr>
                  <a:t>图灵机为</a:t>
                </a:r>
                <a:r>
                  <a:rPr lang="en-US" altLang="zh-CN" sz="1999"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999" kern="100" dirty="0">
                    <a:latin typeface="微软雅黑" panose="020B0503020204020204" pitchFamily="34" charset="-122"/>
                    <a:ea typeface="微软雅黑" panose="020B0503020204020204" pitchFamily="34" charset="-122"/>
                    <a:cs typeface="Times New Roman" panose="02020603050405020304" pitchFamily="18" charset="0"/>
                  </a:rPr>
                  <a:t>计算</a:t>
                </a:r>
                <a:r>
                  <a:rPr lang="en-US" altLang="zh-CN" sz="1999"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999" kern="100" dirty="0">
                    <a:latin typeface="微软雅黑" panose="020B0503020204020204" pitchFamily="34" charset="-122"/>
                    <a:ea typeface="微软雅黑" panose="020B0503020204020204" pitchFamily="34" charset="-122"/>
                    <a:cs typeface="Times New Roman" panose="02020603050405020304" pitchFamily="18" charset="0"/>
                  </a:rPr>
                  <a:t>给出了严格的形式化定义</a:t>
                </a:r>
                <a:r>
                  <a:rPr lang="zh-CN" altLang="en-US" sz="1999" kern="100" dirty="0">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3" name="文本框 2"/>
              <p:cNvSpPr txBox="1"/>
              <p:nvPr/>
            </p:nvSpPr>
            <p:spPr>
              <a:xfrm>
                <a:off x="2273438" y="1328654"/>
                <a:ext cx="1372888" cy="461665"/>
              </a:xfrm>
              <a:prstGeom prst="rect">
                <a:avLst/>
              </a:prstGeom>
              <a:grp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zh-CN" altLang="en-US" sz="2399" b="1" dirty="0">
                    <a:latin typeface="微软雅黑" panose="020B0503020204020204" pitchFamily="34" charset="-122"/>
                    <a:ea typeface="微软雅黑" panose="020B0503020204020204" pitchFamily="34" charset="-122"/>
                  </a:rPr>
                  <a:t>图灵机</a:t>
                </a:r>
              </a:p>
            </p:txBody>
          </p:sp>
          <p:pic>
            <p:nvPicPr>
              <p:cNvPr id="30" name="图片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7868" y="2402776"/>
                <a:ext cx="3373973" cy="1974423"/>
              </a:xfrm>
              <a:prstGeom prst="rect">
                <a:avLst/>
              </a:prstGeom>
              <a:grpFill/>
              <a:ln>
                <a:solidFill>
                  <a:srgbClr val="92D050"/>
                </a:solidFill>
              </a:ln>
            </p:spPr>
          </p:pic>
        </p:grpSp>
      </p:grpSp>
      <p:sp>
        <p:nvSpPr>
          <p:cNvPr id="36" name="矩形 35"/>
          <p:cNvSpPr/>
          <p:nvPr/>
        </p:nvSpPr>
        <p:spPr>
          <a:xfrm>
            <a:off x="2407411" y="3902285"/>
            <a:ext cx="9787764" cy="207472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nvGrpSpPr>
          <p:cNvPr id="34" name="组合 33"/>
          <p:cNvGrpSpPr/>
          <p:nvPr/>
        </p:nvGrpSpPr>
        <p:grpSpPr>
          <a:xfrm>
            <a:off x="62796" y="1825647"/>
            <a:ext cx="2426136" cy="3170437"/>
            <a:chOff x="-50504" y="2271464"/>
            <a:chExt cx="2426768" cy="3171262"/>
          </a:xfrm>
        </p:grpSpPr>
        <p:pic>
          <p:nvPicPr>
            <p:cNvPr id="3074" name="Picture 2" descr="http://images.51cto.com/files/uploadimg/20120624/221050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271464"/>
              <a:ext cx="2245383" cy="2808311"/>
            </a:xfrm>
            <a:prstGeom prst="rect">
              <a:avLst/>
            </a:prstGeom>
            <a:noFill/>
            <a:ln>
              <a:solidFill>
                <a:srgbClr val="92D050"/>
              </a:solidFill>
            </a:ln>
            <a:extLst>
              <a:ext uri="{909E8E84-426E-40DD-AFC4-6F175D3DCCD1}">
                <a14:hiddenFill xmlns:a14="http://schemas.microsoft.com/office/drawing/2010/main">
                  <a:solidFill>
                    <a:srgbClr val="FFFFFF"/>
                  </a:solidFill>
                </a14:hiddenFill>
              </a:ext>
            </a:extLst>
          </p:spPr>
        </p:pic>
        <p:sp>
          <p:nvSpPr>
            <p:cNvPr id="26" name="文本框 25"/>
            <p:cNvSpPr txBox="1"/>
            <p:nvPr/>
          </p:nvSpPr>
          <p:spPr>
            <a:xfrm>
              <a:off x="-50504" y="5073394"/>
              <a:ext cx="242676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1912-1954 </a:t>
              </a:r>
              <a:r>
                <a:rPr lang="zh-CN" altLang="en-US" dirty="0">
                  <a:latin typeface="微软雅黑" panose="020B0503020204020204" pitchFamily="34" charset="-122"/>
                  <a:ea typeface="微软雅黑" panose="020B0503020204020204" pitchFamily="34" charset="-122"/>
                </a:rPr>
                <a:t>阿兰图灵</a:t>
              </a:r>
            </a:p>
          </p:txBody>
        </p:sp>
      </p:grpSp>
      <p:grpSp>
        <p:nvGrpSpPr>
          <p:cNvPr id="32" name="组合 31"/>
          <p:cNvGrpSpPr/>
          <p:nvPr/>
        </p:nvGrpSpPr>
        <p:grpSpPr>
          <a:xfrm>
            <a:off x="2228848" y="4093209"/>
            <a:ext cx="9858602" cy="1938223"/>
            <a:chOff x="2344147" y="4625357"/>
            <a:chExt cx="10192798" cy="1938728"/>
          </a:xfrm>
          <a:noFill/>
        </p:grpSpPr>
        <p:sp>
          <p:nvSpPr>
            <p:cNvPr id="27" name="文本框 26"/>
            <p:cNvSpPr txBox="1"/>
            <p:nvPr/>
          </p:nvSpPr>
          <p:spPr>
            <a:xfrm>
              <a:off x="2344147" y="5436319"/>
              <a:ext cx="1525303" cy="461665"/>
            </a:xfrm>
            <a:prstGeom prst="rect">
              <a:avLst/>
            </a:prstGeom>
            <a:grp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zh-CN" altLang="en-US" sz="2399" b="1" dirty="0">
                  <a:latin typeface="微软雅黑" panose="020B0503020204020204" pitchFamily="34" charset="-122"/>
                  <a:ea typeface="微软雅黑" panose="020B0503020204020204" pitchFamily="34" charset="-122"/>
                </a:rPr>
                <a:t>图灵测试</a:t>
              </a:r>
            </a:p>
          </p:txBody>
        </p:sp>
        <p:sp>
          <p:nvSpPr>
            <p:cNvPr id="4" name="矩形 3"/>
            <p:cNvSpPr/>
            <p:nvPr/>
          </p:nvSpPr>
          <p:spPr>
            <a:xfrm>
              <a:off x="3869450" y="4625357"/>
              <a:ext cx="8667495" cy="1938728"/>
            </a:xfrm>
            <a:prstGeom prst="rect">
              <a:avLst/>
            </a:prstGeom>
            <a:grpFill/>
            <a:ln>
              <a:solidFill>
                <a:srgbClr val="92D050"/>
              </a:solidFill>
            </a:ln>
          </p:spPr>
          <p:txBody>
            <a:bodyPr wrap="square">
              <a:spAutoFit/>
            </a:bodyPr>
            <a:lstStyle/>
            <a:p>
              <a:pPr>
                <a:lnSpc>
                  <a:spcPct val="150000"/>
                </a:lnSpc>
                <a:buClr>
                  <a:srgbClr val="C00000"/>
                </a:buClr>
              </a:pPr>
              <a:r>
                <a:rPr lang="zh-CN" altLang="en-US" sz="1999" dirty="0">
                  <a:latin typeface="微软雅黑" panose="020B0503020204020204" pitchFamily="34" charset="-122"/>
                  <a:ea typeface="微软雅黑" panose="020B0503020204020204" pitchFamily="34" charset="-122"/>
                </a:rPr>
                <a:t>将某人置于一室内，将某计算机置于另一室内</a:t>
              </a:r>
            </a:p>
            <a:p>
              <a:pPr>
                <a:lnSpc>
                  <a:spcPct val="150000"/>
                </a:lnSpc>
                <a:buClr>
                  <a:srgbClr val="C00000"/>
                </a:buClr>
              </a:pPr>
              <a:r>
                <a:rPr lang="zh-CN" altLang="en-US" sz="1999" dirty="0">
                  <a:latin typeface="微软雅黑" panose="020B0503020204020204" pitchFamily="34" charset="-122"/>
                  <a:ea typeface="微软雅黑" panose="020B0503020204020204" pitchFamily="34" charset="-122"/>
                </a:rPr>
                <a:t>我们可以向双方询问任何问题</a:t>
              </a:r>
            </a:p>
            <a:p>
              <a:pPr>
                <a:lnSpc>
                  <a:spcPct val="150000"/>
                </a:lnSpc>
                <a:buClr>
                  <a:srgbClr val="C00000"/>
                </a:buClr>
              </a:pPr>
              <a:r>
                <a:rPr lang="zh-CN" altLang="en-US" sz="1999" dirty="0">
                  <a:latin typeface="微软雅黑" panose="020B0503020204020204" pitchFamily="34" charset="-122"/>
                  <a:ea typeface="微软雅黑" panose="020B0503020204020204" pitchFamily="34" charset="-122"/>
                </a:rPr>
                <a:t>人与计算机分别以自己的方式做出回应</a:t>
              </a:r>
            </a:p>
            <a:p>
              <a:pPr>
                <a:lnSpc>
                  <a:spcPct val="150000"/>
                </a:lnSpc>
                <a:buClr>
                  <a:srgbClr val="C00000"/>
                </a:buClr>
              </a:pPr>
              <a:r>
                <a:rPr lang="zh-CN" altLang="en-US" sz="1999" dirty="0">
                  <a:latin typeface="微软雅黑" panose="020B0503020204020204" pitchFamily="34" charset="-122"/>
                  <a:ea typeface="微软雅黑" panose="020B0503020204020204" pitchFamily="34" charset="-122"/>
                </a:rPr>
                <a:t>如果我们无法判断哪边是真人而哪边是计算机，则认为该计算机拥有智能</a:t>
              </a:r>
            </a:p>
          </p:txBody>
        </p:sp>
      </p:grpSp>
      <p:sp>
        <p:nvSpPr>
          <p:cNvPr id="18" name="文本框 2"/>
          <p:cNvSpPr>
            <a:spLocks noChangeArrowheads="1"/>
          </p:cNvSpPr>
          <p:nvPr/>
        </p:nvSpPr>
        <p:spPr bwMode="auto">
          <a:xfrm>
            <a:off x="1440317" y="65406"/>
            <a:ext cx="78254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1.1  </a:t>
            </a:r>
            <a:r>
              <a:rPr lang="zh-CN" altLang="en-US"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理论创新是支撑信息技术发展的源头</a:t>
            </a:r>
            <a:endParaRPr lang="zh-CN" altLang="en-US" sz="28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
        <p:nvSpPr>
          <p:cNvPr id="19"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3"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13260251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rock3.info/wp-content/uploads/2013/10/Joh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68" y="1773248"/>
            <a:ext cx="2187002" cy="322295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2215470" y="692810"/>
            <a:ext cx="9884449" cy="5816726"/>
            <a:chOff x="2288855" y="1005645"/>
            <a:chExt cx="9887022" cy="5818240"/>
          </a:xfrm>
          <a:noFill/>
        </p:grpSpPr>
        <p:grpSp>
          <p:nvGrpSpPr>
            <p:cNvPr id="38" name="组合 37"/>
            <p:cNvGrpSpPr/>
            <p:nvPr/>
          </p:nvGrpSpPr>
          <p:grpSpPr>
            <a:xfrm>
              <a:off x="2385564" y="1005645"/>
              <a:ext cx="9790313" cy="5818240"/>
              <a:chOff x="2372471" y="1003963"/>
              <a:chExt cx="9790313" cy="3552555"/>
            </a:xfrm>
            <a:grpFill/>
          </p:grpSpPr>
          <p:sp>
            <p:nvSpPr>
              <p:cNvPr id="35" name="矩形 34"/>
              <p:cNvSpPr/>
              <p:nvPr/>
            </p:nvSpPr>
            <p:spPr>
              <a:xfrm>
                <a:off x="2372471" y="1003963"/>
                <a:ext cx="9790313" cy="3552555"/>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3175">
                    <a:solidFill>
                      <a:schemeClr val="tx1">
                        <a:lumMod val="50000"/>
                        <a:lumOff val="50000"/>
                      </a:schemeClr>
                    </a:solidFill>
                  </a:ln>
                </a:endParaRPr>
              </a:p>
            </p:txBody>
          </p:sp>
          <p:sp>
            <p:nvSpPr>
              <p:cNvPr id="3" name="文本框 2"/>
              <p:cNvSpPr txBox="1"/>
              <p:nvPr/>
            </p:nvSpPr>
            <p:spPr>
              <a:xfrm>
                <a:off x="2372471" y="1093115"/>
                <a:ext cx="3979314" cy="281888"/>
              </a:xfrm>
              <a:prstGeom prst="rect">
                <a:avLst/>
              </a:prstGeom>
              <a:grp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zh-CN" altLang="en-US" sz="2399" b="1" dirty="0">
                    <a:latin typeface="微软雅黑" panose="020B0503020204020204" pitchFamily="34" charset="-122"/>
                    <a:ea typeface="微软雅黑" panose="020B0503020204020204" pitchFamily="34" charset="-122"/>
                  </a:rPr>
                  <a:t>冯诺依曼计算机体系结构</a:t>
                </a:r>
              </a:p>
            </p:txBody>
          </p:sp>
        </p:grpSp>
        <p:pic>
          <p:nvPicPr>
            <p:cNvPr id="6152" name="Picture 8" descr="http://img.my.csdn.net/uploads/201208/30/1346260938_821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5279" y="1772816"/>
              <a:ext cx="4983188" cy="3816911"/>
            </a:xfrm>
            <a:prstGeom prst="rect">
              <a:avLst/>
            </a:prstGeom>
            <a:grpFill/>
            <a:ln>
              <a:noFill/>
            </a:ln>
            <a:extLst/>
          </p:spPr>
        </p:pic>
        <p:sp>
          <p:nvSpPr>
            <p:cNvPr id="8" name="文本框 7"/>
            <p:cNvSpPr txBox="1"/>
            <p:nvPr/>
          </p:nvSpPr>
          <p:spPr>
            <a:xfrm>
              <a:off x="2288855" y="1941292"/>
              <a:ext cx="4787564" cy="4108925"/>
            </a:xfrm>
            <a:prstGeom prst="rect">
              <a:avLst/>
            </a:prstGeom>
            <a:grpFill/>
            <a:ln>
              <a:noFill/>
            </a:ln>
          </p:spPr>
          <p:txBody>
            <a:bodyPr wrap="square" rtlCol="0">
              <a:spAutoFit/>
            </a:bodyPr>
            <a:lstStyle/>
            <a:p>
              <a:pPr>
                <a:lnSpc>
                  <a:spcPct val="150000"/>
                </a:lnSpc>
              </a:pPr>
              <a:r>
                <a:rPr lang="zh-CN" altLang="zh-CN" dirty="0">
                  <a:latin typeface="微软雅黑" panose="020B0503020204020204" pitchFamily="34" charset="-122"/>
                  <a:ea typeface="微软雅黑" panose="020B0503020204020204" pitchFamily="34" charset="-122"/>
                </a:rPr>
                <a:t>世界上第一台数字电子计算机</a:t>
              </a:r>
              <a:r>
                <a:rPr lang="en-US" altLang="zh-CN" dirty="0">
                  <a:latin typeface="微软雅黑" panose="020B0503020204020204" pitchFamily="34" charset="-122"/>
                  <a:ea typeface="微软雅黑" panose="020B0503020204020204" pitchFamily="34" charset="-122"/>
                </a:rPr>
                <a:t>ENIAC</a:t>
              </a:r>
              <a:r>
                <a:rPr lang="zh-CN" altLang="zh-CN" dirty="0">
                  <a:latin typeface="微软雅黑" panose="020B0503020204020204" pitchFamily="34" charset="-122"/>
                  <a:ea typeface="微软雅黑" panose="020B0503020204020204" pitchFamily="34" charset="-122"/>
                </a:rPr>
                <a:t>诞生后</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zh-CN" dirty="0">
                  <a:latin typeface="微软雅黑" panose="020B0503020204020204" pitchFamily="34" charset="-122"/>
                  <a:ea typeface="微软雅黑" panose="020B0503020204020204" pitchFamily="34" charset="-122"/>
                </a:rPr>
                <a:t>抛弃十进制，采用</a:t>
              </a:r>
              <a:r>
                <a:rPr lang="zh-CN" altLang="zh-CN" sz="2399" b="1" dirty="0">
                  <a:solidFill>
                    <a:srgbClr val="FF0000"/>
                  </a:solidFill>
                  <a:latin typeface="微软雅黑" panose="020B0503020204020204" pitchFamily="34" charset="-122"/>
                  <a:ea typeface="微软雅黑" panose="020B0503020204020204" pitchFamily="34" charset="-122"/>
                </a:rPr>
                <a:t>二进制</a:t>
              </a:r>
              <a:r>
                <a:rPr lang="zh-CN" altLang="zh-CN" dirty="0">
                  <a:latin typeface="微软雅黑" panose="020B0503020204020204" pitchFamily="34" charset="-122"/>
                  <a:ea typeface="微软雅黑" panose="020B0503020204020204" pitchFamily="34" charset="-122"/>
                </a:rPr>
                <a:t>作为数字计算机的数制基础。同时，他提出</a:t>
              </a:r>
              <a:r>
                <a:rPr lang="zh-CN" altLang="zh-CN" sz="2399" b="1" dirty="0">
                  <a:solidFill>
                    <a:srgbClr val="FF0000"/>
                  </a:solidFill>
                  <a:latin typeface="微软雅黑" panose="020B0503020204020204" pitchFamily="34" charset="-122"/>
                  <a:ea typeface="微软雅黑" panose="020B0503020204020204" pitchFamily="34" charset="-122"/>
                </a:rPr>
                <a:t>预先编制计算程序</a:t>
              </a:r>
              <a:r>
                <a:rPr lang="zh-CN" altLang="zh-CN" dirty="0">
                  <a:latin typeface="微软雅黑" panose="020B0503020204020204" pitchFamily="34" charset="-122"/>
                  <a:ea typeface="微软雅黑" panose="020B0503020204020204" pitchFamily="34" charset="-122"/>
                </a:rPr>
                <a:t>，然后由计算机来按照人们事前制定的计算顺序来执行数值计算工作。并进一步明确指出了这种计算机的整体结构应由五个部分组成：</a:t>
              </a:r>
              <a:r>
                <a:rPr lang="zh-CN" altLang="zh-CN" sz="2399" b="1" dirty="0">
                  <a:solidFill>
                    <a:srgbClr val="FF0000"/>
                  </a:solidFill>
                  <a:latin typeface="微软雅黑" panose="020B0503020204020204" pitchFamily="34" charset="-122"/>
                  <a:ea typeface="微软雅黑" panose="020B0503020204020204" pitchFamily="34" charset="-122"/>
                </a:rPr>
                <a:t>运算器、控制器、存储器、输入装置和输出装置。</a:t>
              </a:r>
              <a:endParaRPr lang="zh-CN" altLang="zh-CN" b="1" dirty="0">
                <a:solidFill>
                  <a:srgbClr val="FF0000"/>
                </a:solidFill>
                <a:latin typeface="微软雅黑" panose="020B0503020204020204" pitchFamily="34" charset="-122"/>
                <a:ea typeface="微软雅黑" panose="020B0503020204020204" pitchFamily="34" charset="-122"/>
              </a:endParaRPr>
            </a:p>
          </p:txBody>
        </p:sp>
      </p:grpSp>
      <p:sp>
        <p:nvSpPr>
          <p:cNvPr id="25" name="文本框 24"/>
          <p:cNvSpPr txBox="1"/>
          <p:nvPr/>
        </p:nvSpPr>
        <p:spPr>
          <a:xfrm>
            <a:off x="390494" y="5057029"/>
            <a:ext cx="2426136" cy="646331"/>
          </a:xfrm>
          <a:prstGeom prst="rect">
            <a:avLst/>
          </a:prstGeom>
          <a:noFill/>
        </p:spPr>
        <p:txBody>
          <a:bodyPr wrap="square" rtlCol="0">
            <a:spAutoFit/>
          </a:bodyPr>
          <a:lstStyle/>
          <a:p>
            <a:r>
              <a:rPr lang="en-US" altLang="zh-CN" dirty="0"/>
              <a:t>1903</a:t>
            </a:r>
            <a:r>
              <a:rPr lang="zh-CN" altLang="en-US" dirty="0"/>
              <a:t>－</a:t>
            </a:r>
            <a:r>
              <a:rPr lang="en-US" altLang="zh-CN" dirty="0">
                <a:latin typeface="微软雅黑" panose="020B0503020204020204" pitchFamily="34" charset="-122"/>
                <a:ea typeface="微软雅黑" panose="020B0503020204020204" pitchFamily="34" charset="-122"/>
              </a:rPr>
              <a:t>1957</a:t>
            </a: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冯诺依曼</a:t>
            </a:r>
          </a:p>
        </p:txBody>
      </p:sp>
      <p:sp>
        <p:nvSpPr>
          <p:cNvPr id="12" name="文本框 2"/>
          <p:cNvSpPr>
            <a:spLocks noChangeArrowheads="1"/>
          </p:cNvSpPr>
          <p:nvPr/>
        </p:nvSpPr>
        <p:spPr bwMode="auto">
          <a:xfrm>
            <a:off x="1440317" y="65406"/>
            <a:ext cx="7465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1.1  </a:t>
            </a:r>
            <a:r>
              <a:rPr lang="zh-CN" altLang="en-US"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理论创新是支撑信息技术发展的源头</a:t>
            </a:r>
            <a:endParaRPr lang="zh-CN" altLang="en-US" sz="28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
        <p:nvSpPr>
          <p:cNvPr id="11"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6"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76869474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38853" y="1260274"/>
            <a:ext cx="11880825" cy="4107471"/>
            <a:chOff x="-1043137" y="1646088"/>
            <a:chExt cx="12749807" cy="4108540"/>
          </a:xfrm>
        </p:grpSpPr>
        <p:sp>
          <p:nvSpPr>
            <p:cNvPr id="3" name="文本框 2"/>
            <p:cNvSpPr txBox="1"/>
            <p:nvPr/>
          </p:nvSpPr>
          <p:spPr>
            <a:xfrm>
              <a:off x="-1043137" y="1780045"/>
              <a:ext cx="3979314" cy="461666"/>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zh-CN" altLang="en-US" sz="2399" b="1" dirty="0">
                  <a:latin typeface="微软雅黑" panose="020B0503020204020204" pitchFamily="34" charset="-122"/>
                  <a:ea typeface="微软雅黑" panose="020B0503020204020204" pitchFamily="34" charset="-122"/>
                </a:rPr>
                <a:t>香农信息论</a:t>
              </a:r>
            </a:p>
          </p:txBody>
        </p:sp>
        <p:sp>
          <p:nvSpPr>
            <p:cNvPr id="8" name="文本框 7"/>
            <p:cNvSpPr txBox="1"/>
            <p:nvPr/>
          </p:nvSpPr>
          <p:spPr>
            <a:xfrm>
              <a:off x="2729462" y="1646088"/>
              <a:ext cx="8977208" cy="4108540"/>
            </a:xfrm>
            <a:prstGeom prst="rect">
              <a:avLst/>
            </a:prstGeom>
            <a:noFill/>
            <a:ln>
              <a:noFill/>
            </a:ln>
          </p:spPr>
          <p:txBody>
            <a:bodyPr wrap="square" rtlCol="0">
              <a:spAutoFit/>
            </a:bodyPr>
            <a:lstStyle/>
            <a:p>
              <a:pPr marL="342797" indent="-342797">
                <a:lnSpc>
                  <a:spcPct val="150000"/>
                </a:lnSpc>
                <a:spcAft>
                  <a:spcPts val="600"/>
                </a:spcAft>
                <a:buFont typeface="+mj-lt"/>
                <a:buAutoNum type="arabicPeriod"/>
              </a:pPr>
              <a:r>
                <a:rPr lang="zh-CN" altLang="en-US" sz="2199" dirty="0">
                  <a:latin typeface="微软雅黑" panose="020B0503020204020204" pitchFamily="34" charset="-122"/>
                  <a:ea typeface="微软雅黑" panose="020B0503020204020204" pitchFamily="34" charset="-122"/>
                </a:rPr>
                <a:t>香农证明了</a:t>
              </a:r>
              <a:r>
                <a:rPr lang="zh-CN" altLang="en-US" sz="2399" b="1" dirty="0">
                  <a:latin typeface="微软雅黑" panose="020B0503020204020204" pitchFamily="34" charset="-122"/>
                  <a:ea typeface="微软雅黑" panose="020B0503020204020204" pitchFamily="34" charset="-122"/>
                </a:rPr>
                <a:t>布尔代数和二进制算术</a:t>
              </a:r>
              <a:r>
                <a:rPr lang="zh-CN" altLang="en-US" sz="2199" dirty="0">
                  <a:latin typeface="微软雅黑" panose="020B0503020204020204" pitchFamily="34" charset="-122"/>
                  <a:ea typeface="微软雅黑" panose="020B0503020204020204" pitchFamily="34" charset="-122"/>
                </a:rPr>
                <a:t>可以简化当时在电话交换系统中广泛应用的机电继电器的设计。</a:t>
              </a:r>
              <a:endParaRPr lang="en-US" altLang="zh-CN" sz="2199" b="1" dirty="0">
                <a:solidFill>
                  <a:srgbClr val="FFC000"/>
                </a:solidFill>
                <a:latin typeface="微软雅黑" panose="020B0503020204020204" pitchFamily="34" charset="-122"/>
                <a:ea typeface="微软雅黑" panose="020B0503020204020204" pitchFamily="34" charset="-122"/>
              </a:endParaRPr>
            </a:p>
            <a:p>
              <a:pPr marL="342797" indent="-342797">
                <a:lnSpc>
                  <a:spcPct val="150000"/>
                </a:lnSpc>
                <a:spcAft>
                  <a:spcPts val="600"/>
                </a:spcAft>
                <a:buFont typeface="+mj-lt"/>
                <a:buAutoNum type="arabicPeriod"/>
              </a:pPr>
              <a:r>
                <a:rPr lang="zh-CN" altLang="en-US" sz="2199" dirty="0">
                  <a:latin typeface="微软雅黑" panose="020B0503020204020204" pitchFamily="34" charset="-122"/>
                  <a:ea typeface="微软雅黑" panose="020B0503020204020204" pitchFamily="34" charset="-122"/>
                </a:rPr>
                <a:t>香农在火力控制系统研究中已经发现了后来成为</a:t>
              </a:r>
              <a:r>
                <a:rPr lang="zh-CN" altLang="en-US" sz="2399" b="1" dirty="0">
                  <a:latin typeface="微软雅黑" panose="020B0503020204020204" pitchFamily="34" charset="-122"/>
                  <a:ea typeface="微软雅黑" panose="020B0503020204020204" pitchFamily="34" charset="-122"/>
                </a:rPr>
                <a:t>信息理论的基本概念</a:t>
              </a:r>
              <a:r>
                <a:rPr lang="zh-CN" altLang="en-US" sz="2199" dirty="0">
                  <a:latin typeface="微软雅黑" panose="020B0503020204020204" pitchFamily="34" charset="-122"/>
                  <a:ea typeface="微软雅黑" panose="020B0503020204020204" pitchFamily="34" charset="-122"/>
                </a:rPr>
                <a:t>和框架体系。</a:t>
              </a:r>
              <a:endParaRPr lang="en-US" altLang="zh-CN" sz="2199" b="1" dirty="0">
                <a:solidFill>
                  <a:srgbClr val="FFC000"/>
                </a:solidFill>
                <a:latin typeface="微软雅黑" panose="020B0503020204020204" pitchFamily="34" charset="-122"/>
                <a:ea typeface="微软雅黑" panose="020B0503020204020204" pitchFamily="34" charset="-122"/>
              </a:endParaRPr>
            </a:p>
            <a:p>
              <a:pPr marL="342797" indent="-342797">
                <a:lnSpc>
                  <a:spcPct val="150000"/>
                </a:lnSpc>
                <a:spcAft>
                  <a:spcPts val="600"/>
                </a:spcAft>
                <a:buFont typeface="+mj-lt"/>
                <a:buAutoNum type="arabicPeriod"/>
              </a:pPr>
              <a:r>
                <a:rPr lang="zh-CN" altLang="en-US" sz="2199" dirty="0">
                  <a:latin typeface="微软雅黑" panose="020B0503020204020204" pitchFamily="34" charset="-122"/>
                  <a:ea typeface="微软雅黑" panose="020B0503020204020204" pitchFamily="34" charset="-122"/>
                </a:rPr>
                <a:t>建立了</a:t>
              </a:r>
              <a:r>
                <a:rPr lang="zh-CN" altLang="en-US" sz="2399" b="1" dirty="0">
                  <a:latin typeface="微软雅黑" panose="020B0503020204020204" pitchFamily="34" charset="-122"/>
                  <a:ea typeface="微软雅黑" panose="020B0503020204020204" pitchFamily="34" charset="-122"/>
                </a:rPr>
                <a:t>通信的数学理论</a:t>
              </a:r>
              <a:r>
                <a:rPr lang="zh-CN" altLang="en-US" sz="2199" dirty="0">
                  <a:latin typeface="微软雅黑" panose="020B0503020204020204" pitchFamily="34" charset="-122"/>
                  <a:ea typeface="微软雅黑" panose="020B0503020204020204" pitchFamily="34" charset="-122"/>
                </a:rPr>
                <a:t>，系统论述了信息的定义，怎样数量化信息，怎样更好地对信息进行编码。</a:t>
              </a:r>
              <a:endParaRPr lang="en-US" altLang="zh-CN" sz="2199" dirty="0">
                <a:latin typeface="微软雅黑" panose="020B0503020204020204" pitchFamily="34" charset="-122"/>
                <a:ea typeface="微软雅黑" panose="020B0503020204020204" pitchFamily="34" charset="-122"/>
              </a:endParaRPr>
            </a:p>
            <a:p>
              <a:pPr marL="342797" indent="-342797">
                <a:lnSpc>
                  <a:spcPct val="150000"/>
                </a:lnSpc>
                <a:spcAft>
                  <a:spcPts val="600"/>
                </a:spcAft>
                <a:buFont typeface="+mj-lt"/>
                <a:buAutoNum type="arabicPeriod"/>
              </a:pPr>
              <a:r>
                <a:rPr lang="zh-CN" altLang="en-US" sz="2199" dirty="0">
                  <a:latin typeface="微软雅黑" panose="020B0503020204020204" pitchFamily="34" charset="-122"/>
                  <a:ea typeface="微软雅黑" panose="020B0503020204020204" pitchFamily="34" charset="-122"/>
                </a:rPr>
                <a:t>信息基础理论能够应用于</a:t>
              </a:r>
              <a:r>
                <a:rPr lang="zh-CN" altLang="en-US" sz="2399" b="1" dirty="0">
                  <a:latin typeface="微软雅黑" panose="020B0503020204020204" pitchFamily="34" charset="-122"/>
                  <a:ea typeface="微软雅黑" panose="020B0503020204020204" pitchFamily="34" charset="-122"/>
                </a:rPr>
                <a:t>自然语言和计算机语言</a:t>
              </a:r>
              <a:r>
                <a:rPr lang="zh-CN" altLang="en-US" sz="2199" dirty="0">
                  <a:latin typeface="微软雅黑" panose="020B0503020204020204" pitchFamily="34" charset="-122"/>
                  <a:ea typeface="微软雅黑" panose="020B0503020204020204" pitchFamily="34" charset="-122"/>
                </a:rPr>
                <a:t>。</a:t>
              </a:r>
              <a:endParaRPr lang="zh-CN" altLang="zh-CN" sz="2199" b="1" dirty="0">
                <a:solidFill>
                  <a:srgbClr val="FFC000"/>
                </a:solidFill>
                <a:latin typeface="微软雅黑" panose="020B0503020204020204" pitchFamily="34" charset="-122"/>
                <a:ea typeface="微软雅黑" panose="020B0503020204020204" pitchFamily="34" charset="-122"/>
              </a:endParaRPr>
            </a:p>
          </p:txBody>
        </p:sp>
      </p:grpSp>
      <p:sp>
        <p:nvSpPr>
          <p:cNvPr id="25" name="文本框 24"/>
          <p:cNvSpPr txBox="1"/>
          <p:nvPr/>
        </p:nvSpPr>
        <p:spPr>
          <a:xfrm>
            <a:off x="631422" y="5057991"/>
            <a:ext cx="1730517" cy="646163"/>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  克劳德</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香农</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1916</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2001</a:t>
            </a:r>
            <a:endParaRPr lang="zh-CN" altLang="en-US" dirty="0">
              <a:latin typeface="微软雅黑" panose="020B0503020204020204" pitchFamily="34" charset="-122"/>
              <a:ea typeface="微软雅黑" panose="020B0503020204020204" pitchFamily="34" charset="-122"/>
            </a:endParaRPr>
          </a:p>
        </p:txBody>
      </p:sp>
      <p:pic>
        <p:nvPicPr>
          <p:cNvPr id="6154" name="Picture 10" descr="http://amuseum.cdstm.cn/AMuseum/math/images/p/3_20/shannon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436" y="2105620"/>
            <a:ext cx="2172490" cy="269389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2"/>
          <p:cNvSpPr>
            <a:spLocks noChangeArrowheads="1"/>
          </p:cNvSpPr>
          <p:nvPr/>
        </p:nvSpPr>
        <p:spPr bwMode="auto">
          <a:xfrm>
            <a:off x="1440317" y="65406"/>
            <a:ext cx="710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1.1  </a:t>
            </a:r>
            <a:r>
              <a:rPr lang="zh-CN" altLang="en-US"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理论创新是支撑信息技术发展的源头</a:t>
            </a:r>
            <a:endParaRPr lang="zh-CN" altLang="en-US" sz="28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
        <p:nvSpPr>
          <p:cNvPr id="10"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118390923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2744" y="445589"/>
            <a:ext cx="11934338" cy="5816726"/>
            <a:chOff x="238432" y="1001785"/>
            <a:chExt cx="11937445" cy="5818240"/>
          </a:xfrm>
          <a:noFill/>
        </p:grpSpPr>
        <p:grpSp>
          <p:nvGrpSpPr>
            <p:cNvPr id="38" name="组合 37"/>
            <p:cNvGrpSpPr/>
            <p:nvPr/>
          </p:nvGrpSpPr>
          <p:grpSpPr>
            <a:xfrm>
              <a:off x="238432" y="1001785"/>
              <a:ext cx="11937445" cy="5818240"/>
              <a:chOff x="225339" y="1001606"/>
              <a:chExt cx="11937445" cy="3552555"/>
            </a:xfrm>
            <a:grpFill/>
          </p:grpSpPr>
          <p:sp>
            <p:nvSpPr>
              <p:cNvPr id="35" name="矩形 34"/>
              <p:cNvSpPr/>
              <p:nvPr/>
            </p:nvSpPr>
            <p:spPr>
              <a:xfrm>
                <a:off x="2372471" y="1001606"/>
                <a:ext cx="9790313" cy="3552555"/>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3175">
                    <a:solidFill>
                      <a:schemeClr val="tx1">
                        <a:lumMod val="50000"/>
                        <a:lumOff val="50000"/>
                      </a:schemeClr>
                    </a:solidFill>
                  </a:ln>
                </a:endParaRPr>
              </a:p>
            </p:txBody>
          </p:sp>
          <p:sp>
            <p:nvSpPr>
              <p:cNvPr id="3" name="文本框 2"/>
              <p:cNvSpPr txBox="1"/>
              <p:nvPr/>
            </p:nvSpPr>
            <p:spPr>
              <a:xfrm>
                <a:off x="225339" y="1307531"/>
                <a:ext cx="2250744" cy="281888"/>
              </a:xfrm>
              <a:prstGeom prst="rect">
                <a:avLst/>
              </a:prstGeom>
              <a:grp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zh-CN" altLang="en-US" sz="2399" b="1" dirty="0">
                    <a:latin typeface="微软雅黑" panose="020B0503020204020204" pitchFamily="34" charset="-122"/>
                    <a:ea typeface="微软雅黑" panose="020B0503020204020204" pitchFamily="34" charset="-122"/>
                  </a:rPr>
                  <a:t>维纳控制论</a:t>
                </a:r>
              </a:p>
            </p:txBody>
          </p:sp>
        </p:grpSp>
        <p:sp>
          <p:nvSpPr>
            <p:cNvPr id="8" name="文本框 7"/>
            <p:cNvSpPr txBox="1"/>
            <p:nvPr/>
          </p:nvSpPr>
          <p:spPr>
            <a:xfrm>
              <a:off x="2756714" y="1416447"/>
              <a:ext cx="9356864" cy="4678204"/>
            </a:xfrm>
            <a:prstGeom prst="rect">
              <a:avLst/>
            </a:prstGeom>
            <a:grpFill/>
            <a:ln>
              <a:noFill/>
            </a:ln>
          </p:spPr>
          <p:txBody>
            <a:bodyPr wrap="square" rtlCol="0">
              <a:spAutoFit/>
            </a:bodyPr>
            <a:lstStyle/>
            <a:p>
              <a:pPr marL="342797" indent="-342797">
                <a:lnSpc>
                  <a:spcPct val="150000"/>
                </a:lnSpc>
                <a:spcAft>
                  <a:spcPts val="600"/>
                </a:spcAft>
                <a:buFont typeface="+mj-lt"/>
                <a:buAutoNum type="arabicPeriod"/>
              </a:pPr>
              <a:r>
                <a:rPr lang="zh-CN" altLang="zh-CN" sz="2399" dirty="0">
                  <a:latin typeface="微软雅黑" panose="020B0503020204020204" pitchFamily="34" charset="-122"/>
                  <a:ea typeface="微软雅黑" panose="020B0503020204020204" pitchFamily="34" charset="-122"/>
                </a:rPr>
                <a:t>维纳提出了将防空火炮与雷达结合使用的方案：雷达获得的目标数据经过数学运算生成瞄准数据并送往炮塔马达，并且维纳提出制造计算机解决其中的计算问题，并促成了第一台电子计算机的诞生。</a:t>
              </a:r>
              <a:endParaRPr lang="en-US" altLang="zh-CN" sz="2399" dirty="0">
                <a:latin typeface="微软雅黑" panose="020B0503020204020204" pitchFamily="34" charset="-122"/>
                <a:ea typeface="微软雅黑" panose="020B0503020204020204" pitchFamily="34" charset="-122"/>
              </a:endParaRPr>
            </a:p>
            <a:p>
              <a:pPr marL="342797" indent="-342797">
                <a:lnSpc>
                  <a:spcPct val="150000"/>
                </a:lnSpc>
                <a:spcAft>
                  <a:spcPts val="600"/>
                </a:spcAft>
                <a:buFont typeface="+mj-lt"/>
                <a:buAutoNum type="arabicPeriod"/>
              </a:pPr>
              <a:r>
                <a:rPr lang="zh-CN" altLang="zh-CN" sz="2399" b="1" dirty="0">
                  <a:latin typeface="微软雅黑" panose="020B0503020204020204" pitchFamily="34" charset="-122"/>
                  <a:ea typeface="微软雅黑" panose="020B0503020204020204" pitchFamily="34" charset="-122"/>
                </a:rPr>
                <a:t>控制论</a:t>
              </a:r>
              <a:r>
                <a:rPr lang="zh-CN" altLang="zh-CN" sz="2399" dirty="0">
                  <a:latin typeface="微软雅黑" panose="020B0503020204020204" pitchFamily="34" charset="-122"/>
                  <a:ea typeface="微软雅黑" panose="020B0503020204020204" pitchFamily="34" charset="-122"/>
                </a:rPr>
                <a:t>主要是关于怎样把机械元件和电气元件组合成稳定的并且具有特定性能的系统。</a:t>
              </a:r>
              <a:endParaRPr lang="en-US" altLang="zh-CN" sz="2399" dirty="0">
                <a:latin typeface="微软雅黑" panose="020B0503020204020204" pitchFamily="34" charset="-122"/>
                <a:ea typeface="微软雅黑" panose="020B0503020204020204" pitchFamily="34" charset="-122"/>
              </a:endParaRPr>
            </a:p>
            <a:p>
              <a:pPr marL="342797" indent="-342797">
                <a:lnSpc>
                  <a:spcPct val="150000"/>
                </a:lnSpc>
                <a:spcAft>
                  <a:spcPts val="600"/>
                </a:spcAft>
                <a:buFont typeface="+mj-lt"/>
                <a:buAutoNum type="arabicPeriod"/>
              </a:pPr>
              <a:r>
                <a:rPr lang="zh-CN" altLang="zh-CN" sz="2399" dirty="0">
                  <a:latin typeface="微软雅黑" panose="020B0503020204020204" pitchFamily="34" charset="-122"/>
                  <a:ea typeface="微软雅黑" panose="020B0503020204020204" pitchFamily="34" charset="-122"/>
                </a:rPr>
                <a:t>控制科学的理论和实践对</a:t>
              </a:r>
              <a:r>
                <a:rPr lang="zh-CN" altLang="zh-CN" sz="2399" b="1" dirty="0">
                  <a:latin typeface="微软雅黑" panose="020B0503020204020204" pitchFamily="34" charset="-122"/>
                  <a:ea typeface="微软雅黑" panose="020B0503020204020204" pitchFamily="34" charset="-122"/>
                </a:rPr>
                <a:t>机械系统、电气系统以及自动控制等学科产生了</a:t>
              </a:r>
              <a:r>
                <a:rPr lang="zh-CN" altLang="zh-CN" sz="2399" dirty="0">
                  <a:latin typeface="微软雅黑" panose="020B0503020204020204" pitchFamily="34" charset="-122"/>
                  <a:ea typeface="微软雅黑" panose="020B0503020204020204" pitchFamily="34" charset="-122"/>
                </a:rPr>
                <a:t>重大的影响</a:t>
              </a:r>
              <a:r>
                <a:rPr lang="zh-CN" altLang="en-US" sz="2399" dirty="0">
                  <a:latin typeface="微软雅黑" panose="020B0503020204020204" pitchFamily="34" charset="-122"/>
                  <a:ea typeface="微软雅黑" panose="020B0503020204020204" pitchFamily="34" charset="-122"/>
                </a:rPr>
                <a:t>。</a:t>
              </a:r>
              <a:endParaRPr lang="zh-CN" altLang="zh-CN" sz="2199" b="1" dirty="0">
                <a:solidFill>
                  <a:srgbClr val="FFC000"/>
                </a:solidFill>
                <a:latin typeface="微软雅黑" panose="020B0503020204020204" pitchFamily="34" charset="-122"/>
                <a:ea typeface="微软雅黑" panose="020B0503020204020204" pitchFamily="34" charset="-122"/>
              </a:endParaRPr>
            </a:p>
          </p:txBody>
        </p:sp>
      </p:grpSp>
      <p:sp>
        <p:nvSpPr>
          <p:cNvPr id="25" name="文本框 24"/>
          <p:cNvSpPr txBox="1"/>
          <p:nvPr/>
        </p:nvSpPr>
        <p:spPr>
          <a:xfrm>
            <a:off x="0" y="4291733"/>
            <a:ext cx="2426136" cy="646163"/>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诺伯特</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维纳</a:t>
            </a:r>
            <a:endParaRPr lang="en-US" altLang="zh-CN" dirty="0">
              <a:latin typeface="微软雅黑" panose="020B0503020204020204" pitchFamily="34" charset="-122"/>
              <a:ea typeface="微软雅黑" panose="020B0503020204020204" pitchFamily="34" charset="-122"/>
            </a:endParaRPr>
          </a:p>
          <a:p>
            <a:pPr algn="ctr"/>
            <a:r>
              <a:rPr lang="en-US" altLang="zh-CN" dirty="0">
                <a:latin typeface="微软雅黑" panose="020B0503020204020204" pitchFamily="34" charset="-122"/>
                <a:ea typeface="微软雅黑" panose="020B0503020204020204" pitchFamily="34" charset="-122"/>
              </a:rPr>
              <a:t>1894—1964</a:t>
            </a:r>
            <a:endParaRPr lang="zh-CN" altLang="en-US" dirty="0">
              <a:latin typeface="微软雅黑" panose="020B0503020204020204" pitchFamily="34" charset="-122"/>
              <a:ea typeface="微软雅黑" panose="020B0503020204020204" pitchFamily="34" charset="-122"/>
            </a:endParaRPr>
          </a:p>
        </p:txBody>
      </p:sp>
      <p:pic>
        <p:nvPicPr>
          <p:cNvPr id="11" name="Picture 6" descr="http://a3.att.hudong.com/83/63/01300000167882121496638233608_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23193"/>
            <a:ext cx="2375646" cy="244297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2"/>
          <p:cNvSpPr>
            <a:spLocks noChangeArrowheads="1"/>
          </p:cNvSpPr>
          <p:nvPr/>
        </p:nvSpPr>
        <p:spPr bwMode="auto">
          <a:xfrm>
            <a:off x="1440317" y="65406"/>
            <a:ext cx="710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1.1  </a:t>
            </a:r>
            <a:r>
              <a:rPr lang="zh-CN" altLang="en-US"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理论创新是支撑信息技术发展的源头</a:t>
            </a:r>
            <a:endParaRPr lang="zh-CN" altLang="en-US" sz="28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
        <p:nvSpPr>
          <p:cNvPr id="10"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6"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926813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ChangeArrowheads="1"/>
          </p:cNvSpPr>
          <p:nvPr/>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2" name="矩形 3"/>
          <p:cNvSpPr>
            <a:spLocks noChangeArrowheads="1"/>
          </p:cNvSpPr>
          <p:nvPr/>
        </p:nvSpPr>
        <p:spPr bwMode="auto">
          <a:xfrm>
            <a:off x="1417638" y="0"/>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6" name="矩形 7"/>
          <p:cNvSpPr>
            <a:spLocks noChangeArrowheads="1"/>
          </p:cNvSpPr>
          <p:nvPr/>
        </p:nvSpPr>
        <p:spPr bwMode="auto">
          <a:xfrm>
            <a:off x="1609725" y="3078131"/>
            <a:ext cx="723900" cy="369888"/>
          </a:xfrm>
          <a:prstGeom prst="rect">
            <a:avLst/>
          </a:prstGeom>
          <a:noFill/>
          <a:ln w="9525">
            <a:solidFill>
              <a:schemeClr val="accent3">
                <a:lumMod val="50000"/>
              </a:schemeClr>
            </a:solidFill>
            <a:miter lim="800000"/>
            <a:headEnd/>
            <a:tailEnd/>
          </a:ln>
        </p:spPr>
        <p:txBody>
          <a:bodyPr wrap="none">
            <a:spAutoFit/>
          </a:bodyPr>
          <a:lstStyle/>
          <a:p>
            <a:pPr eaLnBrk="1" hangingPunct="1">
              <a:buFont typeface="Arial" panose="020B0604020202020204" pitchFamily="34" charset="0"/>
              <a:buNone/>
              <a:defRPr/>
            </a:pPr>
            <a:r>
              <a:rPr lang="en-US" altLang="zh-CN" dirty="0">
                <a:solidFill>
                  <a:schemeClr val="tx1">
                    <a:lumMod val="50000"/>
                    <a:lumOff val="50000"/>
                  </a:schemeClr>
                </a:solidFill>
                <a:latin typeface="微软雅黑" pitchFamily="34" charset="-122"/>
              </a:rPr>
              <a:t>1936</a:t>
            </a:r>
          </a:p>
        </p:txBody>
      </p:sp>
      <p:sp>
        <p:nvSpPr>
          <p:cNvPr id="7198" name="内容占位符 1"/>
          <p:cNvSpPr txBox="1">
            <a:spLocks/>
          </p:cNvSpPr>
          <p:nvPr/>
        </p:nvSpPr>
        <p:spPr bwMode="auto">
          <a:xfrm>
            <a:off x="677220" y="804182"/>
            <a:ext cx="11203369" cy="1068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000" b="1" dirty="0">
                <a:latin typeface="微软雅黑" panose="020B0503020204020204" pitchFamily="34" charset="-122"/>
                <a:ea typeface="微软雅黑" panose="020B0503020204020204" pitchFamily="34" charset="-122"/>
              </a:rPr>
              <a:t>      50</a:t>
            </a:r>
            <a:r>
              <a:rPr lang="zh-CN" altLang="en-US" sz="2000" b="1" dirty="0">
                <a:latin typeface="微软雅黑" panose="020B0503020204020204" pitchFamily="34" charset="-122"/>
                <a:ea typeface="微软雅黑" panose="020B0503020204020204" pitchFamily="34" charset="-122"/>
              </a:rPr>
              <a:t>年代以后，信息技术和产业发展可划分为三个重要时期，以大型机、小型机集中控制应用时代，以</a:t>
            </a:r>
            <a:r>
              <a:rPr lang="en-US" altLang="zh-CN" sz="2000" b="1" dirty="0">
                <a:latin typeface="微软雅黑" panose="020B0503020204020204" pitchFamily="34" charset="-122"/>
                <a:ea typeface="微软雅黑" panose="020B0503020204020204" pitchFamily="34" charset="-122"/>
              </a:rPr>
              <a:t>PC</a:t>
            </a:r>
            <a:r>
              <a:rPr lang="zh-CN" altLang="en-US" sz="2000" b="1" dirty="0">
                <a:latin typeface="微软雅黑" panose="020B0503020204020204" pitchFamily="34" charset="-122"/>
                <a:ea typeface="微软雅黑" panose="020B0503020204020204" pitchFamily="34" charset="-122"/>
              </a:rPr>
              <a:t>机为代表的计算机大规模普及时代和以互联网和移动互联网为代表的网络时代。</a:t>
            </a:r>
            <a:endParaRPr lang="en-US" altLang="zh-CN" sz="2000" b="1" dirty="0">
              <a:latin typeface="微软雅黑" panose="020B0503020204020204" pitchFamily="34" charset="-122"/>
              <a:ea typeface="微软雅黑" panose="020B0503020204020204" pitchFamily="34" charset="-122"/>
            </a:endParaRPr>
          </a:p>
        </p:txBody>
      </p:sp>
      <p:pic>
        <p:nvPicPr>
          <p:cNvPr id="35" name="Picture 2" descr="http://www.it.com.cn/f/diy/062/14/060214_hd_vs2_news_eniac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505" y="2329882"/>
            <a:ext cx="3301542" cy="2575203"/>
          </a:xfrm>
          <a:prstGeom prst="rect">
            <a:avLst/>
          </a:prstGeom>
          <a:noFill/>
          <a:ln>
            <a:solidFill>
              <a:schemeClr val="accent3">
                <a:lumMod val="50000"/>
              </a:schemeClr>
            </a:solidFill>
          </a:ln>
          <a:extLst>
            <a:ext uri="{909E8E84-426E-40DD-AFC4-6F175D3DCCD1}">
              <a14:hiddenFill xmlns:a14="http://schemas.microsoft.com/office/drawing/2010/main">
                <a:solidFill>
                  <a:srgbClr val="FFFFFF"/>
                </a:solidFill>
              </a14:hiddenFill>
            </a:ext>
          </a:extLst>
        </p:spPr>
      </p:pic>
      <p:pic>
        <p:nvPicPr>
          <p:cNvPr id="54" name="Picture 4" descr="IT职场暗战 云时代大型机与x86生死斗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2621" y="1988900"/>
            <a:ext cx="1796238" cy="2098006"/>
          </a:xfrm>
          <a:prstGeom prst="rect">
            <a:avLst/>
          </a:prstGeom>
          <a:noFill/>
          <a:ln>
            <a:solidFill>
              <a:schemeClr val="accent3">
                <a:lumMod val="50000"/>
              </a:schemeClr>
            </a:solidFill>
          </a:ln>
          <a:extLst>
            <a:ext uri="{909E8E84-426E-40DD-AFC4-6F175D3DCCD1}">
              <a14:hiddenFill xmlns:a14="http://schemas.microsoft.com/office/drawing/2010/main">
                <a:solidFill>
                  <a:srgbClr val="FFFFFF"/>
                </a:solidFill>
              </a14:hiddenFill>
            </a:ext>
          </a:extLst>
        </p:spPr>
      </p:pic>
      <p:pic>
        <p:nvPicPr>
          <p:cNvPr id="55" name="图片 54"/>
          <p:cNvPicPr>
            <a:picLocks noChangeAspect="1"/>
          </p:cNvPicPr>
          <p:nvPr/>
        </p:nvPicPr>
        <p:blipFill>
          <a:blip r:embed="rId4"/>
          <a:stretch>
            <a:fillRect/>
          </a:stretch>
        </p:blipFill>
        <p:spPr>
          <a:xfrm>
            <a:off x="4911267" y="2095653"/>
            <a:ext cx="1960946" cy="1418714"/>
          </a:xfrm>
          <a:prstGeom prst="rect">
            <a:avLst/>
          </a:prstGeom>
          <a:ln>
            <a:noFill/>
          </a:ln>
        </p:spPr>
      </p:pic>
      <p:pic>
        <p:nvPicPr>
          <p:cNvPr id="59" name="Picture 16" descr="http://static.cnbetacdn.com/newsimg/110113/1259450101421364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58204" y="2095653"/>
            <a:ext cx="1305767" cy="100135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0" name="Picture 20" descr="http://a.36krcnd.com/photo/46c72af01907aaf53e29eb1a6f763857.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28283" y="2117145"/>
            <a:ext cx="1862505" cy="1310405"/>
          </a:xfrm>
          <a:prstGeom prst="rect">
            <a:avLst/>
          </a:prstGeom>
          <a:noFill/>
          <a:ln>
            <a:solidFill>
              <a:schemeClr val="accent3">
                <a:lumMod val="50000"/>
              </a:schemeClr>
            </a:solidFill>
          </a:ln>
          <a:extLst>
            <a:ext uri="{909E8E84-426E-40DD-AFC4-6F175D3DCCD1}">
              <a14:hiddenFill xmlns:a14="http://schemas.microsoft.com/office/drawing/2010/main">
                <a:solidFill>
                  <a:srgbClr val="FFFFFF"/>
                </a:solidFill>
              </a14:hiddenFill>
            </a:ext>
          </a:extLst>
        </p:spPr>
      </p:pic>
      <p:pic>
        <p:nvPicPr>
          <p:cNvPr id="61" name="Picture 24" descr="http://product.sosol.com.cn/ProductImages/Original/2007-5-16_35012_370885269.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11267" y="3546383"/>
            <a:ext cx="1960946" cy="144390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2" name="Picture 29" descr="Cloud Access Device Type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58204" y="3466758"/>
            <a:ext cx="2016571" cy="151216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64" name="Line 13"/>
          <p:cNvSpPr>
            <a:spLocks noChangeShapeType="1"/>
          </p:cNvSpPr>
          <p:nvPr/>
        </p:nvSpPr>
        <p:spPr bwMode="auto">
          <a:xfrm>
            <a:off x="433988" y="5447613"/>
            <a:ext cx="11464280" cy="0"/>
          </a:xfrm>
          <a:prstGeom prst="line">
            <a:avLst/>
          </a:prstGeom>
          <a:noFill/>
          <a:ln w="101600">
            <a:solidFill>
              <a:schemeClr val="tx1">
                <a:lumMod val="65000"/>
                <a:lumOff val="35000"/>
              </a:schemeClr>
            </a:solidFill>
            <a:round/>
            <a:headEnd/>
            <a:tailEnd type="triangle" w="med" len="med"/>
          </a:ln>
          <a:effectLst/>
          <a:extLst/>
        </p:spPr>
        <p:txBody>
          <a:bodyPr/>
          <a:lstStyle/>
          <a:p>
            <a:pPr>
              <a:defRPr/>
            </a:pPr>
            <a:endParaRPr kumimoji="0" lang="zh-CN" altLang="en-US" sz="1800">
              <a:ln>
                <a:solidFill>
                  <a:srgbClr val="FFD347"/>
                </a:solidFill>
              </a:ln>
              <a:latin typeface="Arial" charset="0"/>
              <a:ea typeface="宋体" charset="0"/>
              <a:cs typeface="宋体" charset="0"/>
            </a:endParaRPr>
          </a:p>
        </p:txBody>
      </p:sp>
      <p:sp>
        <p:nvSpPr>
          <p:cNvPr id="65" name="椭圆 64"/>
          <p:cNvSpPr/>
          <p:nvPr/>
        </p:nvSpPr>
        <p:spPr>
          <a:xfrm>
            <a:off x="4008691" y="5376176"/>
            <a:ext cx="112713" cy="112712"/>
          </a:xfrm>
          <a:prstGeom prst="ellipse">
            <a:avLst/>
          </a:prstGeom>
          <a:solidFill>
            <a:srgbClr val="FF0000"/>
          </a:solidFill>
          <a:ln>
            <a:noFill/>
          </a:ln>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zh-CN" altLang="en-US">
              <a:solidFill>
                <a:schemeClr val="tx1"/>
              </a:solidFill>
            </a:endParaRPr>
          </a:p>
        </p:txBody>
      </p:sp>
      <p:sp>
        <p:nvSpPr>
          <p:cNvPr id="66" name="矩形 8"/>
          <p:cNvSpPr>
            <a:spLocks noChangeArrowheads="1"/>
          </p:cNvSpPr>
          <p:nvPr/>
        </p:nvSpPr>
        <p:spPr bwMode="auto">
          <a:xfrm>
            <a:off x="3567044" y="5519720"/>
            <a:ext cx="9316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b="1" dirty="0">
                <a:latin typeface="微软雅黑" pitchFamily="34" charset="-122"/>
                <a:ea typeface="微软雅黑" pitchFamily="34" charset="-122"/>
              </a:rPr>
              <a:t>80</a:t>
            </a:r>
            <a:r>
              <a:rPr lang="zh-CN" altLang="en-US" sz="1800" b="1" dirty="0">
                <a:latin typeface="微软雅黑" pitchFamily="34" charset="-122"/>
                <a:ea typeface="微软雅黑" pitchFamily="34" charset="-122"/>
              </a:rPr>
              <a:t>年代</a:t>
            </a:r>
            <a:endParaRPr lang="en-US" altLang="zh-CN" sz="1800" b="1" dirty="0">
              <a:latin typeface="微软雅黑" pitchFamily="34" charset="-122"/>
              <a:ea typeface="微软雅黑" pitchFamily="34" charset="-122"/>
            </a:endParaRPr>
          </a:p>
        </p:txBody>
      </p:sp>
      <p:sp>
        <p:nvSpPr>
          <p:cNvPr id="67" name="矩形 7"/>
          <p:cNvSpPr>
            <a:spLocks noChangeArrowheads="1"/>
          </p:cNvSpPr>
          <p:nvPr/>
        </p:nvSpPr>
        <p:spPr bwMode="auto">
          <a:xfrm>
            <a:off x="491140" y="5541276"/>
            <a:ext cx="9316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b="1" dirty="0">
                <a:latin typeface="微软雅黑" pitchFamily="34" charset="-122"/>
                <a:ea typeface="微软雅黑" pitchFamily="34" charset="-122"/>
              </a:rPr>
              <a:t>50</a:t>
            </a:r>
            <a:r>
              <a:rPr lang="zh-CN" altLang="en-US" sz="1800" b="1" dirty="0">
                <a:latin typeface="微软雅黑" pitchFamily="34" charset="-122"/>
                <a:ea typeface="微软雅黑" pitchFamily="34" charset="-122"/>
              </a:rPr>
              <a:t>年代</a:t>
            </a:r>
            <a:endParaRPr lang="en-US" altLang="zh-CN" sz="1800" b="1" dirty="0">
              <a:latin typeface="微软雅黑" pitchFamily="34" charset="-122"/>
              <a:ea typeface="微软雅黑" pitchFamily="34" charset="-122"/>
            </a:endParaRPr>
          </a:p>
        </p:txBody>
      </p:sp>
      <p:sp>
        <p:nvSpPr>
          <p:cNvPr id="68" name="椭圆 67"/>
          <p:cNvSpPr/>
          <p:nvPr/>
        </p:nvSpPr>
        <p:spPr>
          <a:xfrm>
            <a:off x="7466663" y="5376176"/>
            <a:ext cx="111125" cy="112712"/>
          </a:xfrm>
          <a:prstGeom prst="ellipse">
            <a:avLst/>
          </a:prstGeom>
          <a:solidFill>
            <a:srgbClr val="FF0000"/>
          </a:solidFill>
          <a:ln>
            <a:noFill/>
          </a:ln>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zh-CN" altLang="en-US">
              <a:solidFill>
                <a:schemeClr val="tx1"/>
              </a:solidFill>
            </a:endParaRPr>
          </a:p>
        </p:txBody>
      </p:sp>
      <p:sp>
        <p:nvSpPr>
          <p:cNvPr id="69" name="矩形 43"/>
          <p:cNvSpPr>
            <a:spLocks noChangeArrowheads="1"/>
          </p:cNvSpPr>
          <p:nvPr/>
        </p:nvSpPr>
        <p:spPr bwMode="auto">
          <a:xfrm>
            <a:off x="7217748" y="5490476"/>
            <a:ext cx="13933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b="1">
                <a:latin typeface="微软雅黑" pitchFamily="34" charset="-122"/>
                <a:ea typeface="微软雅黑" pitchFamily="34" charset="-122"/>
              </a:rPr>
              <a:t>90</a:t>
            </a:r>
            <a:r>
              <a:rPr lang="zh-CN" altLang="en-US" sz="1800" b="1">
                <a:latin typeface="微软雅黑" pitchFamily="34" charset="-122"/>
                <a:ea typeface="微软雅黑" pitchFamily="34" charset="-122"/>
              </a:rPr>
              <a:t>年代中期</a:t>
            </a:r>
            <a:endParaRPr lang="en-US" altLang="zh-CN" sz="1800" b="1">
              <a:latin typeface="微软雅黑" pitchFamily="34" charset="-122"/>
              <a:ea typeface="微软雅黑" pitchFamily="34" charset="-122"/>
            </a:endParaRPr>
          </a:p>
        </p:txBody>
      </p:sp>
      <p:sp>
        <p:nvSpPr>
          <p:cNvPr id="72" name="椭圆 71"/>
          <p:cNvSpPr/>
          <p:nvPr/>
        </p:nvSpPr>
        <p:spPr>
          <a:xfrm>
            <a:off x="737028" y="5375704"/>
            <a:ext cx="112713" cy="112712"/>
          </a:xfrm>
          <a:prstGeom prst="ellipse">
            <a:avLst/>
          </a:prstGeom>
          <a:solidFill>
            <a:srgbClr val="FF0000"/>
          </a:solidFill>
          <a:ln>
            <a:noFill/>
          </a:ln>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zh-CN" altLang="en-US">
              <a:solidFill>
                <a:schemeClr val="tx1"/>
              </a:solidFill>
            </a:endParaRPr>
          </a:p>
        </p:txBody>
      </p:sp>
      <p:sp>
        <p:nvSpPr>
          <p:cNvPr id="73" name="圆角矩形 72"/>
          <p:cNvSpPr/>
          <p:nvPr/>
        </p:nvSpPr>
        <p:spPr bwMode="auto">
          <a:xfrm>
            <a:off x="737028" y="5013110"/>
            <a:ext cx="3328019" cy="360040"/>
          </a:xfrm>
          <a:prstGeom prst="roundRect">
            <a:avLst/>
          </a:prstGeom>
          <a:solidFill>
            <a:srgbClr val="FF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defRPr/>
            </a:pPr>
            <a:r>
              <a:rPr lang="zh-CN" altLang="en-US" b="1" dirty="0">
                <a:latin typeface="微软雅黑" pitchFamily="34" charset="-122"/>
                <a:ea typeface="微软雅黑" pitchFamily="34" charset="-122"/>
              </a:rPr>
              <a:t>大型机时代（萌芽期）</a:t>
            </a:r>
          </a:p>
        </p:txBody>
      </p:sp>
      <p:sp>
        <p:nvSpPr>
          <p:cNvPr id="74" name="圆角矩形 73"/>
          <p:cNvSpPr/>
          <p:nvPr/>
        </p:nvSpPr>
        <p:spPr bwMode="auto">
          <a:xfrm>
            <a:off x="4133855" y="5009157"/>
            <a:ext cx="3328019" cy="360040"/>
          </a:xfrm>
          <a:prstGeom prst="roundRect">
            <a:avLst/>
          </a:prstGeom>
          <a:solidFill>
            <a:srgbClr val="FF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defRPr/>
            </a:pPr>
            <a:r>
              <a:rPr lang="en-US" altLang="zh-CN" b="1" dirty="0">
                <a:latin typeface="微软雅黑" pitchFamily="34" charset="-122"/>
                <a:ea typeface="微软雅黑" pitchFamily="34" charset="-122"/>
              </a:rPr>
              <a:t>PC</a:t>
            </a:r>
            <a:r>
              <a:rPr lang="zh-CN" altLang="en-US" b="1" dirty="0">
                <a:latin typeface="微软雅黑" pitchFamily="34" charset="-122"/>
                <a:ea typeface="微软雅黑" pitchFamily="34" charset="-122"/>
              </a:rPr>
              <a:t>时代</a:t>
            </a:r>
          </a:p>
        </p:txBody>
      </p:sp>
      <p:sp>
        <p:nvSpPr>
          <p:cNvPr id="75" name="圆角矩形 74"/>
          <p:cNvSpPr/>
          <p:nvPr/>
        </p:nvSpPr>
        <p:spPr bwMode="auto">
          <a:xfrm>
            <a:off x="7614609" y="4993911"/>
            <a:ext cx="3883353" cy="360040"/>
          </a:xfrm>
          <a:prstGeom prst="roundRect">
            <a:avLst/>
          </a:prstGeom>
          <a:solidFill>
            <a:srgbClr val="FF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defRPr/>
            </a:pPr>
            <a:r>
              <a:rPr lang="zh-CN" altLang="en-US" b="1" dirty="0">
                <a:latin typeface="微软雅黑" pitchFamily="34" charset="-122"/>
                <a:ea typeface="微软雅黑" pitchFamily="34" charset="-122"/>
              </a:rPr>
              <a:t>网络时代（移动互联网）</a:t>
            </a:r>
          </a:p>
          <a:p>
            <a:pPr algn="ctr">
              <a:defRPr/>
            </a:pPr>
            <a:endParaRPr lang="zh-CN" altLang="en-US" b="1" dirty="0">
              <a:latin typeface="微软雅黑" pitchFamily="34" charset="-122"/>
              <a:ea typeface="微软雅黑" pitchFamily="34" charset="-122"/>
            </a:endParaRPr>
          </a:p>
        </p:txBody>
      </p:sp>
      <p:sp>
        <p:nvSpPr>
          <p:cNvPr id="32"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3"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4"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6"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7"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1" name="文本框 2"/>
          <p:cNvSpPr>
            <a:spLocks noChangeArrowheads="1"/>
          </p:cNvSpPr>
          <p:nvPr/>
        </p:nvSpPr>
        <p:spPr bwMode="auto">
          <a:xfrm>
            <a:off x="1444268" y="44765"/>
            <a:ext cx="83386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1.2 </a:t>
            </a:r>
            <a:r>
              <a:rPr lang="zh-CN" altLang="en-US"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回顾时代变迁把握信息技术产业发展历程</a:t>
            </a:r>
            <a:endParaRPr lang="zh-CN" altLang="en-US" sz="28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Tree>
    <p:extLst>
      <p:ext uri="{BB962C8B-B14F-4D97-AF65-F5344CB8AC3E}">
        <p14:creationId xmlns:p14="http://schemas.microsoft.com/office/powerpoint/2010/main" val="4459243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ChangeArrowheads="1"/>
          </p:cNvSpPr>
          <p:nvPr/>
        </p:nvSpPr>
        <p:spPr bwMode="auto">
          <a:xfrm>
            <a:off x="0" y="0"/>
            <a:ext cx="1417638" cy="620713"/>
          </a:xfrm>
          <a:prstGeom prst="rect">
            <a:avLst/>
          </a:prstGeom>
          <a:solidFill>
            <a:srgbClr val="88E70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2" name="矩形 3"/>
          <p:cNvSpPr>
            <a:spLocks noChangeArrowheads="1"/>
          </p:cNvSpPr>
          <p:nvPr/>
        </p:nvSpPr>
        <p:spPr bwMode="auto">
          <a:xfrm>
            <a:off x="1417638" y="0"/>
            <a:ext cx="10777537" cy="620713"/>
          </a:xfrm>
          <a:prstGeom prst="rect">
            <a:avLst/>
          </a:prstGeom>
          <a:gradFill rotWithShape="1">
            <a:gsLst>
              <a:gs pos="0">
                <a:srgbClr val="333134"/>
              </a:gs>
              <a:gs pos="73999">
                <a:srgbClr val="39373A"/>
              </a:gs>
              <a:gs pos="82999">
                <a:srgbClr val="373538"/>
              </a:gs>
              <a:gs pos="100000">
                <a:srgbClr val="3634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8" name="TextBox 3"/>
          <p:cNvSpPr>
            <a:spLocks noChangeArrowheads="1"/>
          </p:cNvSpPr>
          <p:nvPr/>
        </p:nvSpPr>
        <p:spPr bwMode="auto">
          <a:xfrm>
            <a:off x="3060700" y="6108700"/>
            <a:ext cx="3900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信息技术理论基础和发展规律</a:t>
            </a:r>
            <a:endParaRPr lang="zh-CN" altLang="zh-CN"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矩形 7"/>
          <p:cNvSpPr>
            <a:spLocks noChangeArrowheads="1"/>
          </p:cNvSpPr>
          <p:nvPr/>
        </p:nvSpPr>
        <p:spPr bwMode="auto">
          <a:xfrm>
            <a:off x="1609725" y="3078131"/>
            <a:ext cx="723900" cy="369888"/>
          </a:xfrm>
          <a:prstGeom prst="rect">
            <a:avLst/>
          </a:prstGeom>
          <a:noFill/>
          <a:ln w="9525">
            <a:solidFill>
              <a:schemeClr val="accent3">
                <a:lumMod val="50000"/>
              </a:schemeClr>
            </a:solidFill>
            <a:miter lim="800000"/>
            <a:headEnd/>
            <a:tailEnd/>
          </a:ln>
        </p:spPr>
        <p:txBody>
          <a:bodyPr wrap="none">
            <a:spAutoFit/>
          </a:bodyPr>
          <a:lstStyle/>
          <a:p>
            <a:pPr eaLnBrk="1" hangingPunct="1">
              <a:buFont typeface="Arial" panose="020B0604020202020204" pitchFamily="34" charset="0"/>
              <a:buNone/>
              <a:defRPr/>
            </a:pPr>
            <a:r>
              <a:rPr lang="en-US" altLang="zh-CN" dirty="0">
                <a:solidFill>
                  <a:schemeClr val="tx1">
                    <a:lumMod val="50000"/>
                    <a:lumOff val="50000"/>
                  </a:schemeClr>
                </a:solidFill>
                <a:latin typeface="微软雅黑" pitchFamily="34" charset="-122"/>
              </a:rPr>
              <a:t>1936</a:t>
            </a:r>
          </a:p>
        </p:txBody>
      </p:sp>
      <p:sp>
        <p:nvSpPr>
          <p:cNvPr id="7198" name="内容占位符 1"/>
          <p:cNvSpPr txBox="1">
            <a:spLocks/>
          </p:cNvSpPr>
          <p:nvPr/>
        </p:nvSpPr>
        <p:spPr bwMode="auto">
          <a:xfrm>
            <a:off x="677220" y="804182"/>
            <a:ext cx="11203369" cy="1068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000" b="1" dirty="0">
                <a:latin typeface="微软雅黑" panose="020B0503020204020204" pitchFamily="34" charset="-122"/>
                <a:ea typeface="微软雅黑" panose="020B0503020204020204" pitchFamily="34" charset="-122"/>
              </a:rPr>
              <a:t>      50</a:t>
            </a:r>
            <a:r>
              <a:rPr lang="zh-CN" altLang="en-US" sz="2000" b="1" dirty="0">
                <a:latin typeface="微软雅黑" panose="020B0503020204020204" pitchFamily="34" charset="-122"/>
                <a:ea typeface="微软雅黑" panose="020B0503020204020204" pitchFamily="34" charset="-122"/>
              </a:rPr>
              <a:t>年代以后，信息技术和产业发展可划分为三个重要时期，以大型机、小型机集中控制应用时代，以</a:t>
            </a:r>
            <a:r>
              <a:rPr lang="en-US" altLang="zh-CN" sz="2000" b="1" dirty="0">
                <a:latin typeface="微软雅黑" panose="020B0503020204020204" pitchFamily="34" charset="-122"/>
                <a:ea typeface="微软雅黑" panose="020B0503020204020204" pitchFamily="34" charset="-122"/>
              </a:rPr>
              <a:t>PC</a:t>
            </a:r>
            <a:r>
              <a:rPr lang="zh-CN" altLang="en-US" sz="2000" b="1" dirty="0">
                <a:latin typeface="微软雅黑" panose="020B0503020204020204" pitchFamily="34" charset="-122"/>
                <a:ea typeface="微软雅黑" panose="020B0503020204020204" pitchFamily="34" charset="-122"/>
              </a:rPr>
              <a:t>机为代表的计算机大规模普及时代和以互联网和移动互联网为代表的网络时代。</a:t>
            </a:r>
            <a:endParaRPr lang="en-US" altLang="zh-CN" sz="2000" b="1" dirty="0">
              <a:latin typeface="微软雅黑" panose="020B0503020204020204" pitchFamily="34" charset="-122"/>
              <a:ea typeface="微软雅黑" panose="020B0503020204020204" pitchFamily="34" charset="-122"/>
            </a:endParaRPr>
          </a:p>
        </p:txBody>
      </p:sp>
      <p:pic>
        <p:nvPicPr>
          <p:cNvPr id="35" name="Picture 2" descr="http://www.it.com.cn/f/diy/062/14/060214_hd_vs2_news_eniac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505" y="2329882"/>
            <a:ext cx="3301542" cy="2575203"/>
          </a:xfrm>
          <a:prstGeom prst="rect">
            <a:avLst/>
          </a:prstGeom>
          <a:noFill/>
          <a:ln>
            <a:solidFill>
              <a:schemeClr val="accent3">
                <a:lumMod val="50000"/>
              </a:schemeClr>
            </a:solidFill>
          </a:ln>
          <a:extLst>
            <a:ext uri="{909E8E84-426E-40DD-AFC4-6F175D3DCCD1}">
              <a14:hiddenFill xmlns:a14="http://schemas.microsoft.com/office/drawing/2010/main">
                <a:solidFill>
                  <a:srgbClr val="FFFFFF"/>
                </a:solidFill>
              </a14:hiddenFill>
            </a:ext>
          </a:extLst>
        </p:spPr>
      </p:pic>
      <p:pic>
        <p:nvPicPr>
          <p:cNvPr id="54" name="Picture 4" descr="IT职场暗战 云时代大型机与x86生死斗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2621" y="1988900"/>
            <a:ext cx="1796238" cy="2098006"/>
          </a:xfrm>
          <a:prstGeom prst="rect">
            <a:avLst/>
          </a:prstGeom>
          <a:noFill/>
          <a:ln>
            <a:solidFill>
              <a:schemeClr val="accent3">
                <a:lumMod val="50000"/>
              </a:schemeClr>
            </a:solidFill>
          </a:ln>
          <a:extLst>
            <a:ext uri="{909E8E84-426E-40DD-AFC4-6F175D3DCCD1}">
              <a14:hiddenFill xmlns:a14="http://schemas.microsoft.com/office/drawing/2010/main">
                <a:solidFill>
                  <a:srgbClr val="FFFFFF"/>
                </a:solidFill>
              </a14:hiddenFill>
            </a:ext>
          </a:extLst>
        </p:spPr>
      </p:pic>
      <p:pic>
        <p:nvPicPr>
          <p:cNvPr id="55" name="图片 54"/>
          <p:cNvPicPr>
            <a:picLocks noChangeAspect="1"/>
          </p:cNvPicPr>
          <p:nvPr/>
        </p:nvPicPr>
        <p:blipFill>
          <a:blip r:embed="rId4"/>
          <a:stretch>
            <a:fillRect/>
          </a:stretch>
        </p:blipFill>
        <p:spPr>
          <a:xfrm>
            <a:off x="4911267" y="2095653"/>
            <a:ext cx="1960946" cy="1418714"/>
          </a:xfrm>
          <a:prstGeom prst="rect">
            <a:avLst/>
          </a:prstGeom>
          <a:ln>
            <a:noFill/>
          </a:ln>
        </p:spPr>
      </p:pic>
      <p:pic>
        <p:nvPicPr>
          <p:cNvPr id="59" name="Picture 16" descr="http://static.cnbetacdn.com/newsimg/110113/1259450101421364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58204" y="2095653"/>
            <a:ext cx="1305767" cy="100135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0" name="Picture 20" descr="http://a.36krcnd.com/photo/46c72af01907aaf53e29eb1a6f763857.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28283" y="2117145"/>
            <a:ext cx="1862505" cy="1310405"/>
          </a:xfrm>
          <a:prstGeom prst="rect">
            <a:avLst/>
          </a:prstGeom>
          <a:noFill/>
          <a:ln>
            <a:solidFill>
              <a:schemeClr val="accent3">
                <a:lumMod val="50000"/>
              </a:schemeClr>
            </a:solidFill>
          </a:ln>
          <a:extLst>
            <a:ext uri="{909E8E84-426E-40DD-AFC4-6F175D3DCCD1}">
              <a14:hiddenFill xmlns:a14="http://schemas.microsoft.com/office/drawing/2010/main">
                <a:solidFill>
                  <a:srgbClr val="FFFFFF"/>
                </a:solidFill>
              </a14:hiddenFill>
            </a:ext>
          </a:extLst>
        </p:spPr>
      </p:pic>
      <p:pic>
        <p:nvPicPr>
          <p:cNvPr id="61" name="Picture 24" descr="http://product.sosol.com.cn/ProductImages/Original/2007-5-16_35012_370885269.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11267" y="3546383"/>
            <a:ext cx="1960946" cy="144390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2" name="Picture 29" descr="Cloud Access Device Type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58204" y="3466758"/>
            <a:ext cx="2016571" cy="151216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64" name="Line 13"/>
          <p:cNvSpPr>
            <a:spLocks noChangeShapeType="1"/>
          </p:cNvSpPr>
          <p:nvPr/>
        </p:nvSpPr>
        <p:spPr bwMode="auto">
          <a:xfrm>
            <a:off x="433988" y="5447613"/>
            <a:ext cx="11464280" cy="0"/>
          </a:xfrm>
          <a:prstGeom prst="line">
            <a:avLst/>
          </a:prstGeom>
          <a:noFill/>
          <a:ln w="101600">
            <a:solidFill>
              <a:schemeClr val="tx1">
                <a:lumMod val="65000"/>
                <a:lumOff val="35000"/>
              </a:schemeClr>
            </a:solidFill>
            <a:round/>
            <a:headEnd/>
            <a:tailEnd type="triangle" w="med" len="med"/>
          </a:ln>
          <a:effectLst/>
          <a:extLst/>
        </p:spPr>
        <p:txBody>
          <a:bodyPr/>
          <a:lstStyle/>
          <a:p>
            <a:pPr>
              <a:defRPr/>
            </a:pPr>
            <a:endParaRPr kumimoji="0" lang="zh-CN" altLang="en-US" sz="1800">
              <a:ln>
                <a:solidFill>
                  <a:srgbClr val="FFD347"/>
                </a:solidFill>
              </a:ln>
              <a:latin typeface="Arial" charset="0"/>
              <a:ea typeface="宋体" charset="0"/>
              <a:cs typeface="宋体" charset="0"/>
            </a:endParaRPr>
          </a:p>
        </p:txBody>
      </p:sp>
      <p:sp>
        <p:nvSpPr>
          <p:cNvPr id="65" name="椭圆 64"/>
          <p:cNvSpPr/>
          <p:nvPr/>
        </p:nvSpPr>
        <p:spPr>
          <a:xfrm>
            <a:off x="4008691" y="5376176"/>
            <a:ext cx="112713" cy="112712"/>
          </a:xfrm>
          <a:prstGeom prst="ellipse">
            <a:avLst/>
          </a:prstGeom>
          <a:solidFill>
            <a:srgbClr val="FF0000"/>
          </a:solidFill>
          <a:ln>
            <a:noFill/>
          </a:ln>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zh-CN" altLang="en-US">
              <a:solidFill>
                <a:schemeClr val="tx1"/>
              </a:solidFill>
            </a:endParaRPr>
          </a:p>
        </p:txBody>
      </p:sp>
      <p:sp>
        <p:nvSpPr>
          <p:cNvPr id="66" name="矩形 8"/>
          <p:cNvSpPr>
            <a:spLocks noChangeArrowheads="1"/>
          </p:cNvSpPr>
          <p:nvPr/>
        </p:nvSpPr>
        <p:spPr bwMode="auto">
          <a:xfrm>
            <a:off x="3567044" y="5519720"/>
            <a:ext cx="9316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b="1" dirty="0">
                <a:latin typeface="微软雅黑" pitchFamily="34" charset="-122"/>
                <a:ea typeface="微软雅黑" pitchFamily="34" charset="-122"/>
              </a:rPr>
              <a:t>80</a:t>
            </a:r>
            <a:r>
              <a:rPr lang="zh-CN" altLang="en-US" sz="1800" b="1" dirty="0">
                <a:latin typeface="微软雅黑" pitchFamily="34" charset="-122"/>
                <a:ea typeface="微软雅黑" pitchFamily="34" charset="-122"/>
              </a:rPr>
              <a:t>年代</a:t>
            </a:r>
            <a:endParaRPr lang="en-US" altLang="zh-CN" sz="1800" b="1" dirty="0">
              <a:latin typeface="微软雅黑" pitchFamily="34" charset="-122"/>
              <a:ea typeface="微软雅黑" pitchFamily="34" charset="-122"/>
            </a:endParaRPr>
          </a:p>
        </p:txBody>
      </p:sp>
      <p:sp>
        <p:nvSpPr>
          <p:cNvPr id="67" name="矩形 7"/>
          <p:cNvSpPr>
            <a:spLocks noChangeArrowheads="1"/>
          </p:cNvSpPr>
          <p:nvPr/>
        </p:nvSpPr>
        <p:spPr bwMode="auto">
          <a:xfrm>
            <a:off x="491140" y="5541276"/>
            <a:ext cx="9316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b="1" dirty="0">
                <a:latin typeface="微软雅黑" pitchFamily="34" charset="-122"/>
                <a:ea typeface="微软雅黑" pitchFamily="34" charset="-122"/>
              </a:rPr>
              <a:t>50</a:t>
            </a:r>
            <a:r>
              <a:rPr lang="zh-CN" altLang="en-US" sz="1800" b="1" dirty="0">
                <a:latin typeface="微软雅黑" pitchFamily="34" charset="-122"/>
                <a:ea typeface="微软雅黑" pitchFamily="34" charset="-122"/>
              </a:rPr>
              <a:t>年代</a:t>
            </a:r>
            <a:endParaRPr lang="en-US" altLang="zh-CN" sz="1800" b="1" dirty="0">
              <a:latin typeface="微软雅黑" pitchFamily="34" charset="-122"/>
              <a:ea typeface="微软雅黑" pitchFamily="34" charset="-122"/>
            </a:endParaRPr>
          </a:p>
        </p:txBody>
      </p:sp>
      <p:sp>
        <p:nvSpPr>
          <p:cNvPr id="68" name="椭圆 67"/>
          <p:cNvSpPr/>
          <p:nvPr/>
        </p:nvSpPr>
        <p:spPr>
          <a:xfrm>
            <a:off x="7466663" y="5376176"/>
            <a:ext cx="111125" cy="112712"/>
          </a:xfrm>
          <a:prstGeom prst="ellipse">
            <a:avLst/>
          </a:prstGeom>
          <a:solidFill>
            <a:srgbClr val="FF0000"/>
          </a:solidFill>
          <a:ln>
            <a:noFill/>
          </a:ln>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zh-CN" altLang="en-US">
              <a:solidFill>
                <a:schemeClr val="tx1"/>
              </a:solidFill>
            </a:endParaRPr>
          </a:p>
        </p:txBody>
      </p:sp>
      <p:sp>
        <p:nvSpPr>
          <p:cNvPr id="69" name="矩形 43"/>
          <p:cNvSpPr>
            <a:spLocks noChangeArrowheads="1"/>
          </p:cNvSpPr>
          <p:nvPr/>
        </p:nvSpPr>
        <p:spPr bwMode="auto">
          <a:xfrm>
            <a:off x="7217748" y="5490476"/>
            <a:ext cx="13933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b="1">
                <a:latin typeface="微软雅黑" pitchFamily="34" charset="-122"/>
                <a:ea typeface="微软雅黑" pitchFamily="34" charset="-122"/>
              </a:rPr>
              <a:t>90</a:t>
            </a:r>
            <a:r>
              <a:rPr lang="zh-CN" altLang="en-US" sz="1800" b="1">
                <a:latin typeface="微软雅黑" pitchFamily="34" charset="-122"/>
                <a:ea typeface="微软雅黑" pitchFamily="34" charset="-122"/>
              </a:rPr>
              <a:t>年代中期</a:t>
            </a:r>
            <a:endParaRPr lang="en-US" altLang="zh-CN" sz="1800" b="1">
              <a:latin typeface="微软雅黑" pitchFamily="34" charset="-122"/>
              <a:ea typeface="微软雅黑" pitchFamily="34" charset="-122"/>
            </a:endParaRPr>
          </a:p>
        </p:txBody>
      </p:sp>
      <p:sp>
        <p:nvSpPr>
          <p:cNvPr id="72" name="椭圆 71"/>
          <p:cNvSpPr/>
          <p:nvPr/>
        </p:nvSpPr>
        <p:spPr>
          <a:xfrm>
            <a:off x="737028" y="5375704"/>
            <a:ext cx="112713" cy="112712"/>
          </a:xfrm>
          <a:prstGeom prst="ellipse">
            <a:avLst/>
          </a:prstGeom>
          <a:solidFill>
            <a:srgbClr val="FF0000"/>
          </a:solidFill>
          <a:ln>
            <a:noFill/>
          </a:ln>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zh-CN" altLang="en-US">
              <a:solidFill>
                <a:schemeClr val="tx1"/>
              </a:solidFill>
            </a:endParaRPr>
          </a:p>
        </p:txBody>
      </p:sp>
      <p:sp>
        <p:nvSpPr>
          <p:cNvPr id="73" name="圆角矩形 72"/>
          <p:cNvSpPr/>
          <p:nvPr/>
        </p:nvSpPr>
        <p:spPr bwMode="auto">
          <a:xfrm>
            <a:off x="737028" y="5013110"/>
            <a:ext cx="3328019" cy="360040"/>
          </a:xfrm>
          <a:prstGeom prst="roundRect">
            <a:avLst/>
          </a:prstGeom>
          <a:solidFill>
            <a:srgbClr val="FF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defRPr/>
            </a:pPr>
            <a:r>
              <a:rPr lang="zh-CN" altLang="en-US" b="1" dirty="0">
                <a:latin typeface="微软雅黑" pitchFamily="34" charset="-122"/>
                <a:ea typeface="微软雅黑" pitchFamily="34" charset="-122"/>
              </a:rPr>
              <a:t>大型机时代（萌芽期）</a:t>
            </a:r>
          </a:p>
        </p:txBody>
      </p:sp>
      <p:sp>
        <p:nvSpPr>
          <p:cNvPr id="74" name="圆角矩形 73"/>
          <p:cNvSpPr/>
          <p:nvPr/>
        </p:nvSpPr>
        <p:spPr bwMode="auto">
          <a:xfrm>
            <a:off x="4133855" y="5009157"/>
            <a:ext cx="3328019" cy="360040"/>
          </a:xfrm>
          <a:prstGeom prst="roundRect">
            <a:avLst/>
          </a:prstGeom>
          <a:solidFill>
            <a:srgbClr val="FF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defRPr/>
            </a:pPr>
            <a:r>
              <a:rPr lang="en-US" altLang="zh-CN" b="1" dirty="0">
                <a:latin typeface="微软雅黑" pitchFamily="34" charset="-122"/>
                <a:ea typeface="微软雅黑" pitchFamily="34" charset="-122"/>
              </a:rPr>
              <a:t>PC</a:t>
            </a:r>
            <a:r>
              <a:rPr lang="zh-CN" altLang="en-US" b="1" dirty="0">
                <a:latin typeface="微软雅黑" pitchFamily="34" charset="-122"/>
                <a:ea typeface="微软雅黑" pitchFamily="34" charset="-122"/>
              </a:rPr>
              <a:t>时代</a:t>
            </a:r>
          </a:p>
        </p:txBody>
      </p:sp>
      <p:sp>
        <p:nvSpPr>
          <p:cNvPr id="75" name="圆角矩形 74"/>
          <p:cNvSpPr/>
          <p:nvPr/>
        </p:nvSpPr>
        <p:spPr bwMode="auto">
          <a:xfrm>
            <a:off x="7614609" y="4993911"/>
            <a:ext cx="3883353" cy="360040"/>
          </a:xfrm>
          <a:prstGeom prst="roundRect">
            <a:avLst/>
          </a:prstGeom>
          <a:solidFill>
            <a:srgbClr val="FF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defRPr/>
            </a:pPr>
            <a:r>
              <a:rPr lang="zh-CN" altLang="en-US" b="1" dirty="0">
                <a:latin typeface="微软雅黑" pitchFamily="34" charset="-122"/>
                <a:ea typeface="微软雅黑" pitchFamily="34" charset="-122"/>
              </a:rPr>
              <a:t>网络时代（移动互联网）</a:t>
            </a:r>
          </a:p>
          <a:p>
            <a:pPr algn="ctr">
              <a:defRPr/>
            </a:pPr>
            <a:endParaRPr lang="zh-CN" altLang="en-US" b="1" dirty="0">
              <a:latin typeface="微软雅黑" pitchFamily="34" charset="-122"/>
              <a:ea typeface="微软雅黑" pitchFamily="34" charset="-122"/>
            </a:endParaRPr>
          </a:p>
        </p:txBody>
      </p:sp>
      <p:sp>
        <p:nvSpPr>
          <p:cNvPr id="32" name="矩形 5"/>
          <p:cNvSpPr>
            <a:spLocks noChangeArrowheads="1"/>
          </p:cNvSpPr>
          <p:nvPr/>
        </p:nvSpPr>
        <p:spPr bwMode="auto">
          <a:xfrm>
            <a:off x="276225" y="6230938"/>
            <a:ext cx="431800" cy="215900"/>
          </a:xfrm>
          <a:prstGeom prst="rect">
            <a:avLst/>
          </a:prstGeom>
          <a:solidFill>
            <a:srgbClr val="88E70F"/>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3" name="矩形 6"/>
          <p:cNvSpPr>
            <a:spLocks noChangeArrowheads="1"/>
          </p:cNvSpPr>
          <p:nvPr/>
        </p:nvSpPr>
        <p:spPr bwMode="auto">
          <a:xfrm>
            <a:off x="8493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4" name="矩形 8"/>
          <p:cNvSpPr>
            <a:spLocks noChangeArrowheads="1"/>
          </p:cNvSpPr>
          <p:nvPr/>
        </p:nvSpPr>
        <p:spPr bwMode="auto">
          <a:xfrm>
            <a:off x="1993900"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6" name="矩形 9"/>
          <p:cNvSpPr>
            <a:spLocks noChangeArrowheads="1"/>
          </p:cNvSpPr>
          <p:nvPr/>
        </p:nvSpPr>
        <p:spPr bwMode="auto">
          <a:xfrm>
            <a:off x="1420813"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7" name="矩形 8"/>
          <p:cNvSpPr>
            <a:spLocks noChangeArrowheads="1"/>
          </p:cNvSpPr>
          <p:nvPr/>
        </p:nvSpPr>
        <p:spPr bwMode="auto">
          <a:xfrm>
            <a:off x="2557462" y="6230938"/>
            <a:ext cx="431800" cy="215900"/>
          </a:xfrm>
          <a:prstGeom prst="rect">
            <a:avLst/>
          </a:prstGeom>
          <a:solidFill>
            <a:srgbClr val="A5A5A5"/>
          </a:solidFill>
          <a:ln w="1524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8" name="文本框 2"/>
          <p:cNvSpPr>
            <a:spLocks noChangeArrowheads="1"/>
          </p:cNvSpPr>
          <p:nvPr/>
        </p:nvSpPr>
        <p:spPr bwMode="auto">
          <a:xfrm>
            <a:off x="1444268" y="44765"/>
            <a:ext cx="83386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1.2 </a:t>
            </a:r>
            <a:r>
              <a:rPr lang="zh-CN" altLang="en-US" sz="28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回顾时代变迁把握信息技术产业发展历程</a:t>
            </a:r>
            <a:endParaRPr lang="zh-CN" altLang="en-US" sz="2800" dirty="0">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Tree>
    <p:extLst>
      <p:ext uri="{BB962C8B-B14F-4D97-AF65-F5344CB8AC3E}">
        <p14:creationId xmlns:p14="http://schemas.microsoft.com/office/powerpoint/2010/main" val="1193569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9837</TotalTime>
  <Pages>0</Pages>
  <Words>4066</Words>
  <Characters>0</Characters>
  <Application>Microsoft Office PowerPoint</Application>
  <DocSecurity>0</DocSecurity>
  <PresentationFormat>自定义</PresentationFormat>
  <Lines>0</Lines>
  <Paragraphs>706</Paragraphs>
  <Slides>35</Slides>
  <Notes>22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35</vt:i4>
      </vt:variant>
    </vt:vector>
  </HeadingPairs>
  <TitlesOfParts>
    <vt:vector size="46" baseType="lpstr">
      <vt:lpstr>Arial Unicode MS</vt:lpstr>
      <vt:lpstr>Lucida Grande</vt:lpstr>
      <vt:lpstr>宋体</vt:lpstr>
      <vt:lpstr>微软雅黑</vt:lpstr>
      <vt:lpstr>Aharoni</vt:lpstr>
      <vt:lpstr>Arial</vt:lpstr>
      <vt:lpstr>Calibri</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user</dc:creator>
  <cp:keywords/>
  <dc:description/>
  <cp:lastModifiedBy>angel yang</cp:lastModifiedBy>
  <cp:revision>2051</cp:revision>
  <dcterms:created xsi:type="dcterms:W3CDTF">2012-10-06T16:28:00Z</dcterms:created>
  <dcterms:modified xsi:type="dcterms:W3CDTF">2018-11-19T16:10:49Z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2052-9.1.0.4517</vt:lpwstr>
  </property>
</Properties>
</file>